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0.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1.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2.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3.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4.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5.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6.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7.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8.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82" r:id="rId2"/>
    <p:sldMasterId id="2147483796" r:id="rId3"/>
    <p:sldMasterId id="2147483846" r:id="rId4"/>
    <p:sldMasterId id="2147483860" r:id="rId5"/>
    <p:sldMasterId id="2147483876" r:id="rId6"/>
    <p:sldMasterId id="2147483890" r:id="rId7"/>
    <p:sldMasterId id="2147483904" r:id="rId8"/>
    <p:sldMasterId id="2147483926" r:id="rId9"/>
    <p:sldMasterId id="2147483968" r:id="rId10"/>
    <p:sldMasterId id="2147483990" r:id="rId11"/>
    <p:sldMasterId id="2147484143" r:id="rId12"/>
    <p:sldMasterId id="2147484189" r:id="rId13"/>
    <p:sldMasterId id="2147484202" r:id="rId14"/>
    <p:sldMasterId id="2147484220" r:id="rId15"/>
    <p:sldMasterId id="2147484239" r:id="rId16"/>
    <p:sldMasterId id="2147484262" r:id="rId17"/>
    <p:sldMasterId id="2147484337" r:id="rId18"/>
    <p:sldMasterId id="2147484359" r:id="rId19"/>
    <p:sldMasterId id="2147484373" r:id="rId20"/>
    <p:sldMasterId id="2147484393" r:id="rId21"/>
    <p:sldMasterId id="2147484406" r:id="rId22"/>
    <p:sldMasterId id="2147484418" r:id="rId23"/>
    <p:sldMasterId id="2147484428" r:id="rId24"/>
    <p:sldMasterId id="2147484443" r:id="rId25"/>
    <p:sldMasterId id="2147484457" r:id="rId26"/>
    <p:sldMasterId id="2147484471" r:id="rId27"/>
    <p:sldMasterId id="2147484484" r:id="rId28"/>
    <p:sldMasterId id="2147484497" r:id="rId29"/>
  </p:sldMasterIdLst>
  <p:notesMasterIdLst>
    <p:notesMasterId r:id="rId106"/>
  </p:notesMasterIdLst>
  <p:sldIdLst>
    <p:sldId id="286" r:id="rId30"/>
    <p:sldId id="257" r:id="rId31"/>
    <p:sldId id="327" r:id="rId32"/>
    <p:sldId id="328" r:id="rId33"/>
    <p:sldId id="329" r:id="rId34"/>
    <p:sldId id="330" r:id="rId35"/>
    <p:sldId id="559" r:id="rId36"/>
    <p:sldId id="442" r:id="rId37"/>
    <p:sldId id="443" r:id="rId38"/>
    <p:sldId id="568" r:id="rId39"/>
    <p:sldId id="444" r:id="rId40"/>
    <p:sldId id="334" r:id="rId41"/>
    <p:sldId id="567" r:id="rId42"/>
    <p:sldId id="561" r:id="rId43"/>
    <p:sldId id="558" r:id="rId44"/>
    <p:sldId id="445" r:id="rId45"/>
    <p:sldId id="446" r:id="rId46"/>
    <p:sldId id="447" r:id="rId47"/>
    <p:sldId id="454" r:id="rId48"/>
    <p:sldId id="448" r:id="rId49"/>
    <p:sldId id="341" r:id="rId50"/>
    <p:sldId id="562" r:id="rId51"/>
    <p:sldId id="492" r:id="rId52"/>
    <p:sldId id="345" r:id="rId53"/>
    <p:sldId id="493" r:id="rId54"/>
    <p:sldId id="348" r:id="rId55"/>
    <p:sldId id="349" r:id="rId56"/>
    <p:sldId id="351" r:id="rId57"/>
    <p:sldId id="352" r:id="rId58"/>
    <p:sldId id="353" r:id="rId59"/>
    <p:sldId id="354" r:id="rId60"/>
    <p:sldId id="494" r:id="rId61"/>
    <p:sldId id="495" r:id="rId62"/>
    <p:sldId id="496" r:id="rId63"/>
    <p:sldId id="450" r:id="rId64"/>
    <p:sldId id="451" r:id="rId65"/>
    <p:sldId id="476" r:id="rId66"/>
    <p:sldId id="563" r:id="rId67"/>
    <p:sldId id="540" r:id="rId68"/>
    <p:sldId id="546" r:id="rId69"/>
    <p:sldId id="541" r:id="rId70"/>
    <p:sldId id="542" r:id="rId71"/>
    <p:sldId id="543" r:id="rId72"/>
    <p:sldId id="544" r:id="rId73"/>
    <p:sldId id="556" r:id="rId74"/>
    <p:sldId id="553" r:id="rId75"/>
    <p:sldId id="555" r:id="rId76"/>
    <p:sldId id="550" r:id="rId77"/>
    <p:sldId id="529" r:id="rId78"/>
    <p:sldId id="564" r:id="rId79"/>
    <p:sldId id="565" r:id="rId80"/>
    <p:sldId id="569" r:id="rId81"/>
    <p:sldId id="532" r:id="rId82"/>
    <p:sldId id="572" r:id="rId83"/>
    <p:sldId id="571" r:id="rId84"/>
    <p:sldId id="566" r:id="rId85"/>
    <p:sldId id="537" r:id="rId86"/>
    <p:sldId id="538" r:id="rId87"/>
    <p:sldId id="507" r:id="rId88"/>
    <p:sldId id="509" r:id="rId89"/>
    <p:sldId id="510" r:id="rId90"/>
    <p:sldId id="539" r:id="rId91"/>
    <p:sldId id="513" r:id="rId92"/>
    <p:sldId id="514" r:id="rId93"/>
    <p:sldId id="516" r:id="rId94"/>
    <p:sldId id="517" r:id="rId95"/>
    <p:sldId id="518" r:id="rId96"/>
    <p:sldId id="519" r:id="rId97"/>
    <p:sldId id="520" r:id="rId98"/>
    <p:sldId id="521" r:id="rId99"/>
    <p:sldId id="523" r:id="rId100"/>
    <p:sldId id="557" r:id="rId101"/>
    <p:sldId id="524" r:id="rId102"/>
    <p:sldId id="462" r:id="rId103"/>
    <p:sldId id="526" r:id="rId104"/>
    <p:sldId id="528" r:id="rId10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3D5"/>
    <a:srgbClr val="92D050"/>
    <a:srgbClr val="D1F1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389" y="619"/>
      </p:cViewPr>
      <p:guideLst>
        <p:guide orient="horz" pos="2160"/>
        <p:guide pos="2880"/>
      </p:guideLst>
    </p:cSldViewPr>
  </p:slideViewPr>
  <p:notesTextViewPr>
    <p:cViewPr>
      <p:scale>
        <a:sx n="1" d="1"/>
        <a:sy n="1" d="1"/>
      </p:scale>
      <p:origin x="0" y="0"/>
    </p:cViewPr>
  </p:notesTextViewPr>
  <p:sorterViewPr>
    <p:cViewPr>
      <p:scale>
        <a:sx n="74" d="100"/>
        <a:sy n="74" d="100"/>
      </p:scale>
      <p:origin x="0" y="72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presProps" Target="presProps.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slide" Target="slides/slide24.xml"/><Relationship Id="rId58" Type="http://schemas.openxmlformats.org/officeDocument/2006/relationships/slide" Target="slides/slide29.xml"/><Relationship Id="rId66" Type="http://schemas.openxmlformats.org/officeDocument/2006/relationships/slide" Target="slides/slide37.xml"/><Relationship Id="rId74" Type="http://schemas.openxmlformats.org/officeDocument/2006/relationships/slide" Target="slides/slide45.xml"/><Relationship Id="rId79" Type="http://schemas.openxmlformats.org/officeDocument/2006/relationships/slide" Target="slides/slide50.xml"/><Relationship Id="rId87" Type="http://schemas.openxmlformats.org/officeDocument/2006/relationships/slide" Target="slides/slide58.xml"/><Relationship Id="rId102" Type="http://schemas.openxmlformats.org/officeDocument/2006/relationships/slide" Target="slides/slide73.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2.xml"/><Relationship Id="rId82" Type="http://schemas.openxmlformats.org/officeDocument/2006/relationships/slide" Target="slides/slide53.xml"/><Relationship Id="rId90" Type="http://schemas.openxmlformats.org/officeDocument/2006/relationships/slide" Target="slides/slide61.xml"/><Relationship Id="rId95" Type="http://schemas.openxmlformats.org/officeDocument/2006/relationships/slide" Target="slides/slide6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slide" Target="slides/slide40.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slide" Target="slides/slide51.xml"/><Relationship Id="rId85" Type="http://schemas.openxmlformats.org/officeDocument/2006/relationships/slide" Target="slides/slide56.xml"/><Relationship Id="rId93" Type="http://schemas.openxmlformats.org/officeDocument/2006/relationships/slide" Target="slides/slide64.xml"/><Relationship Id="rId98"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slide" Target="slides/slide74.xml"/><Relationship Id="rId108"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theme" Target="theme/theme1.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sirokaa\Downloads\589afdff-8291-4900-bb68-9a0878d88d8c.xls" TargetMode="Externa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who\apps\office\autorecover\131008%20Patient%20cost%20review%20template%20(version%201).xlsb"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25"/>
          <c:dLbls>
            <c:txPr>
              <a:bodyPr/>
              <a:lstStyle/>
              <a:p>
                <a:pPr>
                  <a:defRPr sz="1400" b="1" i="0" baseline="0">
                    <a:latin typeface="Arial Narrow" panose="020B0606020202030204" pitchFamily="34" charset="0"/>
                  </a:defRPr>
                </a:pPr>
                <a:endParaRPr lang="en-US"/>
              </a:p>
            </c:txPr>
            <c:showLegendKey val="0"/>
            <c:showVal val="1"/>
            <c:showCatName val="1"/>
            <c:showSerName val="0"/>
            <c:showPercent val="0"/>
            <c:showBubbleSize val="0"/>
            <c:separator> </c:separator>
            <c:showLeaderLines val="0"/>
          </c:dLbls>
          <c:cat>
            <c:strRef>
              <c:f>Sheet1!$A$2:$A$7</c:f>
              <c:strCache>
                <c:ptCount val="6"/>
                <c:pt idx="0">
                  <c:v>Americas</c:v>
                </c:pt>
                <c:pt idx="1">
                  <c:v>E Med</c:v>
                </c:pt>
                <c:pt idx="2">
                  <c:v>Africa </c:v>
                </c:pt>
                <c:pt idx="3">
                  <c:v>Europe</c:v>
                </c:pt>
                <c:pt idx="4">
                  <c:v>W Pacific</c:v>
                </c:pt>
                <c:pt idx="5">
                  <c:v>SE Asia</c:v>
                </c:pt>
              </c:strCache>
            </c:strRef>
          </c:cat>
          <c:val>
            <c:numRef>
              <c:f>Sheet1!$B$2:$B$7</c:f>
              <c:numCache>
                <c:formatCode>0%</c:formatCode>
                <c:ptCount val="6"/>
                <c:pt idx="0">
                  <c:v>0.03</c:v>
                </c:pt>
                <c:pt idx="1">
                  <c:v>7.0000000000000007E-2</c:v>
                </c:pt>
                <c:pt idx="2">
                  <c:v>0.26</c:v>
                </c:pt>
                <c:pt idx="3">
                  <c:v>0.03</c:v>
                </c:pt>
                <c:pt idx="4">
                  <c:v>0.15</c:v>
                </c:pt>
                <c:pt idx="5">
                  <c:v>0.46</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0093D5"/>
              </a:solidFill>
            </c:spPr>
          </c:dPt>
          <c:dPt>
            <c:idx val="1"/>
            <c:bubble3D val="0"/>
            <c:spPr>
              <a:solidFill>
                <a:srgbClr val="FF0000"/>
              </a:solidFill>
            </c:spPr>
          </c:dPt>
          <c:cat>
            <c:strRef>
              <c:f>Sheet1!$A$2:$A$3</c:f>
              <c:strCache>
                <c:ptCount val="2"/>
                <c:pt idx="0">
                  <c:v>1st Qtr</c:v>
                </c:pt>
                <c:pt idx="1">
                  <c:v>2nd Qtr</c:v>
                </c:pt>
              </c:strCache>
            </c:strRef>
          </c:cat>
          <c:val>
            <c:numRef>
              <c:f>Sheet1!$B$2:$B$3</c:f>
              <c:numCache>
                <c:formatCode>General</c:formatCode>
                <c:ptCount val="2"/>
                <c:pt idx="0">
                  <c:v>6.6</c:v>
                </c:pt>
                <c:pt idx="1">
                  <c:v>1.4</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Series 1</c:v>
                </c:pt>
              </c:strCache>
            </c:strRef>
          </c:tx>
          <c:dPt>
            <c:idx val="0"/>
            <c:bubble3D val="0"/>
            <c:spPr>
              <a:solidFill>
                <a:srgbClr val="00B050"/>
              </a:solidFill>
            </c:spPr>
          </c:dPt>
          <c:dPt>
            <c:idx val="1"/>
            <c:bubble3D val="0"/>
            <c:spPr>
              <a:solidFill>
                <a:srgbClr val="FF0000"/>
              </a:solidFill>
            </c:spPr>
          </c:dPt>
          <c:cat>
            <c:strRef>
              <c:f>Sheet1!$A$2:$A$3</c:f>
              <c:strCache>
                <c:ptCount val="2"/>
                <c:pt idx="0">
                  <c:v>Category 1</c:v>
                </c:pt>
                <c:pt idx="1">
                  <c:v>Category 2</c:v>
                </c:pt>
              </c:strCache>
            </c:strRef>
          </c:cat>
          <c:val>
            <c:numRef>
              <c:f>Sheet1!$B$2:$B$3</c:f>
              <c:numCache>
                <c:formatCode>General</c:formatCode>
                <c:ptCount val="2"/>
                <c:pt idx="0" formatCode="#,##0">
                  <c:v>676656323</c:v>
                </c:pt>
                <c:pt idx="1">
                  <c:v>1323343677</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lineChart>
        <c:grouping val="standard"/>
        <c:varyColors val="0"/>
        <c:ser>
          <c:idx val="2"/>
          <c:order val="0"/>
          <c:tx>
            <c:strRef>
              <c:f>'3 disease funding in billions'!$B$1</c:f>
              <c:strCache>
                <c:ptCount val="1"/>
                <c:pt idx="0">
                  <c:v>HIV/AIDS</c:v>
                </c:pt>
              </c:strCache>
            </c:strRef>
          </c:tx>
          <c:spPr>
            <a:ln w="38100">
              <a:solidFill>
                <a:srgbClr val="FF0000"/>
              </a:solidFill>
            </a:ln>
          </c:spPr>
          <c:marker>
            <c:symbol val="none"/>
          </c:marker>
          <c:cat>
            <c:strRef>
              <c:f>'3 disease funding in billions'!$A$2:$A$10</c:f>
              <c:strCache>
                <c:ptCount val="9"/>
                <c:pt idx="0">
                  <c:v>2006</c:v>
                </c:pt>
                <c:pt idx="1">
                  <c:v>2007</c:v>
                </c:pt>
                <c:pt idx="2">
                  <c:v>2008</c:v>
                </c:pt>
                <c:pt idx="3">
                  <c:v>2009</c:v>
                </c:pt>
                <c:pt idx="4">
                  <c:v>2010</c:v>
                </c:pt>
                <c:pt idx="5">
                  <c:v>2011</c:v>
                </c:pt>
                <c:pt idx="6">
                  <c:v>2012</c:v>
                </c:pt>
                <c:pt idx="7">
                  <c:v>2013</c:v>
                </c:pt>
                <c:pt idx="8">
                  <c:v>2014</c:v>
                </c:pt>
              </c:strCache>
            </c:strRef>
          </c:cat>
          <c:val>
            <c:numRef>
              <c:f>'3 disease funding in billions'!$B$2:$B$10</c:f>
              <c:numCache>
                <c:formatCode>#,##0.0000_ ;\-#,##0.0000\ </c:formatCode>
                <c:ptCount val="9"/>
                <c:pt idx="0">
                  <c:v>4.489022619</c:v>
                </c:pt>
                <c:pt idx="1">
                  <c:v>5.5395214919999995</c:v>
                </c:pt>
                <c:pt idx="2">
                  <c:v>6.6719223420000002</c:v>
                </c:pt>
                <c:pt idx="3">
                  <c:v>7.1463989620000001</c:v>
                </c:pt>
                <c:pt idx="4">
                  <c:v>7.6590911930000001</c:v>
                </c:pt>
                <c:pt idx="5">
                  <c:v>8.0132392459999995</c:v>
                </c:pt>
                <c:pt idx="6">
                  <c:v>7.82600856</c:v>
                </c:pt>
                <c:pt idx="7">
                  <c:v>7.9633070010000004</c:v>
                </c:pt>
                <c:pt idx="8">
                  <c:v>6.9272888039999998</c:v>
                </c:pt>
              </c:numCache>
            </c:numRef>
          </c:val>
          <c:smooth val="0"/>
        </c:ser>
        <c:ser>
          <c:idx val="0"/>
          <c:order val="1"/>
          <c:tx>
            <c:strRef>
              <c:f>'3 disease funding in billions'!$C$1</c:f>
              <c:strCache>
                <c:ptCount val="1"/>
                <c:pt idx="0">
                  <c:v>Malaria</c:v>
                </c:pt>
              </c:strCache>
            </c:strRef>
          </c:tx>
          <c:spPr>
            <a:ln w="38100">
              <a:solidFill>
                <a:srgbClr val="00B050"/>
              </a:solidFill>
            </a:ln>
          </c:spPr>
          <c:marker>
            <c:symbol val="none"/>
          </c:marker>
          <c:cat>
            <c:strRef>
              <c:f>'3 disease funding in billions'!$A$2:$A$10</c:f>
              <c:strCache>
                <c:ptCount val="9"/>
                <c:pt idx="0">
                  <c:v>2006</c:v>
                </c:pt>
                <c:pt idx="1">
                  <c:v>2007</c:v>
                </c:pt>
                <c:pt idx="2">
                  <c:v>2008</c:v>
                </c:pt>
                <c:pt idx="3">
                  <c:v>2009</c:v>
                </c:pt>
                <c:pt idx="4">
                  <c:v>2010</c:v>
                </c:pt>
                <c:pt idx="5">
                  <c:v>2011</c:v>
                </c:pt>
                <c:pt idx="6">
                  <c:v>2012</c:v>
                </c:pt>
                <c:pt idx="7">
                  <c:v>2013</c:v>
                </c:pt>
                <c:pt idx="8">
                  <c:v>2014</c:v>
                </c:pt>
              </c:strCache>
            </c:strRef>
          </c:cat>
          <c:val>
            <c:numRef>
              <c:f>'3 disease funding in billions'!$C$2:$C$10</c:f>
              <c:numCache>
                <c:formatCode>#,##0.0000_ ;\-#,##0.0000\ </c:formatCode>
                <c:ptCount val="9"/>
                <c:pt idx="0">
                  <c:v>0.51330485100000001</c:v>
                </c:pt>
                <c:pt idx="1">
                  <c:v>0.53062367300000002</c:v>
                </c:pt>
                <c:pt idx="2">
                  <c:v>0.93364698800000001</c:v>
                </c:pt>
                <c:pt idx="3">
                  <c:v>1.580834992</c:v>
                </c:pt>
                <c:pt idx="4">
                  <c:v>1.7105993590000002</c:v>
                </c:pt>
                <c:pt idx="5">
                  <c:v>1.384738289</c:v>
                </c:pt>
                <c:pt idx="6">
                  <c:v>1.81022551</c:v>
                </c:pt>
                <c:pt idx="7">
                  <c:v>2.0003408620000003</c:v>
                </c:pt>
                <c:pt idx="8">
                  <c:v>1.8994757</c:v>
                </c:pt>
              </c:numCache>
            </c:numRef>
          </c:val>
          <c:smooth val="0"/>
        </c:ser>
        <c:ser>
          <c:idx val="1"/>
          <c:order val="2"/>
          <c:tx>
            <c:strRef>
              <c:f>'3 disease funding in billions'!$D$1</c:f>
              <c:strCache>
                <c:ptCount val="1"/>
                <c:pt idx="0">
                  <c:v>Tuberculosis</c:v>
                </c:pt>
              </c:strCache>
            </c:strRef>
          </c:tx>
          <c:spPr>
            <a:ln w="38100">
              <a:solidFill>
                <a:srgbClr val="0E71E8"/>
              </a:solidFill>
            </a:ln>
          </c:spPr>
          <c:marker>
            <c:symbol val="none"/>
          </c:marker>
          <c:cat>
            <c:strRef>
              <c:f>'3 disease funding in billions'!$A$2:$A$10</c:f>
              <c:strCache>
                <c:ptCount val="9"/>
                <c:pt idx="0">
                  <c:v>2006</c:v>
                </c:pt>
                <c:pt idx="1">
                  <c:v>2007</c:v>
                </c:pt>
                <c:pt idx="2">
                  <c:v>2008</c:v>
                </c:pt>
                <c:pt idx="3">
                  <c:v>2009</c:v>
                </c:pt>
                <c:pt idx="4">
                  <c:v>2010</c:v>
                </c:pt>
                <c:pt idx="5">
                  <c:v>2011</c:v>
                </c:pt>
                <c:pt idx="6">
                  <c:v>2012</c:v>
                </c:pt>
                <c:pt idx="7">
                  <c:v>2013</c:v>
                </c:pt>
                <c:pt idx="8">
                  <c:v>2014</c:v>
                </c:pt>
              </c:strCache>
            </c:strRef>
          </c:cat>
          <c:val>
            <c:numRef>
              <c:f>'3 disease funding in billions'!$D$2:$D$10</c:f>
              <c:numCache>
                <c:formatCode>#,##0.0000_ ;\-#,##0.0000\ </c:formatCode>
                <c:ptCount val="9"/>
                <c:pt idx="0">
                  <c:v>0.24649412700000001</c:v>
                </c:pt>
                <c:pt idx="1">
                  <c:v>0.333804145</c:v>
                </c:pt>
                <c:pt idx="2">
                  <c:v>0.42475279799999999</c:v>
                </c:pt>
                <c:pt idx="3">
                  <c:v>0.52672044100000004</c:v>
                </c:pt>
                <c:pt idx="4">
                  <c:v>0.82895978200000009</c:v>
                </c:pt>
                <c:pt idx="5">
                  <c:v>0.78278626100000004</c:v>
                </c:pt>
                <c:pt idx="6">
                  <c:v>0.78312001499999995</c:v>
                </c:pt>
                <c:pt idx="7">
                  <c:v>1.0916781309999999</c:v>
                </c:pt>
                <c:pt idx="8">
                  <c:v>0.77991857900000006</c:v>
                </c:pt>
              </c:numCache>
            </c:numRef>
          </c:val>
          <c:smooth val="0"/>
        </c:ser>
        <c:dLbls>
          <c:showLegendKey val="0"/>
          <c:showVal val="0"/>
          <c:showCatName val="0"/>
          <c:showSerName val="0"/>
          <c:showPercent val="0"/>
          <c:showBubbleSize val="0"/>
        </c:dLbls>
        <c:marker val="1"/>
        <c:smooth val="0"/>
        <c:axId val="115525120"/>
        <c:axId val="115526656"/>
      </c:lineChart>
      <c:catAx>
        <c:axId val="115525120"/>
        <c:scaling>
          <c:orientation val="minMax"/>
        </c:scaling>
        <c:delete val="0"/>
        <c:axPos val="b"/>
        <c:majorTickMark val="out"/>
        <c:minorTickMark val="none"/>
        <c:tickLblPos val="nextTo"/>
        <c:txPr>
          <a:bodyPr/>
          <a:lstStyle/>
          <a:p>
            <a:pPr>
              <a:defRPr sz="1600">
                <a:latin typeface="Century Gothic" panose="020B0502020202020204" pitchFamily="34" charset="0"/>
              </a:defRPr>
            </a:pPr>
            <a:endParaRPr lang="en-US"/>
          </a:p>
        </c:txPr>
        <c:crossAx val="115526656"/>
        <c:crosses val="autoZero"/>
        <c:auto val="1"/>
        <c:lblAlgn val="ctr"/>
        <c:lblOffset val="100"/>
        <c:noMultiLvlLbl val="0"/>
      </c:catAx>
      <c:valAx>
        <c:axId val="115526656"/>
        <c:scaling>
          <c:orientation val="minMax"/>
        </c:scaling>
        <c:delete val="0"/>
        <c:axPos val="l"/>
        <c:majorGridlines>
          <c:spPr>
            <a:ln>
              <a:solidFill>
                <a:srgbClr val="0E71E8"/>
              </a:solidFill>
            </a:ln>
          </c:spPr>
        </c:majorGridlines>
        <c:title>
          <c:tx>
            <c:rich>
              <a:bodyPr rot="-5400000" vert="horz"/>
              <a:lstStyle/>
              <a:p>
                <a:pPr>
                  <a:defRPr sz="1600">
                    <a:latin typeface="Century Gothic" panose="020B0502020202020204" pitchFamily="34" charset="0"/>
                  </a:defRPr>
                </a:pPr>
                <a:r>
                  <a:rPr lang="en-GB" sz="1600">
                    <a:latin typeface="Century Gothic" panose="020B0502020202020204" pitchFamily="34" charset="0"/>
                  </a:rPr>
                  <a:t>US$</a:t>
                </a:r>
                <a:r>
                  <a:rPr lang="en-GB" sz="1600" baseline="0">
                    <a:latin typeface="Century Gothic" panose="020B0502020202020204" pitchFamily="34" charset="0"/>
                  </a:rPr>
                  <a:t> billions</a:t>
                </a:r>
                <a:endParaRPr lang="en-GB" sz="1600">
                  <a:latin typeface="Century Gothic" panose="020B0502020202020204" pitchFamily="34" charset="0"/>
                </a:endParaRPr>
              </a:p>
            </c:rich>
          </c:tx>
          <c:layout/>
          <c:overlay val="0"/>
        </c:title>
        <c:numFmt formatCode="#,##0_ ;\-#,##0\ " sourceLinked="0"/>
        <c:majorTickMark val="out"/>
        <c:minorTickMark val="none"/>
        <c:tickLblPos val="nextTo"/>
        <c:txPr>
          <a:bodyPr/>
          <a:lstStyle/>
          <a:p>
            <a:pPr>
              <a:defRPr sz="1600">
                <a:latin typeface="Century Gothic" panose="020B0502020202020204" pitchFamily="34" charset="0"/>
              </a:defRPr>
            </a:pPr>
            <a:endParaRPr lang="en-US"/>
          </a:p>
        </c:txPr>
        <c:crossAx val="115525120"/>
        <c:crosses val="autoZero"/>
        <c:crossBetween val="between"/>
      </c:valAx>
    </c:plotArea>
    <c:legend>
      <c:legendPos val="b"/>
      <c:layout/>
      <c:overlay val="0"/>
      <c:txPr>
        <a:bodyPr/>
        <a:lstStyle/>
        <a:p>
          <a:pPr>
            <a:defRPr sz="1600">
              <a:latin typeface="Century Gothic" panose="020B0502020202020204" pitchFamily="34" charset="0"/>
            </a:defRPr>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0070C0"/>
              </a:solidFill>
            </c:spPr>
          </c:dPt>
          <c:dPt>
            <c:idx val="1"/>
            <c:bubble3D val="0"/>
            <c:spPr>
              <a:solidFill>
                <a:srgbClr val="00B050"/>
              </a:solidFill>
            </c:spPr>
          </c:dPt>
          <c:dPt>
            <c:idx val="2"/>
            <c:bubble3D val="0"/>
            <c:spPr>
              <a:solidFill>
                <a:srgbClr val="FF0000"/>
              </a:solidFill>
            </c:spPr>
          </c:dPt>
          <c:dPt>
            <c:idx val="3"/>
            <c:bubble3D val="0"/>
            <c:spPr>
              <a:solidFill>
                <a:srgbClr val="FF0000"/>
              </a:solidFill>
            </c:spPr>
          </c:dPt>
          <c:dPt>
            <c:idx val="4"/>
            <c:bubble3D val="0"/>
            <c:spPr>
              <a:solidFill>
                <a:srgbClr val="00B050"/>
              </a:solidFill>
            </c:spPr>
          </c:dPt>
          <c:dPt>
            <c:idx val="5"/>
            <c:bubble3D val="0"/>
            <c:spPr>
              <a:solidFill>
                <a:srgbClr val="0070C0"/>
              </a:solidFill>
            </c:spPr>
          </c:dPt>
          <c:dLbls>
            <c:dLbl>
              <c:idx val="0"/>
              <c:layout>
                <c:manualLayout>
                  <c:x val="-4.7567663804551068E-2"/>
                  <c:y val="0.12340691921411219"/>
                </c:manualLayout>
              </c:layout>
              <c:tx>
                <c:rich>
                  <a:bodyPr/>
                  <a:lstStyle/>
                  <a:p>
                    <a:pPr>
                      <a:defRPr sz="1200" baseline="0">
                        <a:solidFill>
                          <a:schemeClr val="bg1"/>
                        </a:solidFill>
                      </a:defRPr>
                    </a:pPr>
                    <a:r>
                      <a:rPr lang="en-US" sz="1200" dirty="0" smtClean="0">
                        <a:solidFill>
                          <a:schemeClr val="bg1"/>
                        </a:solidFill>
                      </a:rPr>
                      <a:t>Medical </a:t>
                    </a:r>
                  </a:p>
                  <a:p>
                    <a:pPr>
                      <a:defRPr sz="1200" baseline="0">
                        <a:solidFill>
                          <a:schemeClr val="bg1"/>
                        </a:solidFill>
                      </a:defRPr>
                    </a:pPr>
                    <a:r>
                      <a:rPr lang="en-US" sz="1200" dirty="0" smtClean="0">
                        <a:solidFill>
                          <a:schemeClr val="bg1"/>
                        </a:solidFill>
                      </a:rPr>
                      <a:t>expenditure</a:t>
                    </a:r>
                    <a:r>
                      <a:rPr lang="en-US" sz="1200" dirty="0">
                        <a:solidFill>
                          <a:schemeClr val="bg1"/>
                        </a:solidFill>
                      </a:rPr>
                      <a:t>
</a:t>
                    </a:r>
                    <a:r>
                      <a:rPr lang="en-US" sz="1200" dirty="0" smtClean="0">
                        <a:solidFill>
                          <a:schemeClr val="bg1"/>
                        </a:solidFill>
                      </a:rPr>
                      <a:t>8%</a:t>
                    </a:r>
                    <a:endParaRPr lang="en-US" dirty="0">
                      <a:solidFill>
                        <a:schemeClr val="bg1"/>
                      </a:solidFill>
                    </a:endParaRPr>
                  </a:p>
                </c:rich>
              </c:tx>
              <c:numFmt formatCode="0.0%" sourceLinked="0"/>
              <c:spPr>
                <a:solidFill>
                  <a:schemeClr val="bg1">
                    <a:alpha val="0"/>
                  </a:schemeClr>
                </a:solidFill>
                <a:ln>
                  <a:noFill/>
                </a:ln>
                <a:effectLst/>
              </c:spPr>
              <c:showLegendKey val="0"/>
              <c:showVal val="0"/>
              <c:showCatName val="1"/>
              <c:showSerName val="0"/>
              <c:showPercent val="1"/>
              <c:showBubbleSize val="0"/>
            </c:dLbl>
            <c:dLbl>
              <c:idx val="1"/>
              <c:layout>
                <c:manualLayout>
                  <c:x val="-0.10213615985665241"/>
                  <c:y val="0.1497717567104245"/>
                </c:manualLayout>
              </c:layout>
              <c:tx>
                <c:rich>
                  <a:bodyPr/>
                  <a:lstStyle/>
                  <a:p>
                    <a:endParaRPr lang="en-US" sz="1200" dirty="0" smtClean="0"/>
                  </a:p>
                  <a:p>
                    <a:r>
                      <a:rPr lang="en-US" sz="1200" dirty="0" smtClean="0"/>
                      <a:t>Other </a:t>
                    </a:r>
                  </a:p>
                  <a:p>
                    <a:r>
                      <a:rPr lang="en-US" sz="1200" dirty="0" smtClean="0"/>
                      <a:t>expenditure</a:t>
                    </a:r>
                    <a:r>
                      <a:rPr lang="en-US" sz="1200" dirty="0"/>
                      <a:t>
</a:t>
                    </a:r>
                    <a:r>
                      <a:rPr lang="en-US" sz="1200" dirty="0" smtClean="0"/>
                      <a:t>10%</a:t>
                    </a:r>
                    <a:endParaRPr lang="en-US" dirty="0"/>
                  </a:p>
                </c:rich>
              </c:tx>
              <c:showLegendKey val="0"/>
              <c:showVal val="0"/>
              <c:showCatName val="1"/>
              <c:showSerName val="0"/>
              <c:showPercent val="1"/>
              <c:showBubbleSize val="0"/>
            </c:dLbl>
            <c:dLbl>
              <c:idx val="2"/>
              <c:layout>
                <c:manualLayout>
                  <c:x val="-0.16644272293154339"/>
                  <c:y val="-0.11503372041049685"/>
                </c:manualLayout>
              </c:layout>
              <c:tx>
                <c:rich>
                  <a:bodyPr/>
                  <a:lstStyle/>
                  <a:p>
                    <a:r>
                      <a:rPr lang="en-US" sz="1200" dirty="0" smtClean="0"/>
                      <a:t>Lost </a:t>
                    </a:r>
                    <a:r>
                      <a:rPr lang="en-US" sz="1200" dirty="0"/>
                      <a:t>income
</a:t>
                    </a:r>
                    <a:r>
                      <a:rPr lang="en-US" sz="1200" dirty="0" smtClean="0"/>
                      <a:t>33%</a:t>
                    </a:r>
                    <a:endParaRPr lang="en-US" dirty="0"/>
                  </a:p>
                </c:rich>
              </c:tx>
              <c:showLegendKey val="0"/>
              <c:showVal val="0"/>
              <c:showCatName val="1"/>
              <c:showSerName val="0"/>
              <c:showPercent val="1"/>
              <c:showBubbleSize val="0"/>
            </c:dLbl>
            <c:dLbl>
              <c:idx val="3"/>
              <c:layout>
                <c:manualLayout>
                  <c:x val="0.13028545577843448"/>
                  <c:y val="-0.13798657645836063"/>
                </c:manualLayout>
              </c:layout>
              <c:tx>
                <c:rich>
                  <a:bodyPr/>
                  <a:lstStyle/>
                  <a:p>
                    <a:r>
                      <a:rPr lang="en-US" sz="1200" dirty="0" smtClean="0"/>
                      <a:t>Lost </a:t>
                    </a:r>
                    <a:r>
                      <a:rPr lang="en-US" sz="1200" dirty="0"/>
                      <a:t>income
</a:t>
                    </a:r>
                    <a:r>
                      <a:rPr lang="en-US" sz="1200" dirty="0" smtClean="0"/>
                      <a:t>26%</a:t>
                    </a:r>
                    <a:endParaRPr lang="en-US" dirty="0"/>
                  </a:p>
                </c:rich>
              </c:tx>
              <c:showLegendKey val="0"/>
              <c:showVal val="0"/>
              <c:showCatName val="1"/>
              <c:showSerName val="0"/>
              <c:showPercent val="1"/>
              <c:showBubbleSize val="0"/>
            </c:dLbl>
            <c:dLbl>
              <c:idx val="4"/>
              <c:layout>
                <c:manualLayout>
                  <c:x val="0.17317320784516477"/>
                  <c:y val="6.5548457046641334E-2"/>
                </c:manualLayout>
              </c:layout>
              <c:tx>
                <c:rich>
                  <a:bodyPr/>
                  <a:lstStyle/>
                  <a:p>
                    <a:r>
                      <a:rPr lang="en-US" sz="1200" dirty="0" smtClean="0"/>
                      <a:t>Other </a:t>
                    </a:r>
                    <a:r>
                      <a:rPr lang="en-US" sz="1200" dirty="0"/>
                      <a:t>expenditure
</a:t>
                    </a:r>
                    <a:r>
                      <a:rPr lang="en-US" sz="1200" dirty="0" smtClean="0"/>
                      <a:t>8%</a:t>
                    </a:r>
                    <a:endParaRPr lang="en-US" dirty="0"/>
                  </a:p>
                </c:rich>
              </c:tx>
              <c:showLegendKey val="0"/>
              <c:showVal val="0"/>
              <c:showCatName val="1"/>
              <c:showSerName val="0"/>
              <c:showPercent val="1"/>
              <c:showBubbleSize val="0"/>
            </c:dLbl>
            <c:dLbl>
              <c:idx val="5"/>
              <c:layout>
                <c:manualLayout>
                  <c:x val="9.6839969829013425E-2"/>
                  <c:y val="0.17784559157465432"/>
                </c:manualLayout>
              </c:layout>
              <c:tx>
                <c:rich>
                  <a:bodyPr/>
                  <a:lstStyle/>
                  <a:p>
                    <a:pPr>
                      <a:defRPr sz="1200" b="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defRPr>
                    </a:pPr>
                    <a:r>
                      <a:rPr lang="en-US" sz="1200" b="0" cap="none" spc="0" dirty="0" smtClean="0">
                        <a:ln w="18415" cmpd="sng">
                          <a:noFill/>
                          <a:prstDash val="solid"/>
                        </a:ln>
                        <a:solidFill>
                          <a:srgbClr val="FFFFFF"/>
                        </a:solidFill>
                        <a:effectLst/>
                      </a:rPr>
                      <a:t>Medical </a:t>
                    </a:r>
                  </a:p>
                  <a:p>
                    <a:pPr>
                      <a:defRPr sz="1200" b="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defRPr>
                    </a:pPr>
                    <a:r>
                      <a:rPr lang="en-US" sz="1200" b="0" cap="none" spc="0" dirty="0" smtClean="0">
                        <a:ln w="18415" cmpd="sng">
                          <a:noFill/>
                          <a:prstDash val="solid"/>
                        </a:ln>
                        <a:solidFill>
                          <a:srgbClr val="FFFFFF"/>
                        </a:solidFill>
                        <a:effectLst/>
                      </a:rPr>
                      <a:t>expenditure
17%</a:t>
                    </a:r>
                    <a:endParaRPr lang="en-US" b="0" cap="none" spc="0" dirty="0">
                      <a:ln w="18415" cmpd="sng">
                        <a:noFill/>
                        <a:prstDash val="solid"/>
                      </a:ln>
                      <a:solidFill>
                        <a:srgbClr val="FFFFFF"/>
                      </a:solidFill>
                      <a:effectLst/>
                    </a:endParaRPr>
                  </a:p>
                </c:rich>
              </c:tx>
              <c:numFmt formatCode="0.0%" sourceLinked="0"/>
              <c:spPr>
                <a:solidFill>
                  <a:schemeClr val="bg1">
                    <a:alpha val="0"/>
                  </a:schemeClr>
                </a:solidFill>
                <a:ln>
                  <a:noFill/>
                </a:ln>
                <a:effectLst/>
              </c:spPr>
              <c:showLegendKey val="0"/>
              <c:showVal val="0"/>
              <c:showCatName val="1"/>
              <c:showSerName val="0"/>
              <c:showPercent val="1"/>
              <c:showBubbleSize val="0"/>
            </c:dLbl>
            <c:numFmt formatCode="0.0%" sourceLinked="0"/>
            <c:spPr>
              <a:solidFill>
                <a:schemeClr val="bg1">
                  <a:alpha val="0"/>
                </a:schemeClr>
              </a:solidFill>
              <a:ln>
                <a:noFill/>
              </a:ln>
              <a:effectLst/>
            </c:spPr>
            <c:txPr>
              <a:bodyPr/>
              <a:lstStyle/>
              <a:p>
                <a:pPr>
                  <a:defRPr sz="1200" baseline="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'[131008 Patient cost review template for Paris presentation.xlsx]Results'!$O$15:$T$15</c:f>
              <c:strCache>
                <c:ptCount val="6"/>
                <c:pt idx="0">
                  <c:v>Medical expenditure</c:v>
                </c:pt>
                <c:pt idx="1">
                  <c:v>Other expenditure</c:v>
                </c:pt>
                <c:pt idx="2">
                  <c:v>Lost income</c:v>
                </c:pt>
                <c:pt idx="3">
                  <c:v>Lost income</c:v>
                </c:pt>
                <c:pt idx="4">
                  <c:v>Other expenditure</c:v>
                </c:pt>
                <c:pt idx="5">
                  <c:v>Medical expenditure</c:v>
                </c:pt>
              </c:strCache>
            </c:strRef>
          </c:cat>
          <c:val>
            <c:numRef>
              <c:f>'[131008 Patient cost review template for Paris presentation.xlsx]Results'!$O$16:$T$16</c:f>
              <c:numCache>
                <c:formatCode>0.0%</c:formatCode>
                <c:ptCount val="6"/>
                <c:pt idx="0">
                  <c:v>7.7997326789168833E-2</c:v>
                </c:pt>
                <c:pt idx="1">
                  <c:v>9.6211258250669035E-2</c:v>
                </c:pt>
                <c:pt idx="2">
                  <c:v>0.32833291263551656</c:v>
                </c:pt>
                <c:pt idx="3">
                  <c:v>0.25860664701258707</c:v>
                </c:pt>
                <c:pt idx="4">
                  <c:v>6.6573022972397505E-2</c:v>
                </c:pt>
                <c:pt idx="5">
                  <c:v>0.17238119104015062</c:v>
                </c:pt>
              </c:numCache>
            </c:numRef>
          </c:val>
        </c:ser>
        <c:dLbls>
          <c:showLegendKey val="0"/>
          <c:showVal val="0"/>
          <c:showCatName val="1"/>
          <c:showSerName val="0"/>
          <c:showPercent val="1"/>
          <c:showBubbleSize val="0"/>
          <c:showLeaderLines val="1"/>
        </c:dLbls>
        <c:firstSliceAng val="0"/>
      </c:pieChart>
    </c:plotArea>
    <c:legend>
      <c:legendPos val="b"/>
      <c:legendEntry>
        <c:idx val="3"/>
        <c:delete val="1"/>
      </c:legendEntry>
      <c:legendEntry>
        <c:idx val="4"/>
        <c:delete val="1"/>
      </c:legendEntry>
      <c:legendEntry>
        <c:idx val="5"/>
        <c:delete val="1"/>
      </c:legendEntry>
      <c:layout>
        <c:manualLayout>
          <c:xMode val="edge"/>
          <c:yMode val="edge"/>
          <c:x val="2.1940141399940861E-2"/>
          <c:y val="0.85922334454056049"/>
          <c:w val="0.96812705733729565"/>
          <c:h val="0.10044476848996323"/>
        </c:manualLayout>
      </c:layout>
      <c:overlay val="0"/>
      <c:txPr>
        <a:bodyPr/>
        <a:lstStyle/>
        <a:p>
          <a:pPr>
            <a:defRPr sz="2200" baseline="0">
              <a:latin typeface="Calibri" panose="020F0502020204030204" pitchFamily="34" charset="0"/>
              <a:cs typeface="Calibri" panose="020F0502020204030204" pitchFamily="34" charset="0"/>
            </a:defRPr>
          </a:pPr>
          <a:endParaRPr lang="en-US"/>
        </a:p>
      </c:txPr>
    </c:legend>
    <c:plotVisOnly val="1"/>
    <c:dispBlanksAs val="gap"/>
    <c:showDLblsOverMax val="0"/>
  </c:chart>
  <c:externalData r:id="rId2">
    <c:autoUpdate val="0"/>
  </c:externalData>
  <c:userShapes r:id="rId3"/>
</c:chartSpace>
</file>

<file path=ppt/diagrams/_rels/data2.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jpeg"/><Relationship Id="rId1" Type="http://schemas.openxmlformats.org/officeDocument/2006/relationships/image" Target="../media/image210.png"/><Relationship Id="rId5" Type="http://schemas.openxmlformats.org/officeDocument/2006/relationships/image" Target="../media/image214.png"/><Relationship Id="rId4" Type="http://schemas.openxmlformats.org/officeDocument/2006/relationships/image" Target="../media/image21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3.jpeg"/><Relationship Id="rId1" Type="http://schemas.openxmlformats.org/officeDocument/2006/relationships/image" Target="../media/image210.png"/><Relationship Id="rId5" Type="http://schemas.openxmlformats.org/officeDocument/2006/relationships/image" Target="../media/image212.jpg"/><Relationship Id="rId4" Type="http://schemas.openxmlformats.org/officeDocument/2006/relationships/image" Target="../media/image21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990047-DC03-4EC7-B7C9-D02295F4AD1B}" type="doc">
      <dgm:prSet loTypeId="urn:microsoft.com/office/officeart/2005/8/layout/chevron1" loCatId="process" qsTypeId="urn:microsoft.com/office/officeart/2005/8/quickstyle/simple5" qsCatId="simple" csTypeId="urn:microsoft.com/office/officeart/2005/8/colors/colorful2" csCatId="colorful" phldr="1"/>
      <dgm:spPr/>
    </dgm:pt>
    <dgm:pt modelId="{191E926F-D8DD-4340-B35C-00B401BFDF96}">
      <dgm:prSet phldrT="[Text]" custT="1"/>
      <dgm:spPr/>
      <dgm:t>
        <a:bodyPr/>
        <a:lstStyle/>
        <a:p>
          <a:r>
            <a:rPr lang="en-US" sz="1200" b="1" dirty="0" smtClean="0"/>
            <a:t>Fundamental science</a:t>
          </a:r>
          <a:endParaRPr lang="en-US" sz="1200" b="1" dirty="0"/>
        </a:p>
      </dgm:t>
    </dgm:pt>
    <dgm:pt modelId="{FDE035D5-84D2-4CD8-9868-EE4A88EE9788}" type="parTrans" cxnId="{E64D133D-3160-4488-8B3F-9899FB0BFE0E}">
      <dgm:prSet/>
      <dgm:spPr/>
      <dgm:t>
        <a:bodyPr/>
        <a:lstStyle/>
        <a:p>
          <a:endParaRPr lang="en-US"/>
        </a:p>
      </dgm:t>
    </dgm:pt>
    <dgm:pt modelId="{8AA9A919-D6E4-499E-B58B-AE06F59BDB5A}" type="sibTrans" cxnId="{E64D133D-3160-4488-8B3F-9899FB0BFE0E}">
      <dgm:prSet/>
      <dgm:spPr/>
      <dgm:t>
        <a:bodyPr/>
        <a:lstStyle/>
        <a:p>
          <a:endParaRPr lang="en-US"/>
        </a:p>
      </dgm:t>
    </dgm:pt>
    <dgm:pt modelId="{750784EF-298F-4808-A695-08A86762AE24}">
      <dgm:prSet phldrT="[Text]" custT="1"/>
      <dgm:spPr/>
      <dgm:t>
        <a:bodyPr/>
        <a:lstStyle/>
        <a:p>
          <a:r>
            <a:rPr lang="en-US" sz="1200" b="1" dirty="0" smtClean="0"/>
            <a:t>Translational studies</a:t>
          </a:r>
          <a:endParaRPr lang="en-US" sz="1200" b="1" dirty="0"/>
        </a:p>
      </dgm:t>
    </dgm:pt>
    <dgm:pt modelId="{47635289-F75F-4C48-834B-C50AA2E193DA}" type="parTrans" cxnId="{0BCA5674-196E-4E42-BD14-953A281C6B27}">
      <dgm:prSet/>
      <dgm:spPr/>
      <dgm:t>
        <a:bodyPr/>
        <a:lstStyle/>
        <a:p>
          <a:endParaRPr lang="en-US"/>
        </a:p>
      </dgm:t>
    </dgm:pt>
    <dgm:pt modelId="{BFB82EA6-838B-41CE-BFD5-5AFD745A5325}" type="sibTrans" cxnId="{0BCA5674-196E-4E42-BD14-953A281C6B27}">
      <dgm:prSet/>
      <dgm:spPr/>
      <dgm:t>
        <a:bodyPr/>
        <a:lstStyle/>
        <a:p>
          <a:endParaRPr lang="en-US"/>
        </a:p>
      </dgm:t>
    </dgm:pt>
    <dgm:pt modelId="{2DF1DDB0-8BBA-4D55-BC1C-5C4CC67972E1}">
      <dgm:prSet phldrT="[Text]" custT="1"/>
      <dgm:spPr/>
      <dgm:t>
        <a:bodyPr/>
        <a:lstStyle/>
        <a:p>
          <a:r>
            <a:rPr lang="en-US" sz="1200" b="1" dirty="0" smtClean="0">
              <a:solidFill>
                <a:schemeClr val="tx1"/>
              </a:solidFill>
            </a:rPr>
            <a:t>Preclinical studies</a:t>
          </a:r>
          <a:endParaRPr lang="en-US" sz="1200" b="1" dirty="0">
            <a:solidFill>
              <a:schemeClr val="tx1"/>
            </a:solidFill>
          </a:endParaRPr>
        </a:p>
      </dgm:t>
    </dgm:pt>
    <dgm:pt modelId="{3474040B-4FC8-4703-9DEB-CB6F04A201A6}" type="parTrans" cxnId="{E4D4FC89-5645-439B-8908-A51529A70CED}">
      <dgm:prSet/>
      <dgm:spPr/>
      <dgm:t>
        <a:bodyPr/>
        <a:lstStyle/>
        <a:p>
          <a:endParaRPr lang="en-US"/>
        </a:p>
      </dgm:t>
    </dgm:pt>
    <dgm:pt modelId="{11F3F877-680C-491B-A9B3-8261BB1F5DD1}" type="sibTrans" cxnId="{E4D4FC89-5645-439B-8908-A51529A70CED}">
      <dgm:prSet/>
      <dgm:spPr/>
      <dgm:t>
        <a:bodyPr/>
        <a:lstStyle/>
        <a:p>
          <a:endParaRPr lang="en-US"/>
        </a:p>
      </dgm:t>
    </dgm:pt>
    <dgm:pt modelId="{DBC3538A-436C-4F62-9AD6-7F696C10BA03}">
      <dgm:prSet phldrT="[Text]" custT="1"/>
      <dgm:spPr/>
      <dgm:t>
        <a:bodyPr/>
        <a:lstStyle/>
        <a:p>
          <a:r>
            <a:rPr lang="en-US" sz="1200" b="1" dirty="0" smtClean="0">
              <a:solidFill>
                <a:schemeClr val="tx1"/>
              </a:solidFill>
            </a:rPr>
            <a:t>Clinical studies/trials</a:t>
          </a:r>
          <a:endParaRPr lang="en-US" sz="1200" b="1" dirty="0">
            <a:solidFill>
              <a:schemeClr val="tx1"/>
            </a:solidFill>
          </a:endParaRPr>
        </a:p>
      </dgm:t>
    </dgm:pt>
    <dgm:pt modelId="{A9ED7647-1D91-442D-899F-B1479D82FED8}" type="parTrans" cxnId="{88050E96-58F5-4FEF-B56C-06B7B9098F27}">
      <dgm:prSet/>
      <dgm:spPr/>
      <dgm:t>
        <a:bodyPr/>
        <a:lstStyle/>
        <a:p>
          <a:endParaRPr lang="en-US"/>
        </a:p>
      </dgm:t>
    </dgm:pt>
    <dgm:pt modelId="{3E98C64A-66B0-4F34-A4F8-AA267638F8DF}" type="sibTrans" cxnId="{88050E96-58F5-4FEF-B56C-06B7B9098F27}">
      <dgm:prSet/>
      <dgm:spPr/>
      <dgm:t>
        <a:bodyPr/>
        <a:lstStyle/>
        <a:p>
          <a:endParaRPr lang="en-US"/>
        </a:p>
      </dgm:t>
    </dgm:pt>
    <dgm:pt modelId="{1725AA3A-6ADF-445D-8DDB-8A81ACE040C4}">
      <dgm:prSet phldrT="[Text]" custT="1"/>
      <dgm:spPr/>
      <dgm:t>
        <a:bodyPr/>
        <a:lstStyle/>
        <a:p>
          <a:r>
            <a:rPr lang="en-US" sz="1200" b="1" dirty="0" smtClean="0">
              <a:solidFill>
                <a:schemeClr val="tx1"/>
              </a:solidFill>
            </a:rPr>
            <a:t>Deployment and scale up of operational research</a:t>
          </a:r>
          <a:endParaRPr lang="en-US" sz="1200" b="1" dirty="0">
            <a:solidFill>
              <a:schemeClr val="tx1"/>
            </a:solidFill>
          </a:endParaRPr>
        </a:p>
      </dgm:t>
    </dgm:pt>
    <dgm:pt modelId="{5BBDBA80-F6ED-4D3D-9C6A-895B408AA7BC}" type="parTrans" cxnId="{FAC36556-9CE7-4650-83ED-AEB6F2230DAB}">
      <dgm:prSet/>
      <dgm:spPr/>
      <dgm:t>
        <a:bodyPr/>
        <a:lstStyle/>
        <a:p>
          <a:endParaRPr lang="en-US"/>
        </a:p>
      </dgm:t>
    </dgm:pt>
    <dgm:pt modelId="{4D388708-0444-43D0-8170-A273B91A521B}" type="sibTrans" cxnId="{FAC36556-9CE7-4650-83ED-AEB6F2230DAB}">
      <dgm:prSet/>
      <dgm:spPr/>
      <dgm:t>
        <a:bodyPr/>
        <a:lstStyle/>
        <a:p>
          <a:endParaRPr lang="en-US"/>
        </a:p>
      </dgm:t>
    </dgm:pt>
    <dgm:pt modelId="{36AABA7A-8CE8-4003-A2D2-E17C0A2F101F}" type="pres">
      <dgm:prSet presAssocID="{A1990047-DC03-4EC7-B7C9-D02295F4AD1B}" presName="Name0" presStyleCnt="0">
        <dgm:presLayoutVars>
          <dgm:dir/>
          <dgm:animLvl val="lvl"/>
          <dgm:resizeHandles val="exact"/>
        </dgm:presLayoutVars>
      </dgm:prSet>
      <dgm:spPr/>
    </dgm:pt>
    <dgm:pt modelId="{2B7184E4-B7D2-4ABB-AC32-D6324986F371}" type="pres">
      <dgm:prSet presAssocID="{191E926F-D8DD-4340-B35C-00B401BFDF96}" presName="parTxOnly" presStyleLbl="node1" presStyleIdx="0" presStyleCnt="5">
        <dgm:presLayoutVars>
          <dgm:chMax val="0"/>
          <dgm:chPref val="0"/>
          <dgm:bulletEnabled val="1"/>
        </dgm:presLayoutVars>
      </dgm:prSet>
      <dgm:spPr/>
      <dgm:t>
        <a:bodyPr/>
        <a:lstStyle/>
        <a:p>
          <a:endParaRPr lang="en-US"/>
        </a:p>
      </dgm:t>
    </dgm:pt>
    <dgm:pt modelId="{04E7D7D1-CB3A-4D65-BDEB-38A67FFEFB72}" type="pres">
      <dgm:prSet presAssocID="{8AA9A919-D6E4-499E-B58B-AE06F59BDB5A}" presName="parTxOnlySpace" presStyleCnt="0"/>
      <dgm:spPr/>
    </dgm:pt>
    <dgm:pt modelId="{6D1924F2-6571-49F2-BE5E-067B1CE2F99A}" type="pres">
      <dgm:prSet presAssocID="{750784EF-298F-4808-A695-08A86762AE24}" presName="parTxOnly" presStyleLbl="node1" presStyleIdx="1" presStyleCnt="5">
        <dgm:presLayoutVars>
          <dgm:chMax val="0"/>
          <dgm:chPref val="0"/>
          <dgm:bulletEnabled val="1"/>
        </dgm:presLayoutVars>
      </dgm:prSet>
      <dgm:spPr/>
      <dgm:t>
        <a:bodyPr/>
        <a:lstStyle/>
        <a:p>
          <a:endParaRPr lang="en-US"/>
        </a:p>
      </dgm:t>
    </dgm:pt>
    <dgm:pt modelId="{BDB0198E-4C29-4747-B185-7F01A0329B37}" type="pres">
      <dgm:prSet presAssocID="{BFB82EA6-838B-41CE-BFD5-5AFD745A5325}" presName="parTxOnlySpace" presStyleCnt="0"/>
      <dgm:spPr/>
    </dgm:pt>
    <dgm:pt modelId="{417EA6D5-0CE4-418C-8723-20B6B3D65D83}" type="pres">
      <dgm:prSet presAssocID="{2DF1DDB0-8BBA-4D55-BC1C-5C4CC67972E1}" presName="parTxOnly" presStyleLbl="node1" presStyleIdx="2" presStyleCnt="5">
        <dgm:presLayoutVars>
          <dgm:chMax val="0"/>
          <dgm:chPref val="0"/>
          <dgm:bulletEnabled val="1"/>
        </dgm:presLayoutVars>
      </dgm:prSet>
      <dgm:spPr/>
      <dgm:t>
        <a:bodyPr/>
        <a:lstStyle/>
        <a:p>
          <a:endParaRPr lang="en-US"/>
        </a:p>
      </dgm:t>
    </dgm:pt>
    <dgm:pt modelId="{BDCC7F61-262C-45A8-BB87-EB80685CC4A4}" type="pres">
      <dgm:prSet presAssocID="{11F3F877-680C-491B-A9B3-8261BB1F5DD1}" presName="parTxOnlySpace" presStyleCnt="0"/>
      <dgm:spPr/>
    </dgm:pt>
    <dgm:pt modelId="{FB68D9FB-2F38-4B5F-A178-FC444BC216F4}" type="pres">
      <dgm:prSet presAssocID="{DBC3538A-436C-4F62-9AD6-7F696C10BA03}" presName="parTxOnly" presStyleLbl="node1" presStyleIdx="3" presStyleCnt="5">
        <dgm:presLayoutVars>
          <dgm:chMax val="0"/>
          <dgm:chPref val="0"/>
          <dgm:bulletEnabled val="1"/>
        </dgm:presLayoutVars>
      </dgm:prSet>
      <dgm:spPr/>
      <dgm:t>
        <a:bodyPr/>
        <a:lstStyle/>
        <a:p>
          <a:endParaRPr lang="en-US"/>
        </a:p>
      </dgm:t>
    </dgm:pt>
    <dgm:pt modelId="{9EA413E5-BC6E-4752-8BCB-8A228982A971}" type="pres">
      <dgm:prSet presAssocID="{3E98C64A-66B0-4F34-A4F8-AA267638F8DF}" presName="parTxOnlySpace" presStyleCnt="0"/>
      <dgm:spPr/>
    </dgm:pt>
    <dgm:pt modelId="{403A2A5E-1690-4E40-A558-F1C9975DB595}" type="pres">
      <dgm:prSet presAssocID="{1725AA3A-6ADF-445D-8DDB-8A81ACE040C4}" presName="parTxOnly" presStyleLbl="node1" presStyleIdx="4" presStyleCnt="5">
        <dgm:presLayoutVars>
          <dgm:chMax val="0"/>
          <dgm:chPref val="0"/>
          <dgm:bulletEnabled val="1"/>
        </dgm:presLayoutVars>
      </dgm:prSet>
      <dgm:spPr/>
      <dgm:t>
        <a:bodyPr/>
        <a:lstStyle/>
        <a:p>
          <a:endParaRPr lang="en-US"/>
        </a:p>
      </dgm:t>
    </dgm:pt>
  </dgm:ptLst>
  <dgm:cxnLst>
    <dgm:cxn modelId="{D099543F-702B-4722-9C29-860EFA1C7A6C}" type="presOf" srcId="{191E926F-D8DD-4340-B35C-00B401BFDF96}" destId="{2B7184E4-B7D2-4ABB-AC32-D6324986F371}" srcOrd="0" destOrd="0" presId="urn:microsoft.com/office/officeart/2005/8/layout/chevron1"/>
    <dgm:cxn modelId="{FAC36556-9CE7-4650-83ED-AEB6F2230DAB}" srcId="{A1990047-DC03-4EC7-B7C9-D02295F4AD1B}" destId="{1725AA3A-6ADF-445D-8DDB-8A81ACE040C4}" srcOrd="4" destOrd="0" parTransId="{5BBDBA80-F6ED-4D3D-9C6A-895B408AA7BC}" sibTransId="{4D388708-0444-43D0-8170-A273B91A521B}"/>
    <dgm:cxn modelId="{C1D0AFE3-25DC-4AE5-B454-F61FD1991C68}" type="presOf" srcId="{A1990047-DC03-4EC7-B7C9-D02295F4AD1B}" destId="{36AABA7A-8CE8-4003-A2D2-E17C0A2F101F}" srcOrd="0" destOrd="0" presId="urn:microsoft.com/office/officeart/2005/8/layout/chevron1"/>
    <dgm:cxn modelId="{93C747F4-64CA-4B8A-8E23-297AE1702E95}" type="presOf" srcId="{1725AA3A-6ADF-445D-8DDB-8A81ACE040C4}" destId="{403A2A5E-1690-4E40-A558-F1C9975DB595}" srcOrd="0" destOrd="0" presId="urn:microsoft.com/office/officeart/2005/8/layout/chevron1"/>
    <dgm:cxn modelId="{E4D4FC89-5645-439B-8908-A51529A70CED}" srcId="{A1990047-DC03-4EC7-B7C9-D02295F4AD1B}" destId="{2DF1DDB0-8BBA-4D55-BC1C-5C4CC67972E1}" srcOrd="2" destOrd="0" parTransId="{3474040B-4FC8-4703-9DEB-CB6F04A201A6}" sibTransId="{11F3F877-680C-491B-A9B3-8261BB1F5DD1}"/>
    <dgm:cxn modelId="{3C3634BD-0E9F-4B2F-A7E6-D369AF9E4EF4}" type="presOf" srcId="{DBC3538A-436C-4F62-9AD6-7F696C10BA03}" destId="{FB68D9FB-2F38-4B5F-A178-FC444BC216F4}" srcOrd="0" destOrd="0" presId="urn:microsoft.com/office/officeart/2005/8/layout/chevron1"/>
    <dgm:cxn modelId="{4B1C7B8D-6482-4037-8BAD-45598F3B3A5E}" type="presOf" srcId="{750784EF-298F-4808-A695-08A86762AE24}" destId="{6D1924F2-6571-49F2-BE5E-067B1CE2F99A}" srcOrd="0" destOrd="0" presId="urn:microsoft.com/office/officeart/2005/8/layout/chevron1"/>
    <dgm:cxn modelId="{B4B65B97-1F01-4B41-B06D-B857F7381D3A}" type="presOf" srcId="{2DF1DDB0-8BBA-4D55-BC1C-5C4CC67972E1}" destId="{417EA6D5-0CE4-418C-8723-20B6B3D65D83}" srcOrd="0" destOrd="0" presId="urn:microsoft.com/office/officeart/2005/8/layout/chevron1"/>
    <dgm:cxn modelId="{E64D133D-3160-4488-8B3F-9899FB0BFE0E}" srcId="{A1990047-DC03-4EC7-B7C9-D02295F4AD1B}" destId="{191E926F-D8DD-4340-B35C-00B401BFDF96}" srcOrd="0" destOrd="0" parTransId="{FDE035D5-84D2-4CD8-9868-EE4A88EE9788}" sibTransId="{8AA9A919-D6E4-499E-B58B-AE06F59BDB5A}"/>
    <dgm:cxn modelId="{88050E96-58F5-4FEF-B56C-06B7B9098F27}" srcId="{A1990047-DC03-4EC7-B7C9-D02295F4AD1B}" destId="{DBC3538A-436C-4F62-9AD6-7F696C10BA03}" srcOrd="3" destOrd="0" parTransId="{A9ED7647-1D91-442D-899F-B1479D82FED8}" sibTransId="{3E98C64A-66B0-4F34-A4F8-AA267638F8DF}"/>
    <dgm:cxn modelId="{0BCA5674-196E-4E42-BD14-953A281C6B27}" srcId="{A1990047-DC03-4EC7-B7C9-D02295F4AD1B}" destId="{750784EF-298F-4808-A695-08A86762AE24}" srcOrd="1" destOrd="0" parTransId="{47635289-F75F-4C48-834B-C50AA2E193DA}" sibTransId="{BFB82EA6-838B-41CE-BFD5-5AFD745A5325}"/>
    <dgm:cxn modelId="{59C95E43-7218-47B0-98A3-BF8142ABE1F8}" type="presParOf" srcId="{36AABA7A-8CE8-4003-A2D2-E17C0A2F101F}" destId="{2B7184E4-B7D2-4ABB-AC32-D6324986F371}" srcOrd="0" destOrd="0" presId="urn:microsoft.com/office/officeart/2005/8/layout/chevron1"/>
    <dgm:cxn modelId="{80FB9E0F-AA50-4AF4-85C9-EA8A116EF3CF}" type="presParOf" srcId="{36AABA7A-8CE8-4003-A2D2-E17C0A2F101F}" destId="{04E7D7D1-CB3A-4D65-BDEB-38A67FFEFB72}" srcOrd="1" destOrd="0" presId="urn:microsoft.com/office/officeart/2005/8/layout/chevron1"/>
    <dgm:cxn modelId="{B9B57A30-BEE0-4789-835F-2BD68D58D6BE}" type="presParOf" srcId="{36AABA7A-8CE8-4003-A2D2-E17C0A2F101F}" destId="{6D1924F2-6571-49F2-BE5E-067B1CE2F99A}" srcOrd="2" destOrd="0" presId="urn:microsoft.com/office/officeart/2005/8/layout/chevron1"/>
    <dgm:cxn modelId="{70FD0A0F-E961-47A2-A7D9-EDF7FE99A5D2}" type="presParOf" srcId="{36AABA7A-8CE8-4003-A2D2-E17C0A2F101F}" destId="{BDB0198E-4C29-4747-B185-7F01A0329B37}" srcOrd="3" destOrd="0" presId="urn:microsoft.com/office/officeart/2005/8/layout/chevron1"/>
    <dgm:cxn modelId="{EB590850-A50F-4A56-9D82-8E2673ACDCCF}" type="presParOf" srcId="{36AABA7A-8CE8-4003-A2D2-E17C0A2F101F}" destId="{417EA6D5-0CE4-418C-8723-20B6B3D65D83}" srcOrd="4" destOrd="0" presId="urn:microsoft.com/office/officeart/2005/8/layout/chevron1"/>
    <dgm:cxn modelId="{D29A624E-0208-4141-89EA-C5CD63427A78}" type="presParOf" srcId="{36AABA7A-8CE8-4003-A2D2-E17C0A2F101F}" destId="{BDCC7F61-262C-45A8-BB87-EB80685CC4A4}" srcOrd="5" destOrd="0" presId="urn:microsoft.com/office/officeart/2005/8/layout/chevron1"/>
    <dgm:cxn modelId="{5A478DEB-2E46-4E48-92E7-56E32B01583F}" type="presParOf" srcId="{36AABA7A-8CE8-4003-A2D2-E17C0A2F101F}" destId="{FB68D9FB-2F38-4B5F-A178-FC444BC216F4}" srcOrd="6" destOrd="0" presId="urn:microsoft.com/office/officeart/2005/8/layout/chevron1"/>
    <dgm:cxn modelId="{960BF8D9-15BC-4A9F-A99C-4F7B4CE46978}" type="presParOf" srcId="{36AABA7A-8CE8-4003-A2D2-E17C0A2F101F}" destId="{9EA413E5-BC6E-4752-8BCB-8A228982A971}" srcOrd="7" destOrd="0" presId="urn:microsoft.com/office/officeart/2005/8/layout/chevron1"/>
    <dgm:cxn modelId="{007788EE-A355-447B-8FA5-427CD308509C}" type="presParOf" srcId="{36AABA7A-8CE8-4003-A2D2-E17C0A2F101F}" destId="{403A2A5E-1690-4E40-A558-F1C9975DB595}" srcOrd="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5E48AF-856E-4482-8B3D-202BAA8D2BF6}"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IN"/>
        </a:p>
      </dgm:t>
    </dgm:pt>
    <dgm:pt modelId="{E13B842D-51BD-48C4-AF62-FCC84D013642}">
      <dgm:prSet custT="1"/>
      <dgm:spPr/>
      <dgm:t>
        <a:bodyPr/>
        <a:lstStyle/>
        <a:p>
          <a:endParaRPr lang="en-IN" sz="6000"/>
        </a:p>
      </dgm:t>
    </dgm:pt>
    <dgm:pt modelId="{E1771AE4-A468-4335-BEEA-3A49D4F93E7A}" type="parTrans" cxnId="{A4F1A5C8-E27D-490B-BB21-63A1301A7629}">
      <dgm:prSet/>
      <dgm:spPr/>
      <dgm:t>
        <a:bodyPr/>
        <a:lstStyle/>
        <a:p>
          <a:endParaRPr lang="en-IN" sz="1600"/>
        </a:p>
      </dgm:t>
    </dgm:pt>
    <dgm:pt modelId="{998151D9-C119-4FD9-8B74-79C4E1444C5E}" type="sibTrans" cxnId="{A4F1A5C8-E27D-490B-BB21-63A1301A7629}">
      <dgm:prSet/>
      <dgm:spPr>
        <a:blipFill rotWithShape="1">
          <a:blip xmlns:r="http://schemas.openxmlformats.org/officeDocument/2006/relationships" r:embed="rId1"/>
          <a:stretch>
            <a:fillRect/>
          </a:stretch>
        </a:blipFill>
      </dgm:spPr>
      <dgm:t>
        <a:bodyPr/>
        <a:lstStyle/>
        <a:p>
          <a:endParaRPr lang="en-IN"/>
        </a:p>
      </dgm:t>
    </dgm:pt>
    <dgm:pt modelId="{CB82541F-603D-4A8D-8650-ADE936386A99}">
      <dgm:prSet phldrT="[Text]" custT="1"/>
      <dgm:spPr/>
      <dgm:t>
        <a:bodyPr/>
        <a:lstStyle/>
        <a:p>
          <a:r>
            <a:rPr lang="en-IN" sz="1400" dirty="0" smtClean="0"/>
            <a:t>DR-TB lab &amp; RX centres</a:t>
          </a:r>
          <a:endParaRPr lang="en-IN" sz="1400" dirty="0"/>
        </a:p>
      </dgm:t>
    </dgm:pt>
    <dgm:pt modelId="{9C9A6656-160E-43F3-B14F-B35E81358A2C}" type="parTrans" cxnId="{0DE26B9D-07F4-46E0-AA6D-E1935C5B63DC}">
      <dgm:prSet/>
      <dgm:spPr/>
      <dgm:t>
        <a:bodyPr/>
        <a:lstStyle/>
        <a:p>
          <a:endParaRPr lang="en-IN" sz="1600"/>
        </a:p>
      </dgm:t>
    </dgm:pt>
    <dgm:pt modelId="{0AC17F89-D682-48DC-9921-FF3CEB717192}" type="sibTrans" cxnId="{0DE26B9D-07F4-46E0-AA6D-E1935C5B63DC}">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t>
        <a:bodyPr/>
        <a:lstStyle/>
        <a:p>
          <a:endParaRPr lang="en-IN" sz="1600"/>
        </a:p>
      </dgm:t>
    </dgm:pt>
    <dgm:pt modelId="{2459BD88-B1F0-4A35-8DED-B94CBC45286E}">
      <dgm:prSet phldrT="[Text]" custT="1"/>
      <dgm:spPr/>
      <dgm:t>
        <a:bodyPr/>
        <a:lstStyle/>
        <a:p>
          <a:r>
            <a:rPr lang="en-IN" sz="1600" dirty="0" smtClean="0"/>
            <a:t>External projects</a:t>
          </a:r>
          <a:endParaRPr lang="en-IN" sz="1600" dirty="0"/>
        </a:p>
      </dgm:t>
    </dgm:pt>
    <dgm:pt modelId="{EBB5328E-9F69-4A6A-9208-04E1A3F52A78}" type="parTrans" cxnId="{E6BE4AEF-CE82-4B42-91C3-8FC3E4D4891E}">
      <dgm:prSet/>
      <dgm:spPr/>
      <dgm:t>
        <a:bodyPr/>
        <a:lstStyle/>
        <a:p>
          <a:endParaRPr lang="en-IN" sz="1600"/>
        </a:p>
      </dgm:t>
    </dgm:pt>
    <dgm:pt modelId="{4957A6EE-C7D3-4E6A-8334-E2C32371CDB9}" type="sibTrans" cxnId="{E6BE4AEF-CE82-4B42-91C3-8FC3E4D4891E}">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IN" sz="1600"/>
        </a:p>
      </dgm:t>
    </dgm:pt>
    <dgm:pt modelId="{4521B6F0-233D-4005-9491-C1F1FE0D2ED6}">
      <dgm:prSet phldrT="[Text]" custT="1"/>
      <dgm:spPr/>
      <dgm:t>
        <a:bodyPr/>
        <a:lstStyle/>
        <a:p>
          <a:r>
            <a:rPr lang="en-IN" sz="1600" dirty="0" smtClean="0"/>
            <a:t>Public TB notification system</a:t>
          </a:r>
          <a:endParaRPr lang="en-IN" sz="1600" dirty="0"/>
        </a:p>
      </dgm:t>
    </dgm:pt>
    <dgm:pt modelId="{BFA5A570-E70D-4FAD-9E34-A8C2B5D53117}" type="parTrans" cxnId="{CCD864A7-ECD2-4946-80F8-1FB525349A21}">
      <dgm:prSet/>
      <dgm:spPr/>
      <dgm:t>
        <a:bodyPr/>
        <a:lstStyle/>
        <a:p>
          <a:endParaRPr lang="en-IN" sz="1600"/>
        </a:p>
      </dgm:t>
    </dgm:pt>
    <dgm:pt modelId="{64200640-7F4E-4A6C-9165-AB14180F3B99}" type="sibTrans" cxnId="{CCD864A7-ECD2-4946-80F8-1FB525349A21}">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3000" r="-33000"/>
          </a:stretch>
        </a:blipFill>
      </dgm:spPr>
      <dgm:t>
        <a:bodyPr/>
        <a:lstStyle/>
        <a:p>
          <a:endParaRPr lang="en-IN" sz="1600"/>
        </a:p>
      </dgm:t>
    </dgm:pt>
    <dgm:pt modelId="{AACFA817-8F21-402A-BA64-8A69A9C496C9}">
      <dgm:prSet custT="1"/>
      <dgm:spPr/>
      <dgm:t>
        <a:bodyPr/>
        <a:lstStyle/>
        <a:p>
          <a:r>
            <a:rPr lang="en-IN" sz="1600" b="1" dirty="0" smtClean="0">
              <a:solidFill>
                <a:srgbClr val="FF0000"/>
              </a:solidFill>
            </a:rPr>
            <a:t>Private TB notification system</a:t>
          </a:r>
          <a:endParaRPr lang="en-IN" sz="1600" b="1" dirty="0">
            <a:solidFill>
              <a:srgbClr val="FF0000"/>
            </a:solidFill>
          </a:endParaRPr>
        </a:p>
      </dgm:t>
    </dgm:pt>
    <dgm:pt modelId="{DDCA55A6-558F-4320-9EC7-0BF31F075A5D}" type="parTrans" cxnId="{2CD7D9B6-5D49-474B-B652-E4571B3FC177}">
      <dgm:prSet/>
      <dgm:spPr/>
      <dgm:t>
        <a:bodyPr/>
        <a:lstStyle/>
        <a:p>
          <a:endParaRPr lang="en-IN" sz="1600"/>
        </a:p>
      </dgm:t>
    </dgm:pt>
    <dgm:pt modelId="{7AD3E77D-5751-494D-8825-13AF36D86613}" type="sibTrans" cxnId="{2CD7D9B6-5D49-474B-B652-E4571B3FC177}">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64000" r="-64000"/>
          </a:stretch>
        </a:blipFill>
      </dgm:spPr>
      <dgm:t>
        <a:bodyPr/>
        <a:lstStyle/>
        <a:p>
          <a:endParaRPr lang="en-IN" sz="1600"/>
        </a:p>
      </dgm:t>
    </dgm:pt>
    <dgm:pt modelId="{E2223393-3196-4319-9AAD-0462FCA9E09B}" type="pres">
      <dgm:prSet presAssocID="{535E48AF-856E-4482-8B3D-202BAA8D2BF6}" presName="Name0" presStyleCnt="0">
        <dgm:presLayoutVars>
          <dgm:chMax val="7"/>
          <dgm:chPref val="7"/>
          <dgm:dir val="rev"/>
        </dgm:presLayoutVars>
      </dgm:prSet>
      <dgm:spPr/>
      <dgm:t>
        <a:bodyPr/>
        <a:lstStyle/>
        <a:p>
          <a:endParaRPr lang="en-IN"/>
        </a:p>
      </dgm:t>
    </dgm:pt>
    <dgm:pt modelId="{C45A8D53-A865-497F-B6B6-03E05E10F824}" type="pres">
      <dgm:prSet presAssocID="{535E48AF-856E-4482-8B3D-202BAA8D2BF6}" presName="Name1" presStyleCnt="0"/>
      <dgm:spPr/>
    </dgm:pt>
    <dgm:pt modelId="{01D213AF-412B-46B6-ABCE-CFC9037773E9}" type="pres">
      <dgm:prSet presAssocID="{998151D9-C119-4FD9-8B74-79C4E1444C5E}" presName="picture_1" presStyleCnt="0"/>
      <dgm:spPr/>
    </dgm:pt>
    <dgm:pt modelId="{6E4118EA-8871-48B9-A6B5-5D22E8121632}" type="pres">
      <dgm:prSet presAssocID="{998151D9-C119-4FD9-8B74-79C4E1444C5E}" presName="pictureRepeatNode" presStyleLbl="alignImgPlace1" presStyleIdx="0" presStyleCnt="5"/>
      <dgm:spPr/>
      <dgm:t>
        <a:bodyPr/>
        <a:lstStyle/>
        <a:p>
          <a:endParaRPr lang="en-IN"/>
        </a:p>
      </dgm:t>
    </dgm:pt>
    <dgm:pt modelId="{9B8CF20B-9683-4C39-8218-0FA648C40802}" type="pres">
      <dgm:prSet presAssocID="{E13B842D-51BD-48C4-AF62-FCC84D013642}" presName="text_1" presStyleLbl="node1" presStyleIdx="0" presStyleCnt="0">
        <dgm:presLayoutVars>
          <dgm:bulletEnabled val="1"/>
        </dgm:presLayoutVars>
      </dgm:prSet>
      <dgm:spPr/>
      <dgm:t>
        <a:bodyPr/>
        <a:lstStyle/>
        <a:p>
          <a:endParaRPr lang="en-IN"/>
        </a:p>
      </dgm:t>
    </dgm:pt>
    <dgm:pt modelId="{A8D2E736-5A51-4B91-A0EE-7D0D29E2704B}" type="pres">
      <dgm:prSet presAssocID="{64200640-7F4E-4A6C-9165-AB14180F3B99}" presName="picture_2" presStyleCnt="0"/>
      <dgm:spPr/>
    </dgm:pt>
    <dgm:pt modelId="{2B7199EE-B6F2-4F2D-947D-43D9A5006D48}" type="pres">
      <dgm:prSet presAssocID="{64200640-7F4E-4A6C-9165-AB14180F3B99}" presName="pictureRepeatNode" presStyleLbl="alignImgPlace1" presStyleIdx="1" presStyleCnt="5"/>
      <dgm:spPr/>
      <dgm:t>
        <a:bodyPr/>
        <a:lstStyle/>
        <a:p>
          <a:endParaRPr lang="en-IN"/>
        </a:p>
      </dgm:t>
    </dgm:pt>
    <dgm:pt modelId="{59686582-7862-4BC8-B81D-14D88FD3A3BC}" type="pres">
      <dgm:prSet presAssocID="{4521B6F0-233D-4005-9491-C1F1FE0D2ED6}" presName="line_2" presStyleLbl="parChTrans1D1" presStyleIdx="0" presStyleCnt="4"/>
      <dgm:spPr/>
    </dgm:pt>
    <dgm:pt modelId="{9E184350-841E-4427-B2CC-1CC88B44FA34}" type="pres">
      <dgm:prSet presAssocID="{4521B6F0-233D-4005-9491-C1F1FE0D2ED6}" presName="textparent_2" presStyleLbl="node1" presStyleIdx="0" presStyleCnt="0"/>
      <dgm:spPr/>
    </dgm:pt>
    <dgm:pt modelId="{3782A8F3-AD16-45A7-9F06-9F5AA72CC983}" type="pres">
      <dgm:prSet presAssocID="{4521B6F0-233D-4005-9491-C1F1FE0D2ED6}" presName="text_2" presStyleLbl="revTx" presStyleIdx="0" presStyleCnt="4">
        <dgm:presLayoutVars>
          <dgm:bulletEnabled val="1"/>
        </dgm:presLayoutVars>
      </dgm:prSet>
      <dgm:spPr/>
      <dgm:t>
        <a:bodyPr/>
        <a:lstStyle/>
        <a:p>
          <a:endParaRPr lang="en-IN"/>
        </a:p>
      </dgm:t>
    </dgm:pt>
    <dgm:pt modelId="{467A1B2D-C691-4F65-AD07-2441F04A9AEB}" type="pres">
      <dgm:prSet presAssocID="{0AC17F89-D682-48DC-9921-FF3CEB717192}" presName="picture_3" presStyleCnt="0"/>
      <dgm:spPr/>
    </dgm:pt>
    <dgm:pt modelId="{9AC50362-C0B8-45B6-8395-9BEA31E5FE07}" type="pres">
      <dgm:prSet presAssocID="{0AC17F89-D682-48DC-9921-FF3CEB717192}" presName="pictureRepeatNode" presStyleLbl="alignImgPlace1" presStyleIdx="2" presStyleCnt="5"/>
      <dgm:spPr/>
      <dgm:t>
        <a:bodyPr/>
        <a:lstStyle/>
        <a:p>
          <a:endParaRPr lang="en-IN"/>
        </a:p>
      </dgm:t>
    </dgm:pt>
    <dgm:pt modelId="{8240A64C-E524-4C22-AE48-F5D1B9827B05}" type="pres">
      <dgm:prSet presAssocID="{CB82541F-603D-4A8D-8650-ADE936386A99}" presName="line_3" presStyleLbl="parChTrans1D1" presStyleIdx="1" presStyleCnt="4"/>
      <dgm:spPr/>
    </dgm:pt>
    <dgm:pt modelId="{BFB0A6F0-F551-4478-913A-8A4817768ABE}" type="pres">
      <dgm:prSet presAssocID="{CB82541F-603D-4A8D-8650-ADE936386A99}" presName="textparent_3" presStyleLbl="node1" presStyleIdx="0" presStyleCnt="0"/>
      <dgm:spPr/>
    </dgm:pt>
    <dgm:pt modelId="{2451F7F3-3AB1-41B4-8F83-B471F118923D}" type="pres">
      <dgm:prSet presAssocID="{CB82541F-603D-4A8D-8650-ADE936386A99}" presName="text_3" presStyleLbl="revTx" presStyleIdx="1" presStyleCnt="4">
        <dgm:presLayoutVars>
          <dgm:bulletEnabled val="1"/>
        </dgm:presLayoutVars>
      </dgm:prSet>
      <dgm:spPr/>
      <dgm:t>
        <a:bodyPr/>
        <a:lstStyle/>
        <a:p>
          <a:endParaRPr lang="en-IN"/>
        </a:p>
      </dgm:t>
    </dgm:pt>
    <dgm:pt modelId="{9F41BD28-6F29-4552-8AEE-186996297EAA}" type="pres">
      <dgm:prSet presAssocID="{7AD3E77D-5751-494D-8825-13AF36D86613}" presName="picture_4" presStyleCnt="0"/>
      <dgm:spPr/>
    </dgm:pt>
    <dgm:pt modelId="{1ABD39BC-5CCC-45E2-B456-DBAD0D8DEF97}" type="pres">
      <dgm:prSet presAssocID="{7AD3E77D-5751-494D-8825-13AF36D86613}" presName="pictureRepeatNode" presStyleLbl="alignImgPlace1" presStyleIdx="3" presStyleCnt="5"/>
      <dgm:spPr/>
      <dgm:t>
        <a:bodyPr/>
        <a:lstStyle/>
        <a:p>
          <a:endParaRPr lang="en-IN"/>
        </a:p>
      </dgm:t>
    </dgm:pt>
    <dgm:pt modelId="{4838CB01-E64D-431D-8C7C-2C9E5271DAA7}" type="pres">
      <dgm:prSet presAssocID="{AACFA817-8F21-402A-BA64-8A69A9C496C9}" presName="line_4" presStyleLbl="parChTrans1D1" presStyleIdx="2" presStyleCnt="4"/>
      <dgm:spPr/>
    </dgm:pt>
    <dgm:pt modelId="{6525E537-AB75-4EA5-96B5-23E15B4A8FB9}" type="pres">
      <dgm:prSet presAssocID="{AACFA817-8F21-402A-BA64-8A69A9C496C9}" presName="textparent_4" presStyleLbl="node1" presStyleIdx="0" presStyleCnt="0"/>
      <dgm:spPr/>
    </dgm:pt>
    <dgm:pt modelId="{53BB6AB2-99FA-4011-A034-A8060A543710}" type="pres">
      <dgm:prSet presAssocID="{AACFA817-8F21-402A-BA64-8A69A9C496C9}" presName="text_4" presStyleLbl="revTx" presStyleIdx="2" presStyleCnt="4">
        <dgm:presLayoutVars>
          <dgm:bulletEnabled val="1"/>
        </dgm:presLayoutVars>
      </dgm:prSet>
      <dgm:spPr/>
      <dgm:t>
        <a:bodyPr/>
        <a:lstStyle/>
        <a:p>
          <a:endParaRPr lang="en-IN"/>
        </a:p>
      </dgm:t>
    </dgm:pt>
    <dgm:pt modelId="{B962F171-0FB6-45A0-A322-3061D225B6AA}" type="pres">
      <dgm:prSet presAssocID="{4957A6EE-C7D3-4E6A-8334-E2C32371CDB9}" presName="picture_5" presStyleCnt="0"/>
      <dgm:spPr/>
    </dgm:pt>
    <dgm:pt modelId="{76627E6E-D4A8-4958-944F-F2589E890B01}" type="pres">
      <dgm:prSet presAssocID="{4957A6EE-C7D3-4E6A-8334-E2C32371CDB9}" presName="pictureRepeatNode" presStyleLbl="alignImgPlace1" presStyleIdx="4" presStyleCnt="5"/>
      <dgm:spPr/>
      <dgm:t>
        <a:bodyPr/>
        <a:lstStyle/>
        <a:p>
          <a:endParaRPr lang="en-IN"/>
        </a:p>
      </dgm:t>
    </dgm:pt>
    <dgm:pt modelId="{C65F7DBC-7059-421E-952D-15108F7FDA97}" type="pres">
      <dgm:prSet presAssocID="{2459BD88-B1F0-4A35-8DED-B94CBC45286E}" presName="line_5" presStyleLbl="parChTrans1D1" presStyleIdx="3" presStyleCnt="4"/>
      <dgm:spPr/>
    </dgm:pt>
    <dgm:pt modelId="{5377DF52-6B6E-420C-AEA0-478FB3D3EB9D}" type="pres">
      <dgm:prSet presAssocID="{2459BD88-B1F0-4A35-8DED-B94CBC45286E}" presName="textparent_5" presStyleLbl="node1" presStyleIdx="0" presStyleCnt="0"/>
      <dgm:spPr/>
    </dgm:pt>
    <dgm:pt modelId="{8138B001-01A7-44B8-8443-D341139485F5}" type="pres">
      <dgm:prSet presAssocID="{2459BD88-B1F0-4A35-8DED-B94CBC45286E}" presName="text_5" presStyleLbl="revTx" presStyleIdx="3" presStyleCnt="4">
        <dgm:presLayoutVars>
          <dgm:bulletEnabled val="1"/>
        </dgm:presLayoutVars>
      </dgm:prSet>
      <dgm:spPr/>
      <dgm:t>
        <a:bodyPr/>
        <a:lstStyle/>
        <a:p>
          <a:endParaRPr lang="en-IN"/>
        </a:p>
      </dgm:t>
    </dgm:pt>
  </dgm:ptLst>
  <dgm:cxnLst>
    <dgm:cxn modelId="{2CD7D9B6-5D49-474B-B652-E4571B3FC177}" srcId="{535E48AF-856E-4482-8B3D-202BAA8D2BF6}" destId="{AACFA817-8F21-402A-BA64-8A69A9C496C9}" srcOrd="3" destOrd="0" parTransId="{DDCA55A6-558F-4320-9EC7-0BF31F075A5D}" sibTransId="{7AD3E77D-5751-494D-8825-13AF36D86613}"/>
    <dgm:cxn modelId="{F5D26A3C-3DDB-45D0-B647-08FBDF0346BD}" type="presOf" srcId="{4521B6F0-233D-4005-9491-C1F1FE0D2ED6}" destId="{3782A8F3-AD16-45A7-9F06-9F5AA72CC983}" srcOrd="0" destOrd="0" presId="urn:microsoft.com/office/officeart/2008/layout/CircularPictureCallout"/>
    <dgm:cxn modelId="{E6BE4AEF-CE82-4B42-91C3-8FC3E4D4891E}" srcId="{535E48AF-856E-4482-8B3D-202BAA8D2BF6}" destId="{2459BD88-B1F0-4A35-8DED-B94CBC45286E}" srcOrd="4" destOrd="0" parTransId="{EBB5328E-9F69-4A6A-9208-04E1A3F52A78}" sibTransId="{4957A6EE-C7D3-4E6A-8334-E2C32371CDB9}"/>
    <dgm:cxn modelId="{0DE26B9D-07F4-46E0-AA6D-E1935C5B63DC}" srcId="{535E48AF-856E-4482-8B3D-202BAA8D2BF6}" destId="{CB82541F-603D-4A8D-8650-ADE936386A99}" srcOrd="2" destOrd="0" parTransId="{9C9A6656-160E-43F3-B14F-B35E81358A2C}" sibTransId="{0AC17F89-D682-48DC-9921-FF3CEB717192}"/>
    <dgm:cxn modelId="{23E5FBD0-0242-4054-8422-54B588BACB11}" type="presOf" srcId="{E13B842D-51BD-48C4-AF62-FCC84D013642}" destId="{9B8CF20B-9683-4C39-8218-0FA648C40802}" srcOrd="0" destOrd="0" presId="urn:microsoft.com/office/officeart/2008/layout/CircularPictureCallout"/>
    <dgm:cxn modelId="{F9B32921-942B-43BE-940A-A71114553D04}" type="presOf" srcId="{4957A6EE-C7D3-4E6A-8334-E2C32371CDB9}" destId="{76627E6E-D4A8-4958-944F-F2589E890B01}" srcOrd="0" destOrd="0" presId="urn:microsoft.com/office/officeart/2008/layout/CircularPictureCallout"/>
    <dgm:cxn modelId="{444D0184-47D3-41DB-9814-4917702DCCBC}" type="presOf" srcId="{7AD3E77D-5751-494D-8825-13AF36D86613}" destId="{1ABD39BC-5CCC-45E2-B456-DBAD0D8DEF97}" srcOrd="0" destOrd="0" presId="urn:microsoft.com/office/officeart/2008/layout/CircularPictureCallout"/>
    <dgm:cxn modelId="{09C1AC77-3C0E-4451-BB87-FCFAE38567BB}" type="presOf" srcId="{0AC17F89-D682-48DC-9921-FF3CEB717192}" destId="{9AC50362-C0B8-45B6-8395-9BEA31E5FE07}" srcOrd="0" destOrd="0" presId="urn:microsoft.com/office/officeart/2008/layout/CircularPictureCallout"/>
    <dgm:cxn modelId="{6D97E486-CEE4-4D88-BAF9-6F77C5F8FCED}" type="presOf" srcId="{64200640-7F4E-4A6C-9165-AB14180F3B99}" destId="{2B7199EE-B6F2-4F2D-947D-43D9A5006D48}" srcOrd="0" destOrd="0" presId="urn:microsoft.com/office/officeart/2008/layout/CircularPictureCallout"/>
    <dgm:cxn modelId="{26514E7F-B3EC-4A4C-AAB3-BBCDEE4BE2DC}" type="presOf" srcId="{AACFA817-8F21-402A-BA64-8A69A9C496C9}" destId="{53BB6AB2-99FA-4011-A034-A8060A543710}" srcOrd="0" destOrd="0" presId="urn:microsoft.com/office/officeart/2008/layout/CircularPictureCallout"/>
    <dgm:cxn modelId="{537A8856-4C57-4CF0-B5D1-D2770FAFB977}" type="presOf" srcId="{CB82541F-603D-4A8D-8650-ADE936386A99}" destId="{2451F7F3-3AB1-41B4-8F83-B471F118923D}" srcOrd="0" destOrd="0" presId="urn:microsoft.com/office/officeart/2008/layout/CircularPictureCallout"/>
    <dgm:cxn modelId="{6BA25EAA-BF58-420F-83EB-D99421685352}" type="presOf" srcId="{535E48AF-856E-4482-8B3D-202BAA8D2BF6}" destId="{E2223393-3196-4319-9AAD-0462FCA9E09B}" srcOrd="0" destOrd="0" presId="urn:microsoft.com/office/officeart/2008/layout/CircularPictureCallout"/>
    <dgm:cxn modelId="{42001A42-15EB-47D6-BCB9-450795A18982}" type="presOf" srcId="{2459BD88-B1F0-4A35-8DED-B94CBC45286E}" destId="{8138B001-01A7-44B8-8443-D341139485F5}" srcOrd="0" destOrd="0" presId="urn:microsoft.com/office/officeart/2008/layout/CircularPictureCallout"/>
    <dgm:cxn modelId="{CCD864A7-ECD2-4946-80F8-1FB525349A21}" srcId="{535E48AF-856E-4482-8B3D-202BAA8D2BF6}" destId="{4521B6F0-233D-4005-9491-C1F1FE0D2ED6}" srcOrd="1" destOrd="0" parTransId="{BFA5A570-E70D-4FAD-9E34-A8C2B5D53117}" sibTransId="{64200640-7F4E-4A6C-9165-AB14180F3B99}"/>
    <dgm:cxn modelId="{CEA69A5E-7A13-4D12-87AC-5570B88EFFF0}" type="presOf" srcId="{998151D9-C119-4FD9-8B74-79C4E1444C5E}" destId="{6E4118EA-8871-48B9-A6B5-5D22E8121632}" srcOrd="0" destOrd="0" presId="urn:microsoft.com/office/officeart/2008/layout/CircularPictureCallout"/>
    <dgm:cxn modelId="{A4F1A5C8-E27D-490B-BB21-63A1301A7629}" srcId="{535E48AF-856E-4482-8B3D-202BAA8D2BF6}" destId="{E13B842D-51BD-48C4-AF62-FCC84D013642}" srcOrd="0" destOrd="0" parTransId="{E1771AE4-A468-4335-BEEA-3A49D4F93E7A}" sibTransId="{998151D9-C119-4FD9-8B74-79C4E1444C5E}"/>
    <dgm:cxn modelId="{E5C24E14-7764-493C-BEF7-DE3DB561FD3A}" type="presParOf" srcId="{E2223393-3196-4319-9AAD-0462FCA9E09B}" destId="{C45A8D53-A865-497F-B6B6-03E05E10F824}" srcOrd="0" destOrd="0" presId="urn:microsoft.com/office/officeart/2008/layout/CircularPictureCallout"/>
    <dgm:cxn modelId="{A870CF14-A673-405E-B7D3-06A6E102A890}" type="presParOf" srcId="{C45A8D53-A865-497F-B6B6-03E05E10F824}" destId="{01D213AF-412B-46B6-ABCE-CFC9037773E9}" srcOrd="0" destOrd="0" presId="urn:microsoft.com/office/officeart/2008/layout/CircularPictureCallout"/>
    <dgm:cxn modelId="{C8C2F67E-6FAA-4799-A6A5-0C37F175291D}" type="presParOf" srcId="{01D213AF-412B-46B6-ABCE-CFC9037773E9}" destId="{6E4118EA-8871-48B9-A6B5-5D22E8121632}" srcOrd="0" destOrd="0" presId="urn:microsoft.com/office/officeart/2008/layout/CircularPictureCallout"/>
    <dgm:cxn modelId="{758C684C-EEE2-455B-9860-999DD662E1B9}" type="presParOf" srcId="{C45A8D53-A865-497F-B6B6-03E05E10F824}" destId="{9B8CF20B-9683-4C39-8218-0FA648C40802}" srcOrd="1" destOrd="0" presId="urn:microsoft.com/office/officeart/2008/layout/CircularPictureCallout"/>
    <dgm:cxn modelId="{7F2568B0-E5F3-4A49-838F-0CD414560C4F}" type="presParOf" srcId="{C45A8D53-A865-497F-B6B6-03E05E10F824}" destId="{A8D2E736-5A51-4B91-A0EE-7D0D29E2704B}" srcOrd="2" destOrd="0" presId="urn:microsoft.com/office/officeart/2008/layout/CircularPictureCallout"/>
    <dgm:cxn modelId="{4C50185F-DC9C-480E-AF17-3B396C9FB73A}" type="presParOf" srcId="{A8D2E736-5A51-4B91-A0EE-7D0D29E2704B}" destId="{2B7199EE-B6F2-4F2D-947D-43D9A5006D48}" srcOrd="0" destOrd="0" presId="urn:microsoft.com/office/officeart/2008/layout/CircularPictureCallout"/>
    <dgm:cxn modelId="{9AF1DD73-4528-4744-9182-2DC1933C0D5D}" type="presParOf" srcId="{C45A8D53-A865-497F-B6B6-03E05E10F824}" destId="{59686582-7862-4BC8-B81D-14D88FD3A3BC}" srcOrd="3" destOrd="0" presId="urn:microsoft.com/office/officeart/2008/layout/CircularPictureCallout"/>
    <dgm:cxn modelId="{488452FE-4904-42F6-8926-1756E705DF55}" type="presParOf" srcId="{C45A8D53-A865-497F-B6B6-03E05E10F824}" destId="{9E184350-841E-4427-B2CC-1CC88B44FA34}" srcOrd="4" destOrd="0" presId="urn:microsoft.com/office/officeart/2008/layout/CircularPictureCallout"/>
    <dgm:cxn modelId="{83104B99-54F5-4BD9-8234-B8E5B9A8A488}" type="presParOf" srcId="{9E184350-841E-4427-B2CC-1CC88B44FA34}" destId="{3782A8F3-AD16-45A7-9F06-9F5AA72CC983}" srcOrd="0" destOrd="0" presId="urn:microsoft.com/office/officeart/2008/layout/CircularPictureCallout"/>
    <dgm:cxn modelId="{0EB8A2AD-905E-4C81-8867-4CC411445A24}" type="presParOf" srcId="{C45A8D53-A865-497F-B6B6-03E05E10F824}" destId="{467A1B2D-C691-4F65-AD07-2441F04A9AEB}" srcOrd="5" destOrd="0" presId="urn:microsoft.com/office/officeart/2008/layout/CircularPictureCallout"/>
    <dgm:cxn modelId="{C4003020-1300-4C2F-9F25-366D91F8C7A5}" type="presParOf" srcId="{467A1B2D-C691-4F65-AD07-2441F04A9AEB}" destId="{9AC50362-C0B8-45B6-8395-9BEA31E5FE07}" srcOrd="0" destOrd="0" presId="urn:microsoft.com/office/officeart/2008/layout/CircularPictureCallout"/>
    <dgm:cxn modelId="{4EE0F8D8-0CEC-45F6-98BE-AA2B13F35857}" type="presParOf" srcId="{C45A8D53-A865-497F-B6B6-03E05E10F824}" destId="{8240A64C-E524-4C22-AE48-F5D1B9827B05}" srcOrd="6" destOrd="0" presId="urn:microsoft.com/office/officeart/2008/layout/CircularPictureCallout"/>
    <dgm:cxn modelId="{30A6691D-8A32-491A-9D31-EE514A2DEF7B}" type="presParOf" srcId="{C45A8D53-A865-497F-B6B6-03E05E10F824}" destId="{BFB0A6F0-F551-4478-913A-8A4817768ABE}" srcOrd="7" destOrd="0" presId="urn:microsoft.com/office/officeart/2008/layout/CircularPictureCallout"/>
    <dgm:cxn modelId="{E9794448-2F6D-45A9-933F-777F8A9941A3}" type="presParOf" srcId="{BFB0A6F0-F551-4478-913A-8A4817768ABE}" destId="{2451F7F3-3AB1-41B4-8F83-B471F118923D}" srcOrd="0" destOrd="0" presId="urn:microsoft.com/office/officeart/2008/layout/CircularPictureCallout"/>
    <dgm:cxn modelId="{38C66EB1-3375-4F73-A95C-01C162AF0BA6}" type="presParOf" srcId="{C45A8D53-A865-497F-B6B6-03E05E10F824}" destId="{9F41BD28-6F29-4552-8AEE-186996297EAA}" srcOrd="8" destOrd="0" presId="urn:microsoft.com/office/officeart/2008/layout/CircularPictureCallout"/>
    <dgm:cxn modelId="{79130260-9889-4A53-801C-A404DB22C116}" type="presParOf" srcId="{9F41BD28-6F29-4552-8AEE-186996297EAA}" destId="{1ABD39BC-5CCC-45E2-B456-DBAD0D8DEF97}" srcOrd="0" destOrd="0" presId="urn:microsoft.com/office/officeart/2008/layout/CircularPictureCallout"/>
    <dgm:cxn modelId="{DD753DF1-6826-4BF3-80A8-C9CEBA10AC47}" type="presParOf" srcId="{C45A8D53-A865-497F-B6B6-03E05E10F824}" destId="{4838CB01-E64D-431D-8C7C-2C9E5271DAA7}" srcOrd="9" destOrd="0" presId="urn:microsoft.com/office/officeart/2008/layout/CircularPictureCallout"/>
    <dgm:cxn modelId="{7239809A-72DF-4EA3-AB7C-1358A2F05BB3}" type="presParOf" srcId="{C45A8D53-A865-497F-B6B6-03E05E10F824}" destId="{6525E537-AB75-4EA5-96B5-23E15B4A8FB9}" srcOrd="10" destOrd="0" presId="urn:microsoft.com/office/officeart/2008/layout/CircularPictureCallout"/>
    <dgm:cxn modelId="{0B092A20-DB4A-408D-BF7E-5D46E81A2A2B}" type="presParOf" srcId="{6525E537-AB75-4EA5-96B5-23E15B4A8FB9}" destId="{53BB6AB2-99FA-4011-A034-A8060A543710}" srcOrd="0" destOrd="0" presId="urn:microsoft.com/office/officeart/2008/layout/CircularPictureCallout"/>
    <dgm:cxn modelId="{7E27D174-DEB1-4E8D-AD9A-A0AA5AD78F6C}" type="presParOf" srcId="{C45A8D53-A865-497F-B6B6-03E05E10F824}" destId="{B962F171-0FB6-45A0-A322-3061D225B6AA}" srcOrd="11" destOrd="0" presId="urn:microsoft.com/office/officeart/2008/layout/CircularPictureCallout"/>
    <dgm:cxn modelId="{D7AC3E92-0FCB-4349-9B03-985C3EF89B82}" type="presParOf" srcId="{B962F171-0FB6-45A0-A322-3061D225B6AA}" destId="{76627E6E-D4A8-4958-944F-F2589E890B01}" srcOrd="0" destOrd="0" presId="urn:microsoft.com/office/officeart/2008/layout/CircularPictureCallout"/>
    <dgm:cxn modelId="{32D07410-A6A4-4CA0-92AE-BA3E90EDABEC}" type="presParOf" srcId="{C45A8D53-A865-497F-B6B6-03E05E10F824}" destId="{C65F7DBC-7059-421E-952D-15108F7FDA97}" srcOrd="12" destOrd="0" presId="urn:microsoft.com/office/officeart/2008/layout/CircularPictureCallout"/>
    <dgm:cxn modelId="{C06B8C18-D0D0-4F87-9D69-0FCE9457D4CC}" type="presParOf" srcId="{C45A8D53-A865-497F-B6B6-03E05E10F824}" destId="{5377DF52-6B6E-420C-AEA0-478FB3D3EB9D}" srcOrd="13" destOrd="0" presId="urn:microsoft.com/office/officeart/2008/layout/CircularPictureCallout"/>
    <dgm:cxn modelId="{20993BEF-951C-499D-87E3-4A58196C2818}" type="presParOf" srcId="{5377DF52-6B6E-420C-AEA0-478FB3D3EB9D}" destId="{8138B001-01A7-44B8-8443-D341139485F5}"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184E4-B7D2-4ABB-AC32-D6324986F371}">
      <dsp:nvSpPr>
        <dsp:cNvPr id="0" name=""/>
        <dsp:cNvSpPr/>
      </dsp:nvSpPr>
      <dsp:spPr>
        <a:xfrm>
          <a:off x="2153" y="915237"/>
          <a:ext cx="1916557" cy="766623"/>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b="1" kern="1200" dirty="0" smtClean="0"/>
            <a:t>Fundamental science</a:t>
          </a:r>
          <a:endParaRPr lang="en-US" sz="1200" b="1" kern="1200" dirty="0"/>
        </a:p>
      </dsp:txBody>
      <dsp:txXfrm>
        <a:off x="385465" y="915237"/>
        <a:ext cx="1149934" cy="766623"/>
      </dsp:txXfrm>
    </dsp:sp>
    <dsp:sp modelId="{6D1924F2-6571-49F2-BE5E-067B1CE2F99A}">
      <dsp:nvSpPr>
        <dsp:cNvPr id="0" name=""/>
        <dsp:cNvSpPr/>
      </dsp:nvSpPr>
      <dsp:spPr>
        <a:xfrm>
          <a:off x="1727055" y="915237"/>
          <a:ext cx="1916557" cy="766623"/>
        </a:xfrm>
        <a:prstGeom prst="chevron">
          <a:avLst/>
        </a:prstGeom>
        <a:gradFill rotWithShape="0">
          <a:gsLst>
            <a:gs pos="0">
              <a:schemeClr val="accent2">
                <a:hueOff val="-3600000"/>
                <a:satOff val="-12501"/>
                <a:lumOff val="15000"/>
                <a:alphaOff val="0"/>
                <a:shade val="51000"/>
                <a:satMod val="130000"/>
              </a:schemeClr>
            </a:gs>
            <a:gs pos="80000">
              <a:schemeClr val="accent2">
                <a:hueOff val="-3600000"/>
                <a:satOff val="-12501"/>
                <a:lumOff val="15000"/>
                <a:alphaOff val="0"/>
                <a:shade val="93000"/>
                <a:satMod val="130000"/>
              </a:schemeClr>
            </a:gs>
            <a:gs pos="100000">
              <a:schemeClr val="accent2">
                <a:hueOff val="-3600000"/>
                <a:satOff val="-12501"/>
                <a:lumOff val="1500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b="1" kern="1200" dirty="0" smtClean="0"/>
            <a:t>Translational studies</a:t>
          </a:r>
          <a:endParaRPr lang="en-US" sz="1200" b="1" kern="1200" dirty="0"/>
        </a:p>
      </dsp:txBody>
      <dsp:txXfrm>
        <a:off x="2110367" y="915237"/>
        <a:ext cx="1149934" cy="766623"/>
      </dsp:txXfrm>
    </dsp:sp>
    <dsp:sp modelId="{417EA6D5-0CE4-418C-8723-20B6B3D65D83}">
      <dsp:nvSpPr>
        <dsp:cNvPr id="0" name=""/>
        <dsp:cNvSpPr/>
      </dsp:nvSpPr>
      <dsp:spPr>
        <a:xfrm>
          <a:off x="3451957" y="915237"/>
          <a:ext cx="1916557" cy="766623"/>
        </a:xfrm>
        <a:prstGeom prst="chevron">
          <a:avLst/>
        </a:prstGeom>
        <a:gradFill rotWithShape="0">
          <a:gsLst>
            <a:gs pos="0">
              <a:schemeClr val="accent2">
                <a:hueOff val="-7200000"/>
                <a:satOff val="-25001"/>
                <a:lumOff val="30001"/>
                <a:alphaOff val="0"/>
                <a:shade val="51000"/>
                <a:satMod val="130000"/>
              </a:schemeClr>
            </a:gs>
            <a:gs pos="80000">
              <a:schemeClr val="accent2">
                <a:hueOff val="-7200000"/>
                <a:satOff val="-25001"/>
                <a:lumOff val="30001"/>
                <a:alphaOff val="0"/>
                <a:shade val="93000"/>
                <a:satMod val="130000"/>
              </a:schemeClr>
            </a:gs>
            <a:gs pos="100000">
              <a:schemeClr val="accent2">
                <a:hueOff val="-7200000"/>
                <a:satOff val="-25001"/>
                <a:lumOff val="3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Preclinical studies</a:t>
          </a:r>
          <a:endParaRPr lang="en-US" sz="1200" b="1" kern="1200" dirty="0">
            <a:solidFill>
              <a:schemeClr val="tx1"/>
            </a:solidFill>
          </a:endParaRPr>
        </a:p>
      </dsp:txBody>
      <dsp:txXfrm>
        <a:off x="3835269" y="915237"/>
        <a:ext cx="1149934" cy="766623"/>
      </dsp:txXfrm>
    </dsp:sp>
    <dsp:sp modelId="{FB68D9FB-2F38-4B5F-A178-FC444BC216F4}">
      <dsp:nvSpPr>
        <dsp:cNvPr id="0" name=""/>
        <dsp:cNvSpPr/>
      </dsp:nvSpPr>
      <dsp:spPr>
        <a:xfrm>
          <a:off x="5176859" y="915237"/>
          <a:ext cx="1916557" cy="766623"/>
        </a:xfrm>
        <a:prstGeom prst="chevron">
          <a:avLst/>
        </a:prstGeom>
        <a:gradFill rotWithShape="0">
          <a:gsLst>
            <a:gs pos="0">
              <a:schemeClr val="accent2">
                <a:hueOff val="-10800000"/>
                <a:satOff val="-37502"/>
                <a:lumOff val="45001"/>
                <a:alphaOff val="0"/>
                <a:shade val="51000"/>
                <a:satMod val="130000"/>
              </a:schemeClr>
            </a:gs>
            <a:gs pos="80000">
              <a:schemeClr val="accent2">
                <a:hueOff val="-10800000"/>
                <a:satOff val="-37502"/>
                <a:lumOff val="45001"/>
                <a:alphaOff val="0"/>
                <a:shade val="93000"/>
                <a:satMod val="130000"/>
              </a:schemeClr>
            </a:gs>
            <a:gs pos="100000">
              <a:schemeClr val="accent2">
                <a:hueOff val="-10800000"/>
                <a:satOff val="-37502"/>
                <a:lumOff val="45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Clinical studies/trials</a:t>
          </a:r>
          <a:endParaRPr lang="en-US" sz="1200" b="1" kern="1200" dirty="0">
            <a:solidFill>
              <a:schemeClr val="tx1"/>
            </a:solidFill>
          </a:endParaRPr>
        </a:p>
      </dsp:txBody>
      <dsp:txXfrm>
        <a:off x="5560171" y="915237"/>
        <a:ext cx="1149934" cy="766623"/>
      </dsp:txXfrm>
    </dsp:sp>
    <dsp:sp modelId="{403A2A5E-1690-4E40-A558-F1C9975DB595}">
      <dsp:nvSpPr>
        <dsp:cNvPr id="0" name=""/>
        <dsp:cNvSpPr/>
      </dsp:nvSpPr>
      <dsp:spPr>
        <a:xfrm>
          <a:off x="6901760" y="915237"/>
          <a:ext cx="1916557" cy="766623"/>
        </a:xfrm>
        <a:prstGeom prst="chevron">
          <a:avLst/>
        </a:prstGeom>
        <a:gradFill rotWithShape="0">
          <a:gsLst>
            <a:gs pos="0">
              <a:schemeClr val="accent2">
                <a:hueOff val="-14400000"/>
                <a:satOff val="-50003"/>
                <a:lumOff val="60001"/>
                <a:alphaOff val="0"/>
                <a:shade val="51000"/>
                <a:satMod val="130000"/>
              </a:schemeClr>
            </a:gs>
            <a:gs pos="80000">
              <a:schemeClr val="accent2">
                <a:hueOff val="-14400000"/>
                <a:satOff val="-50003"/>
                <a:lumOff val="60001"/>
                <a:alphaOff val="0"/>
                <a:shade val="93000"/>
                <a:satMod val="130000"/>
              </a:schemeClr>
            </a:gs>
            <a:gs pos="100000">
              <a:schemeClr val="accent2">
                <a:hueOff val="-14400000"/>
                <a:satOff val="-50003"/>
                <a:lumOff val="6000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b="1" kern="1200" dirty="0" smtClean="0">
              <a:solidFill>
                <a:schemeClr val="tx1"/>
              </a:solidFill>
            </a:rPr>
            <a:t>Deployment and scale up of operational research</a:t>
          </a:r>
          <a:endParaRPr lang="en-US" sz="1200" b="1" kern="1200" dirty="0">
            <a:solidFill>
              <a:schemeClr val="tx1"/>
            </a:solidFill>
          </a:endParaRPr>
        </a:p>
      </dsp:txBody>
      <dsp:txXfrm>
        <a:off x="7285072" y="915237"/>
        <a:ext cx="1149934" cy="7666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F7DBC-7059-421E-952D-15108F7FDA97}">
      <dsp:nvSpPr>
        <dsp:cNvPr id="0" name=""/>
        <dsp:cNvSpPr/>
      </dsp:nvSpPr>
      <dsp:spPr>
        <a:xfrm>
          <a:off x="1542503" y="3316855"/>
          <a:ext cx="295022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38CB01-E64D-431D-8C7C-2C9E5271DAA7}">
      <dsp:nvSpPr>
        <dsp:cNvPr id="0" name=""/>
        <dsp:cNvSpPr/>
      </dsp:nvSpPr>
      <dsp:spPr>
        <a:xfrm>
          <a:off x="2036703" y="2589033"/>
          <a:ext cx="245602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40A64C-E524-4C22-AE48-F5D1B9827B05}">
      <dsp:nvSpPr>
        <dsp:cNvPr id="0" name=""/>
        <dsp:cNvSpPr/>
      </dsp:nvSpPr>
      <dsp:spPr>
        <a:xfrm>
          <a:off x="2036703" y="1708459"/>
          <a:ext cx="245602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686582-7862-4BC8-B81D-14D88FD3A3BC}">
      <dsp:nvSpPr>
        <dsp:cNvPr id="0" name=""/>
        <dsp:cNvSpPr/>
      </dsp:nvSpPr>
      <dsp:spPr>
        <a:xfrm>
          <a:off x="1542503" y="980637"/>
          <a:ext cx="295022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4118EA-8871-48B9-A6B5-5D22E8121632}">
      <dsp:nvSpPr>
        <dsp:cNvPr id="0" name=""/>
        <dsp:cNvSpPr/>
      </dsp:nvSpPr>
      <dsp:spPr>
        <a:xfrm>
          <a:off x="2995151" y="651170"/>
          <a:ext cx="2995151" cy="2995151"/>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8CF20B-9683-4C39-8218-0FA648C40802}">
      <dsp:nvSpPr>
        <dsp:cNvPr id="0" name=""/>
        <dsp:cNvSpPr/>
      </dsp:nvSpPr>
      <dsp:spPr>
        <a:xfrm>
          <a:off x="3534278" y="2241596"/>
          <a:ext cx="1916896" cy="98839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lvl="0" algn="ctr" defTabSz="2667000">
            <a:lnSpc>
              <a:spcPct val="90000"/>
            </a:lnSpc>
            <a:spcBef>
              <a:spcPct val="0"/>
            </a:spcBef>
            <a:spcAft>
              <a:spcPct val="35000"/>
            </a:spcAft>
          </a:pPr>
          <a:endParaRPr lang="en-IN" sz="6000" kern="1200"/>
        </a:p>
      </dsp:txBody>
      <dsp:txXfrm>
        <a:off x="3534278" y="2241596"/>
        <a:ext cx="1916896" cy="988399"/>
      </dsp:txXfrm>
    </dsp:sp>
    <dsp:sp modelId="{2B7199EE-B6F2-4F2D-947D-43D9A5006D48}">
      <dsp:nvSpPr>
        <dsp:cNvPr id="0" name=""/>
        <dsp:cNvSpPr/>
      </dsp:nvSpPr>
      <dsp:spPr>
        <a:xfrm>
          <a:off x="1213036" y="651170"/>
          <a:ext cx="658933" cy="65893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3000" r="-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82A8F3-AD16-45A7-9F06-9F5AA72CC983}">
      <dsp:nvSpPr>
        <dsp:cNvPr id="0" name=""/>
        <dsp:cNvSpPr/>
      </dsp:nvSpPr>
      <dsp:spPr>
        <a:xfrm>
          <a:off x="0" y="651170"/>
          <a:ext cx="1213036" cy="658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lvl="0" algn="r" defTabSz="711200">
            <a:lnSpc>
              <a:spcPct val="90000"/>
            </a:lnSpc>
            <a:spcBef>
              <a:spcPct val="0"/>
            </a:spcBef>
            <a:spcAft>
              <a:spcPct val="35000"/>
            </a:spcAft>
          </a:pPr>
          <a:r>
            <a:rPr lang="en-IN" sz="1600" kern="1200" dirty="0" smtClean="0"/>
            <a:t>Public TB notification system</a:t>
          </a:r>
          <a:endParaRPr lang="en-IN" sz="1600" kern="1200" dirty="0"/>
        </a:p>
      </dsp:txBody>
      <dsp:txXfrm>
        <a:off x="0" y="651170"/>
        <a:ext cx="1213036" cy="658933"/>
      </dsp:txXfrm>
    </dsp:sp>
    <dsp:sp modelId="{9AC50362-C0B8-45B6-8395-9BEA31E5FE07}">
      <dsp:nvSpPr>
        <dsp:cNvPr id="0" name=""/>
        <dsp:cNvSpPr/>
      </dsp:nvSpPr>
      <dsp:spPr>
        <a:xfrm>
          <a:off x="1707236" y="1378992"/>
          <a:ext cx="658933" cy="65893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51F7F3-3AB1-41B4-8F83-B471F118923D}">
      <dsp:nvSpPr>
        <dsp:cNvPr id="0" name=""/>
        <dsp:cNvSpPr/>
      </dsp:nvSpPr>
      <dsp:spPr>
        <a:xfrm>
          <a:off x="960320" y="1378992"/>
          <a:ext cx="746915" cy="658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0" rIns="53340" bIns="0" numCol="1" spcCol="1270" anchor="ctr" anchorCtr="0">
          <a:noAutofit/>
        </a:bodyPr>
        <a:lstStyle/>
        <a:p>
          <a:pPr lvl="0" algn="r" defTabSz="622300">
            <a:lnSpc>
              <a:spcPct val="90000"/>
            </a:lnSpc>
            <a:spcBef>
              <a:spcPct val="0"/>
            </a:spcBef>
            <a:spcAft>
              <a:spcPct val="35000"/>
            </a:spcAft>
          </a:pPr>
          <a:r>
            <a:rPr lang="en-IN" sz="1400" kern="1200" dirty="0" smtClean="0"/>
            <a:t>DR-TB lab &amp; RX centres</a:t>
          </a:r>
          <a:endParaRPr lang="en-IN" sz="1400" kern="1200" dirty="0"/>
        </a:p>
      </dsp:txBody>
      <dsp:txXfrm>
        <a:off x="960320" y="1378992"/>
        <a:ext cx="746915" cy="658933"/>
      </dsp:txXfrm>
    </dsp:sp>
    <dsp:sp modelId="{1ABD39BC-5CCC-45E2-B456-DBAD0D8DEF97}">
      <dsp:nvSpPr>
        <dsp:cNvPr id="0" name=""/>
        <dsp:cNvSpPr/>
      </dsp:nvSpPr>
      <dsp:spPr>
        <a:xfrm>
          <a:off x="1707236" y="2259567"/>
          <a:ext cx="658933" cy="65893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64000" r="-6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BB6AB2-99FA-4011-A034-A8060A543710}">
      <dsp:nvSpPr>
        <dsp:cNvPr id="0" name=""/>
        <dsp:cNvSpPr/>
      </dsp:nvSpPr>
      <dsp:spPr>
        <a:xfrm>
          <a:off x="0" y="2259567"/>
          <a:ext cx="1707236" cy="658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lvl="0" algn="r" defTabSz="711200">
            <a:lnSpc>
              <a:spcPct val="90000"/>
            </a:lnSpc>
            <a:spcBef>
              <a:spcPct val="0"/>
            </a:spcBef>
            <a:spcAft>
              <a:spcPct val="35000"/>
            </a:spcAft>
          </a:pPr>
          <a:r>
            <a:rPr lang="en-IN" sz="1600" b="1" kern="1200" dirty="0" smtClean="0">
              <a:solidFill>
                <a:srgbClr val="FF0000"/>
              </a:solidFill>
            </a:rPr>
            <a:t>Private TB notification system</a:t>
          </a:r>
          <a:endParaRPr lang="en-IN" sz="1600" b="1" kern="1200" dirty="0">
            <a:solidFill>
              <a:srgbClr val="FF0000"/>
            </a:solidFill>
          </a:endParaRPr>
        </a:p>
      </dsp:txBody>
      <dsp:txXfrm>
        <a:off x="0" y="2259567"/>
        <a:ext cx="1707236" cy="658933"/>
      </dsp:txXfrm>
    </dsp:sp>
    <dsp:sp modelId="{76627E6E-D4A8-4958-944F-F2589E890B01}">
      <dsp:nvSpPr>
        <dsp:cNvPr id="0" name=""/>
        <dsp:cNvSpPr/>
      </dsp:nvSpPr>
      <dsp:spPr>
        <a:xfrm>
          <a:off x="1213036" y="2987388"/>
          <a:ext cx="658933" cy="658933"/>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38B001-01A7-44B8-8443-D341139485F5}">
      <dsp:nvSpPr>
        <dsp:cNvPr id="0" name=""/>
        <dsp:cNvSpPr/>
      </dsp:nvSpPr>
      <dsp:spPr>
        <a:xfrm>
          <a:off x="409399" y="2987388"/>
          <a:ext cx="803636" cy="658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0" rIns="60960" bIns="0" numCol="1" spcCol="1270" anchor="ctr" anchorCtr="0">
          <a:noAutofit/>
        </a:bodyPr>
        <a:lstStyle/>
        <a:p>
          <a:pPr lvl="0" algn="r" defTabSz="711200">
            <a:lnSpc>
              <a:spcPct val="90000"/>
            </a:lnSpc>
            <a:spcBef>
              <a:spcPct val="0"/>
            </a:spcBef>
            <a:spcAft>
              <a:spcPct val="35000"/>
            </a:spcAft>
          </a:pPr>
          <a:r>
            <a:rPr lang="en-IN" sz="1600" kern="1200" dirty="0" smtClean="0"/>
            <a:t>External projects</a:t>
          </a:r>
          <a:endParaRPr lang="en-IN" sz="1600" kern="1200" dirty="0"/>
        </a:p>
      </dsp:txBody>
      <dsp:txXfrm>
        <a:off x="409399" y="2987388"/>
        <a:ext cx="803636" cy="65893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image" Target="../media/image1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5.wmf"/></Relationships>
</file>

<file path=ppt/drawings/drawing1.xml><?xml version="1.0" encoding="utf-8"?>
<c:userShapes xmlns:c="http://schemas.openxmlformats.org/drawingml/2006/chart">
  <cdr:relSizeAnchor xmlns:cdr="http://schemas.openxmlformats.org/drawingml/2006/chartDrawing">
    <cdr:from>
      <cdr:x>0.28246</cdr:x>
      <cdr:y>0.55684</cdr:y>
    </cdr:from>
    <cdr:to>
      <cdr:x>0.44738</cdr:x>
      <cdr:y>0.8137</cdr:y>
    </cdr:to>
    <cdr:sp macro="" textlink="">
      <cdr:nvSpPr>
        <cdr:cNvPr id="2" name="TextBox 1"/>
        <cdr:cNvSpPr txBox="1"/>
      </cdr:nvSpPr>
      <cdr:spPr>
        <a:xfrm xmlns:a="http://schemas.openxmlformats.org/drawingml/2006/main">
          <a:off x="1411440" y="1786486"/>
          <a:ext cx="824083" cy="8240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1800" b="1" dirty="0" smtClean="0">
              <a:solidFill>
                <a:schemeClr val="bg1"/>
              </a:solidFill>
              <a:latin typeface="Calibri" panose="020F0502020204030204" pitchFamily="34" charset="0"/>
              <a:cs typeface="Calibri" panose="020F0502020204030204" pitchFamily="34" charset="0"/>
            </a:rPr>
            <a:t>$ 6.6 billion available </a:t>
          </a:r>
        </a:p>
        <a:p xmlns:a="http://schemas.openxmlformats.org/drawingml/2006/main">
          <a:r>
            <a:rPr lang="en-GB" sz="1800" b="1" dirty="0" smtClean="0">
              <a:solidFill>
                <a:schemeClr val="bg1"/>
              </a:solidFill>
              <a:latin typeface="Calibri" panose="020F0502020204030204" pitchFamily="34" charset="0"/>
              <a:cs typeface="Calibri" panose="020F0502020204030204" pitchFamily="34" charset="0"/>
            </a:rPr>
            <a:t>in 2016</a:t>
          </a:r>
          <a:endParaRPr lang="en-GB" sz="1800" b="1" dirty="0">
            <a:solidFill>
              <a:schemeClr val="bg1"/>
            </a:solidFill>
            <a:latin typeface="Calibri" panose="020F0502020204030204" pitchFamily="34" charset="0"/>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0.50028</cdr:x>
      <cdr:y>0.02468</cdr:y>
    </cdr:from>
    <cdr:to>
      <cdr:x>0.50028</cdr:x>
      <cdr:y>0.45741</cdr:y>
    </cdr:to>
    <cdr:cxnSp macro="">
      <cdr:nvCxnSpPr>
        <cdr:cNvPr id="3" name="Straight Connector 2"/>
        <cdr:cNvCxnSpPr/>
      </cdr:nvCxnSpPr>
      <cdr:spPr>
        <a:xfrm xmlns:a="http://schemas.openxmlformats.org/drawingml/2006/main">
          <a:off x="4619564" y="138634"/>
          <a:ext cx="0" cy="2430418"/>
        </a:xfrm>
        <a:prstGeom xmlns:a="http://schemas.openxmlformats.org/drawingml/2006/main" prst="line">
          <a:avLst/>
        </a:prstGeom>
        <a:ln xmlns:a="http://schemas.openxmlformats.org/drawingml/2006/main" w="47625">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absSizeAnchor xmlns:cdr="http://schemas.openxmlformats.org/drawingml/2006/chartDrawing">
    <cdr:from>
      <cdr:x>0.5</cdr:x>
      <cdr:y>0.45184</cdr:y>
    </cdr:from>
    <cdr:ext cx="0" cy="2232248"/>
    <cdr:cxnSp macro="">
      <cdr:nvCxnSpPr>
        <cdr:cNvPr id="7" name="Straight Connector 6"/>
        <cdr:cNvCxnSpPr/>
      </cdr:nvCxnSpPr>
      <cdr:spPr>
        <a:xfrm xmlns:a="http://schemas.openxmlformats.org/drawingml/2006/main">
          <a:off x="4616981" y="2537758"/>
          <a:ext cx="0" cy="2232248"/>
        </a:xfrm>
        <a:prstGeom xmlns:a="http://schemas.openxmlformats.org/drawingml/2006/main" prst="line">
          <a:avLst/>
        </a:prstGeom>
        <a:ln xmlns:a="http://schemas.openxmlformats.org/drawingml/2006/main" w="47625">
          <a:solidFill>
            <a:schemeClr val="tx1"/>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absSizeAnchor>
  <cdr:relSizeAnchor xmlns:cdr="http://schemas.openxmlformats.org/drawingml/2006/chartDrawing">
    <cdr:from>
      <cdr:x>0.24534</cdr:x>
      <cdr:y>0.15295</cdr:y>
    </cdr:from>
    <cdr:to>
      <cdr:x>0.34337</cdr:x>
      <cdr:y>0.15639</cdr:y>
    </cdr:to>
    <cdr:cxnSp macro="">
      <cdr:nvCxnSpPr>
        <cdr:cNvPr id="4" name="Straight Arrow Connector 3"/>
        <cdr:cNvCxnSpPr/>
      </cdr:nvCxnSpPr>
      <cdr:spPr bwMode="auto">
        <a:xfrm xmlns:a="http://schemas.openxmlformats.org/drawingml/2006/main">
          <a:off x="2217048" y="852049"/>
          <a:ext cx="885773" cy="19153"/>
        </a:xfrm>
        <a:prstGeom xmlns:a="http://schemas.openxmlformats.org/drawingml/2006/main" prst="straightConnector1">
          <a:avLst/>
        </a:prstGeom>
        <a:solidFill xmlns:a="http://schemas.openxmlformats.org/drawingml/2006/main">
          <a:schemeClr val="accent1"/>
        </a:solidFill>
        <a:ln xmlns:a="http://schemas.openxmlformats.org/drawingml/2006/main" w="57150" cap="flat" cmpd="sng" algn="ctr">
          <a:solidFill>
            <a:schemeClr val="accent2"/>
          </a:solidFill>
          <a:prstDash val="solid"/>
          <a:round/>
          <a:headEnd type="none" w="med" len="med"/>
          <a:tailEnd type="arrow"/>
        </a:ln>
        <a:effectLst xmlns:a="http://schemas.openxmlformats.org/drawingml/2006/main"/>
      </cdr:spPr>
    </cdr:cxnSp>
  </cdr:relSizeAnchor>
  <cdr:relSizeAnchor xmlns:cdr="http://schemas.openxmlformats.org/drawingml/2006/chartDrawing">
    <cdr:from>
      <cdr:x>0.02136</cdr:x>
      <cdr:y>0.5</cdr:y>
    </cdr:from>
    <cdr:to>
      <cdr:x>0.22058</cdr:x>
      <cdr:y>0.67126</cdr:y>
    </cdr:to>
    <cdr:sp macro="" textlink="">
      <cdr:nvSpPr>
        <cdr:cNvPr id="6" name="TextBox 2"/>
        <cdr:cNvSpPr txBox="1"/>
      </cdr:nvSpPr>
      <cdr:spPr>
        <a:xfrm xmlns:a="http://schemas.openxmlformats.org/drawingml/2006/main">
          <a:off x="193046" y="2785405"/>
          <a:ext cx="1800251" cy="954057"/>
        </a:xfrm>
        <a:prstGeom xmlns:a="http://schemas.openxmlformats.org/drawingml/2006/main" prst="rect">
          <a:avLst/>
        </a:prstGeom>
        <a:noFill xmlns:a="http://schemas.openxmlformats.org/drawingml/2006/main"/>
        <a:ln xmlns:a="http://schemas.openxmlformats.org/drawingml/2006/main">
          <a:solidFill>
            <a:srgbClr val="FF0000"/>
          </a:solidFill>
        </a:l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xmlns:a="http://schemas.openxmlformats.org/drawingml/2006/main">
          <a:pPr algn="ctr"/>
          <a:r>
            <a:rPr lang="en-US" sz="2800" dirty="0" smtClean="0">
              <a:solidFill>
                <a:srgbClr val="FF0000"/>
              </a:solidFill>
            </a:rPr>
            <a:t>Social protection</a:t>
          </a:r>
          <a:endParaRPr lang="en-GB" sz="2800" dirty="0">
            <a:solidFill>
              <a:srgbClr val="FF0000"/>
            </a:solidFill>
          </a:endParaRPr>
        </a:p>
      </cdr:txBody>
    </cdr:sp>
  </cdr:relSizeAnchor>
  <cdr:relSizeAnchor xmlns:cdr="http://schemas.openxmlformats.org/drawingml/2006/chartDrawing">
    <cdr:from>
      <cdr:x>0.22058</cdr:x>
      <cdr:y>0.58563</cdr:y>
    </cdr:from>
    <cdr:to>
      <cdr:x>0.28433</cdr:x>
      <cdr:y>0.58861</cdr:y>
    </cdr:to>
    <cdr:cxnSp macro="">
      <cdr:nvCxnSpPr>
        <cdr:cNvPr id="8" name="Straight Arrow Connector 7"/>
        <cdr:cNvCxnSpPr>
          <a:stCxn xmlns:a="http://schemas.openxmlformats.org/drawingml/2006/main" id="6" idx="3"/>
        </cdr:cNvCxnSpPr>
      </cdr:nvCxnSpPr>
      <cdr:spPr bwMode="auto">
        <a:xfrm xmlns:a="http://schemas.openxmlformats.org/drawingml/2006/main">
          <a:off x="1993297" y="3262433"/>
          <a:ext cx="576076" cy="16601"/>
        </a:xfrm>
        <a:prstGeom xmlns:a="http://schemas.openxmlformats.org/drawingml/2006/main" prst="straightConnector1">
          <a:avLst/>
        </a:prstGeom>
        <a:solidFill xmlns:a="http://schemas.openxmlformats.org/drawingml/2006/main">
          <a:schemeClr val="accent1"/>
        </a:solidFill>
        <a:ln xmlns:a="http://schemas.openxmlformats.org/drawingml/2006/main" w="57150" cap="flat" cmpd="sng" algn="ctr">
          <a:solidFill>
            <a:srgbClr val="FF0000"/>
          </a:solidFill>
          <a:prstDash val="solid"/>
          <a:round/>
          <a:headEnd type="none" w="med" len="med"/>
          <a:tailEnd type="arrow"/>
        </a:ln>
        <a:effectLst xmlns:a="http://schemas.openxmlformats.org/drawingml/2006/main"/>
      </cdr:spPr>
    </cdr:cxnSp>
  </cdr:relSizeAnchor>
  <cdr:relSizeAnchor xmlns:cdr="http://schemas.openxmlformats.org/drawingml/2006/chartDrawing">
    <cdr:from>
      <cdr:x>0.21804</cdr:x>
      <cdr:y>0.40328</cdr:y>
    </cdr:from>
    <cdr:to>
      <cdr:x>0.27093</cdr:x>
      <cdr:y>0.5</cdr:y>
    </cdr:to>
    <cdr:cxnSp macro="">
      <cdr:nvCxnSpPr>
        <cdr:cNvPr id="13" name="Straight Arrow Connector 12"/>
        <cdr:cNvCxnSpPr/>
      </cdr:nvCxnSpPr>
      <cdr:spPr bwMode="auto">
        <a:xfrm xmlns:a="http://schemas.openxmlformats.org/drawingml/2006/main" flipV="1">
          <a:off x="1970321" y="2246623"/>
          <a:ext cx="477951" cy="538782"/>
        </a:xfrm>
        <a:prstGeom xmlns:a="http://schemas.openxmlformats.org/drawingml/2006/main" prst="straightConnector1">
          <a:avLst/>
        </a:prstGeom>
        <a:solidFill xmlns:a="http://schemas.openxmlformats.org/drawingml/2006/main">
          <a:schemeClr val="accent1"/>
        </a:solidFill>
        <a:ln xmlns:a="http://schemas.openxmlformats.org/drawingml/2006/main" w="57150" cap="flat" cmpd="sng" algn="ctr">
          <a:solidFill>
            <a:srgbClr val="00B050"/>
          </a:solidFill>
          <a:prstDash val="solid"/>
          <a:round/>
          <a:headEnd type="none" w="med" len="med"/>
          <a:tailEnd type="arrow"/>
        </a:ln>
        <a:effectLst xmlns:a="http://schemas.openxmlformats.org/drawingml/2006/main"/>
      </cdr:spPr>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500916-EDD8-4785-9275-36C67247CF8A}" type="datetimeFigureOut">
              <a:rPr lang="en-GB" smtClean="0"/>
              <a:t>26/10/2016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51E36C-89E7-4502-95BA-B89730BC0745}" type="slidenum">
              <a:rPr lang="en-GB" smtClean="0"/>
              <a:t>‹#›</a:t>
            </a:fld>
            <a:endParaRPr lang="en-GB"/>
          </a:p>
        </p:txBody>
      </p:sp>
    </p:spTree>
    <p:extLst>
      <p:ext uri="{BB962C8B-B14F-4D97-AF65-F5344CB8AC3E}">
        <p14:creationId xmlns:p14="http://schemas.microsoft.com/office/powerpoint/2010/main" val="86959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Helvetica-Narrow" pitchFamily="34" charset="0"/>
                <a:cs typeface="Arial" pitchFamily="34" charset="0"/>
              </a:defRPr>
            </a:lvl1pPr>
            <a:lvl2pPr marL="742950" indent="-285750" defTabSz="912813" eaLnBrk="0" hangingPunct="0">
              <a:defRPr>
                <a:solidFill>
                  <a:schemeClr val="tx1"/>
                </a:solidFill>
                <a:latin typeface="Helvetica-Narrow" pitchFamily="34" charset="0"/>
                <a:cs typeface="Arial" pitchFamily="34" charset="0"/>
              </a:defRPr>
            </a:lvl2pPr>
            <a:lvl3pPr marL="1143000" indent="-228600" defTabSz="912813" eaLnBrk="0" hangingPunct="0">
              <a:defRPr>
                <a:solidFill>
                  <a:schemeClr val="tx1"/>
                </a:solidFill>
                <a:latin typeface="Helvetica-Narrow" pitchFamily="34" charset="0"/>
                <a:cs typeface="Arial" pitchFamily="34" charset="0"/>
              </a:defRPr>
            </a:lvl3pPr>
            <a:lvl4pPr marL="1600200" indent="-228600" defTabSz="912813" eaLnBrk="0" hangingPunct="0">
              <a:defRPr>
                <a:solidFill>
                  <a:schemeClr val="tx1"/>
                </a:solidFill>
                <a:latin typeface="Helvetica-Narrow" pitchFamily="34" charset="0"/>
                <a:cs typeface="Arial" pitchFamily="34" charset="0"/>
              </a:defRPr>
            </a:lvl4pPr>
            <a:lvl5pPr marL="2057400" indent="-228600" defTabSz="912813" eaLnBrk="0" hangingPunct="0">
              <a:defRPr>
                <a:solidFill>
                  <a:schemeClr val="tx1"/>
                </a:solidFill>
                <a:latin typeface="Helvetica-Narrow"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hangingPunct="1"/>
            <a:fld id="{BE1F0E67-D1C2-4FF8-A561-603C7F21ACEC}" type="slidenum">
              <a:rPr lang="en-GB" altLang="en-US">
                <a:solidFill>
                  <a:prstClr val="black"/>
                </a:solidFill>
                <a:latin typeface="Arial" pitchFamily="34" charset="0"/>
              </a:rPr>
              <a:pPr eaLnBrk="1" hangingPunct="1"/>
              <a:t>3</a:t>
            </a:fld>
            <a:endParaRPr lang="en-GB" altLang="en-US">
              <a:solidFill>
                <a:prstClr val="black"/>
              </a:solidFill>
              <a:latin typeface="Arial" pitchFamily="34" charset="0"/>
            </a:endParaRPr>
          </a:p>
        </p:txBody>
      </p:sp>
      <p:sp>
        <p:nvSpPr>
          <p:cNvPr id="111619" name="Rectangle 2"/>
          <p:cNvSpPr>
            <a:spLocks noGrp="1" noRot="1" noChangeAspect="1" noChangeArrowheads="1" noTextEdit="1"/>
          </p:cNvSpPr>
          <p:nvPr>
            <p:ph type="sldImg"/>
          </p:nvPr>
        </p:nvSpPr>
        <p:spPr>
          <a:xfrm>
            <a:off x="1143000" y="685800"/>
            <a:ext cx="4572000" cy="3429000"/>
          </a:xfrm>
          <a:ln/>
        </p:spPr>
      </p:sp>
      <p:sp>
        <p:nvSpPr>
          <p:cNvPr id="111620" name="Rectangle 3"/>
          <p:cNvSpPr>
            <a:spLocks noGrp="1" noChangeArrowheads="1"/>
          </p:cNvSpPr>
          <p:nvPr>
            <p:ph type="body" idx="1"/>
          </p:nvPr>
        </p:nvSpPr>
        <p:spPr>
          <a:xfrm>
            <a:off x="914828" y="4343436"/>
            <a:ext cx="5028347" cy="41141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xfrm>
            <a:off x="1141413" y="685800"/>
            <a:ext cx="4575175"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itchFamily="34" charset="0"/>
              <a:cs typeface="Arial" pitchFamily="34" charset="0"/>
            </a:endParaRPr>
          </a:p>
        </p:txBody>
      </p:sp>
      <p:sp>
        <p:nvSpPr>
          <p:cNvPr id="311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5E5DD6A6-B91B-41CA-86D3-E18E82B8A05A}" type="slidenum">
              <a:rPr lang="ko-KR" altLang="en-US">
                <a:solidFill>
                  <a:srgbClr val="000000"/>
                </a:solidFill>
                <a:latin typeface="Arial" pitchFamily="34" charset="0"/>
              </a:rPr>
              <a:pPr/>
              <a:t>21</a:t>
            </a:fld>
            <a:endParaRPr lang="ko-KR" altLang="en-US">
              <a:solidFill>
                <a:srgbClr val="000000"/>
              </a:solidFill>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lstStyle>
            <a:lvl1pPr eaLnBrk="0" hangingPunct="0">
              <a:defRPr>
                <a:solidFill>
                  <a:schemeClr val="tx1"/>
                </a:solidFill>
                <a:latin typeface="Arial" charset="0"/>
                <a:cs typeface="Arial" charset="0"/>
              </a:defRPr>
            </a:lvl1pPr>
            <a:lvl2pPr marL="742801" indent="-285693" eaLnBrk="0" hangingPunct="0">
              <a:defRPr>
                <a:solidFill>
                  <a:schemeClr val="tx1"/>
                </a:solidFill>
                <a:latin typeface="Arial" charset="0"/>
                <a:cs typeface="Arial" charset="0"/>
              </a:defRPr>
            </a:lvl2pPr>
            <a:lvl3pPr marL="1142771" indent="-228554" eaLnBrk="0" hangingPunct="0">
              <a:defRPr>
                <a:solidFill>
                  <a:schemeClr val="tx1"/>
                </a:solidFill>
                <a:latin typeface="Arial" charset="0"/>
                <a:cs typeface="Arial" charset="0"/>
              </a:defRPr>
            </a:lvl3pPr>
            <a:lvl4pPr marL="1599880" indent="-228554" eaLnBrk="0" hangingPunct="0">
              <a:defRPr>
                <a:solidFill>
                  <a:schemeClr val="tx1"/>
                </a:solidFill>
                <a:latin typeface="Arial" charset="0"/>
                <a:cs typeface="Arial" charset="0"/>
              </a:defRPr>
            </a:lvl4pPr>
            <a:lvl5pPr marL="2056989" indent="-228554" eaLnBrk="0" hangingPunct="0">
              <a:defRPr>
                <a:solidFill>
                  <a:schemeClr val="tx1"/>
                </a:solidFill>
                <a:latin typeface="Arial" charset="0"/>
                <a:cs typeface="Arial" charset="0"/>
              </a:defRPr>
            </a:lvl5pPr>
            <a:lvl6pPr marL="2514097" indent="-228554" eaLnBrk="0" fontAlgn="base" hangingPunct="0">
              <a:spcBef>
                <a:spcPct val="0"/>
              </a:spcBef>
              <a:spcAft>
                <a:spcPct val="0"/>
              </a:spcAft>
              <a:defRPr>
                <a:solidFill>
                  <a:schemeClr val="tx1"/>
                </a:solidFill>
                <a:latin typeface="Arial" charset="0"/>
                <a:cs typeface="Arial" charset="0"/>
              </a:defRPr>
            </a:lvl6pPr>
            <a:lvl7pPr marL="2971206" indent="-228554" eaLnBrk="0" fontAlgn="base" hangingPunct="0">
              <a:spcBef>
                <a:spcPct val="0"/>
              </a:spcBef>
              <a:spcAft>
                <a:spcPct val="0"/>
              </a:spcAft>
              <a:defRPr>
                <a:solidFill>
                  <a:schemeClr val="tx1"/>
                </a:solidFill>
                <a:latin typeface="Arial" charset="0"/>
                <a:cs typeface="Arial" charset="0"/>
              </a:defRPr>
            </a:lvl7pPr>
            <a:lvl8pPr marL="3428314" indent="-228554" eaLnBrk="0" fontAlgn="base" hangingPunct="0">
              <a:spcBef>
                <a:spcPct val="0"/>
              </a:spcBef>
              <a:spcAft>
                <a:spcPct val="0"/>
              </a:spcAft>
              <a:defRPr>
                <a:solidFill>
                  <a:schemeClr val="tx1"/>
                </a:solidFill>
                <a:latin typeface="Arial" charset="0"/>
                <a:cs typeface="Arial" charset="0"/>
              </a:defRPr>
            </a:lvl8pPr>
            <a:lvl9pPr marL="3885423" indent="-228554"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prstClr val="black"/>
                </a:solidFill>
                <a:latin typeface="Calibri" pitchFamily="34" charset="0"/>
              </a:rPr>
              <a:t>Workshop for 18 high-priority countries of the WHO European Region on recording and reporting of drug resistant tuberculosis</a:t>
            </a:r>
          </a:p>
        </p:txBody>
      </p:sp>
      <p:sp>
        <p:nvSpPr>
          <p:cNvPr id="10035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lstStyle>
            <a:lvl1pPr eaLnBrk="0" hangingPunct="0">
              <a:defRPr>
                <a:solidFill>
                  <a:schemeClr val="tx1"/>
                </a:solidFill>
                <a:latin typeface="Arial" charset="0"/>
                <a:cs typeface="Arial" charset="0"/>
              </a:defRPr>
            </a:lvl1pPr>
            <a:lvl2pPr marL="742801" indent="-285693" eaLnBrk="0" hangingPunct="0">
              <a:defRPr>
                <a:solidFill>
                  <a:schemeClr val="tx1"/>
                </a:solidFill>
                <a:latin typeface="Arial" charset="0"/>
                <a:cs typeface="Arial" charset="0"/>
              </a:defRPr>
            </a:lvl2pPr>
            <a:lvl3pPr marL="1142771" indent="-228554" eaLnBrk="0" hangingPunct="0">
              <a:defRPr>
                <a:solidFill>
                  <a:schemeClr val="tx1"/>
                </a:solidFill>
                <a:latin typeface="Arial" charset="0"/>
                <a:cs typeface="Arial" charset="0"/>
              </a:defRPr>
            </a:lvl3pPr>
            <a:lvl4pPr marL="1599880" indent="-228554" eaLnBrk="0" hangingPunct="0">
              <a:defRPr>
                <a:solidFill>
                  <a:schemeClr val="tx1"/>
                </a:solidFill>
                <a:latin typeface="Arial" charset="0"/>
                <a:cs typeface="Arial" charset="0"/>
              </a:defRPr>
            </a:lvl4pPr>
            <a:lvl5pPr marL="2056989" indent="-228554" eaLnBrk="0" hangingPunct="0">
              <a:defRPr>
                <a:solidFill>
                  <a:schemeClr val="tx1"/>
                </a:solidFill>
                <a:latin typeface="Arial" charset="0"/>
                <a:cs typeface="Arial" charset="0"/>
              </a:defRPr>
            </a:lvl5pPr>
            <a:lvl6pPr marL="2514097" indent="-228554" eaLnBrk="0" fontAlgn="base" hangingPunct="0">
              <a:spcBef>
                <a:spcPct val="0"/>
              </a:spcBef>
              <a:spcAft>
                <a:spcPct val="0"/>
              </a:spcAft>
              <a:defRPr>
                <a:solidFill>
                  <a:schemeClr val="tx1"/>
                </a:solidFill>
                <a:latin typeface="Arial" charset="0"/>
                <a:cs typeface="Arial" charset="0"/>
              </a:defRPr>
            </a:lvl6pPr>
            <a:lvl7pPr marL="2971206" indent="-228554" eaLnBrk="0" fontAlgn="base" hangingPunct="0">
              <a:spcBef>
                <a:spcPct val="0"/>
              </a:spcBef>
              <a:spcAft>
                <a:spcPct val="0"/>
              </a:spcAft>
              <a:defRPr>
                <a:solidFill>
                  <a:schemeClr val="tx1"/>
                </a:solidFill>
                <a:latin typeface="Arial" charset="0"/>
                <a:cs typeface="Arial" charset="0"/>
              </a:defRPr>
            </a:lvl7pPr>
            <a:lvl8pPr marL="3428314" indent="-228554" eaLnBrk="0" fontAlgn="base" hangingPunct="0">
              <a:spcBef>
                <a:spcPct val="0"/>
              </a:spcBef>
              <a:spcAft>
                <a:spcPct val="0"/>
              </a:spcAft>
              <a:defRPr>
                <a:solidFill>
                  <a:schemeClr val="tx1"/>
                </a:solidFill>
                <a:latin typeface="Arial" charset="0"/>
                <a:cs typeface="Arial" charset="0"/>
              </a:defRPr>
            </a:lvl8pPr>
            <a:lvl9pPr marL="3885423" indent="-228554" eaLnBrk="0" fontAlgn="base" hangingPunct="0">
              <a:spcBef>
                <a:spcPct val="0"/>
              </a:spcBef>
              <a:spcAft>
                <a:spcPct val="0"/>
              </a:spcAft>
              <a:defRPr>
                <a:solidFill>
                  <a:schemeClr val="tx1"/>
                </a:solidFill>
                <a:latin typeface="Arial" charset="0"/>
                <a:cs typeface="Arial" charset="0"/>
              </a:defRPr>
            </a:lvl9pPr>
          </a:lstStyle>
          <a:p>
            <a:pPr eaLnBrk="1" hangingPunct="1"/>
            <a:fld id="{3F3C19C9-87A7-4283-9446-9A7F30795DB7}" type="slidenum">
              <a:rPr lang="en-US" altLang="en-US">
                <a:solidFill>
                  <a:prstClr val="black"/>
                </a:solidFill>
                <a:latin typeface="Calibri" pitchFamily="34" charset="0"/>
              </a:rPr>
              <a:pPr eaLnBrk="1" hangingPunct="1"/>
              <a:t>22</a:t>
            </a:fld>
            <a:endParaRPr lang="en-US" altLang="en-US">
              <a:solidFill>
                <a:prstClr val="black"/>
              </a:solidFill>
              <a:latin typeface="Calibri" pitchFamily="34" charset="0"/>
            </a:endParaRPr>
          </a:p>
        </p:txBody>
      </p:sp>
      <p:sp>
        <p:nvSpPr>
          <p:cNvPr id="100356"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GB" altLang="en-US" dirty="0" smtClean="0"/>
              <a:t>The 10% per year fall in incidence that is needed by 2025 has been previously achieved only within the wider context of UHC and broader social and economic development. </a:t>
            </a:r>
            <a:r>
              <a:rPr lang="en-US" altLang="en-US" dirty="0" smtClean="0"/>
              <a:t>UHC means providing all people with access to needed services of sufficient quality to be effective, without their use imposing financial hardship.</a:t>
            </a:r>
            <a:r>
              <a:rPr lang="en-GB" altLang="en-US" dirty="0" smtClean="0"/>
              <a:t> </a:t>
            </a:r>
            <a:r>
              <a:rPr lang="en-US" altLang="en-US" dirty="0" smtClean="0"/>
              <a:t>Progress in the countries with the highest burden today, such as China, India, Indonesia, Nigeria and South Africa will strongly influence whether targets can be achieved or not. To lower cases to 10 per 100,0000 population by 2035 ("end the global TB epidemic") and achieve a 95% reduction in TB deaths by 2035 will need a technological breakthrough by 2025 that will allow an unprecedented acceleration in the rate at which TB incidence falls between 2025 and 2035. This will only happen with substantial investment in R&amp;D in the years up to 2025, so that new tools such as a post-exposure vaccine or a short, efficacious and safe treatment for latent infection that could substantially lower the risk of developing TB among the approximately 2 billion people that are already infected, are developed. </a:t>
            </a:r>
            <a:endParaRPr lang="en-GB" altLang="en-US" dirty="0" smtClean="0"/>
          </a:p>
          <a:p>
            <a:pPr defTabSz="457200"/>
            <a:endParaRPr lang="en-GB" altLang="en-US" dirty="0"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E4D64D9-2DD3-45B6-8047-0DCE2AED4FF5}" type="slidenum">
              <a:rPr lang="en-US" altLang="en-US">
                <a:solidFill>
                  <a:srgbClr val="000000"/>
                </a:solidFill>
                <a:latin typeface="Calibri" pitchFamily="34" charset="0"/>
              </a:rPr>
              <a:pPr eaLnBrk="1" hangingPunct="1"/>
              <a:t>32</a:t>
            </a:fld>
            <a:endParaRPr lang="en-US" altLang="en-US">
              <a:solidFill>
                <a:srgbClr val="000000"/>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lstStyle>
            <a:lvl1pPr eaLnBrk="0" hangingPunct="0">
              <a:defRPr>
                <a:solidFill>
                  <a:schemeClr val="tx1"/>
                </a:solidFill>
                <a:latin typeface="Arial" charset="0"/>
                <a:cs typeface="Arial" charset="0"/>
              </a:defRPr>
            </a:lvl1pPr>
            <a:lvl2pPr marL="742801" indent="-285693" eaLnBrk="0" hangingPunct="0">
              <a:defRPr>
                <a:solidFill>
                  <a:schemeClr val="tx1"/>
                </a:solidFill>
                <a:latin typeface="Arial" charset="0"/>
                <a:cs typeface="Arial" charset="0"/>
              </a:defRPr>
            </a:lvl2pPr>
            <a:lvl3pPr marL="1142771" indent="-228554" eaLnBrk="0" hangingPunct="0">
              <a:defRPr>
                <a:solidFill>
                  <a:schemeClr val="tx1"/>
                </a:solidFill>
                <a:latin typeface="Arial" charset="0"/>
                <a:cs typeface="Arial" charset="0"/>
              </a:defRPr>
            </a:lvl3pPr>
            <a:lvl4pPr marL="1599880" indent="-228554" eaLnBrk="0" hangingPunct="0">
              <a:defRPr>
                <a:solidFill>
                  <a:schemeClr val="tx1"/>
                </a:solidFill>
                <a:latin typeface="Arial" charset="0"/>
                <a:cs typeface="Arial" charset="0"/>
              </a:defRPr>
            </a:lvl4pPr>
            <a:lvl5pPr marL="2056989" indent="-228554" eaLnBrk="0" hangingPunct="0">
              <a:defRPr>
                <a:solidFill>
                  <a:schemeClr val="tx1"/>
                </a:solidFill>
                <a:latin typeface="Arial" charset="0"/>
                <a:cs typeface="Arial" charset="0"/>
              </a:defRPr>
            </a:lvl5pPr>
            <a:lvl6pPr marL="2514097" indent="-228554" eaLnBrk="0" fontAlgn="base" hangingPunct="0">
              <a:spcBef>
                <a:spcPct val="0"/>
              </a:spcBef>
              <a:spcAft>
                <a:spcPct val="0"/>
              </a:spcAft>
              <a:defRPr>
                <a:solidFill>
                  <a:schemeClr val="tx1"/>
                </a:solidFill>
                <a:latin typeface="Arial" charset="0"/>
                <a:cs typeface="Arial" charset="0"/>
              </a:defRPr>
            </a:lvl6pPr>
            <a:lvl7pPr marL="2971206" indent="-228554" eaLnBrk="0" fontAlgn="base" hangingPunct="0">
              <a:spcBef>
                <a:spcPct val="0"/>
              </a:spcBef>
              <a:spcAft>
                <a:spcPct val="0"/>
              </a:spcAft>
              <a:defRPr>
                <a:solidFill>
                  <a:schemeClr val="tx1"/>
                </a:solidFill>
                <a:latin typeface="Arial" charset="0"/>
                <a:cs typeface="Arial" charset="0"/>
              </a:defRPr>
            </a:lvl7pPr>
            <a:lvl8pPr marL="3428314" indent="-228554" eaLnBrk="0" fontAlgn="base" hangingPunct="0">
              <a:spcBef>
                <a:spcPct val="0"/>
              </a:spcBef>
              <a:spcAft>
                <a:spcPct val="0"/>
              </a:spcAft>
              <a:defRPr>
                <a:solidFill>
                  <a:schemeClr val="tx1"/>
                </a:solidFill>
                <a:latin typeface="Arial" charset="0"/>
                <a:cs typeface="Arial" charset="0"/>
              </a:defRPr>
            </a:lvl8pPr>
            <a:lvl9pPr marL="3885423" indent="-228554"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prstClr val="black"/>
                </a:solidFill>
                <a:latin typeface="Calibri" pitchFamily="34" charset="0"/>
              </a:rPr>
              <a:t>Workshop for 18 high-priority countries of the WHO European Region on recording and reporting of drug resistant tuberculosis</a:t>
            </a:r>
          </a:p>
        </p:txBody>
      </p:sp>
      <p:sp>
        <p:nvSpPr>
          <p:cNvPr id="9933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lstStyle>
            <a:lvl1pPr eaLnBrk="0" hangingPunct="0">
              <a:defRPr>
                <a:solidFill>
                  <a:schemeClr val="tx1"/>
                </a:solidFill>
                <a:latin typeface="Arial" charset="0"/>
                <a:cs typeface="Arial" charset="0"/>
              </a:defRPr>
            </a:lvl1pPr>
            <a:lvl2pPr marL="742801" indent="-285693" eaLnBrk="0" hangingPunct="0">
              <a:defRPr>
                <a:solidFill>
                  <a:schemeClr val="tx1"/>
                </a:solidFill>
                <a:latin typeface="Arial" charset="0"/>
                <a:cs typeface="Arial" charset="0"/>
              </a:defRPr>
            </a:lvl2pPr>
            <a:lvl3pPr marL="1142771" indent="-228554" eaLnBrk="0" hangingPunct="0">
              <a:defRPr>
                <a:solidFill>
                  <a:schemeClr val="tx1"/>
                </a:solidFill>
                <a:latin typeface="Arial" charset="0"/>
                <a:cs typeface="Arial" charset="0"/>
              </a:defRPr>
            </a:lvl3pPr>
            <a:lvl4pPr marL="1599880" indent="-228554" eaLnBrk="0" hangingPunct="0">
              <a:defRPr>
                <a:solidFill>
                  <a:schemeClr val="tx1"/>
                </a:solidFill>
                <a:latin typeface="Arial" charset="0"/>
                <a:cs typeface="Arial" charset="0"/>
              </a:defRPr>
            </a:lvl4pPr>
            <a:lvl5pPr marL="2056989" indent="-228554" eaLnBrk="0" hangingPunct="0">
              <a:defRPr>
                <a:solidFill>
                  <a:schemeClr val="tx1"/>
                </a:solidFill>
                <a:latin typeface="Arial" charset="0"/>
                <a:cs typeface="Arial" charset="0"/>
              </a:defRPr>
            </a:lvl5pPr>
            <a:lvl6pPr marL="2514097" indent="-228554" eaLnBrk="0" fontAlgn="base" hangingPunct="0">
              <a:spcBef>
                <a:spcPct val="0"/>
              </a:spcBef>
              <a:spcAft>
                <a:spcPct val="0"/>
              </a:spcAft>
              <a:defRPr>
                <a:solidFill>
                  <a:schemeClr val="tx1"/>
                </a:solidFill>
                <a:latin typeface="Arial" charset="0"/>
                <a:cs typeface="Arial" charset="0"/>
              </a:defRPr>
            </a:lvl6pPr>
            <a:lvl7pPr marL="2971206" indent="-228554" eaLnBrk="0" fontAlgn="base" hangingPunct="0">
              <a:spcBef>
                <a:spcPct val="0"/>
              </a:spcBef>
              <a:spcAft>
                <a:spcPct val="0"/>
              </a:spcAft>
              <a:defRPr>
                <a:solidFill>
                  <a:schemeClr val="tx1"/>
                </a:solidFill>
                <a:latin typeface="Arial" charset="0"/>
                <a:cs typeface="Arial" charset="0"/>
              </a:defRPr>
            </a:lvl7pPr>
            <a:lvl8pPr marL="3428314" indent="-228554" eaLnBrk="0" fontAlgn="base" hangingPunct="0">
              <a:spcBef>
                <a:spcPct val="0"/>
              </a:spcBef>
              <a:spcAft>
                <a:spcPct val="0"/>
              </a:spcAft>
              <a:defRPr>
                <a:solidFill>
                  <a:schemeClr val="tx1"/>
                </a:solidFill>
                <a:latin typeface="Arial" charset="0"/>
                <a:cs typeface="Arial" charset="0"/>
              </a:defRPr>
            </a:lvl8pPr>
            <a:lvl9pPr marL="3885423" indent="-228554" eaLnBrk="0" fontAlgn="base" hangingPunct="0">
              <a:spcBef>
                <a:spcPct val="0"/>
              </a:spcBef>
              <a:spcAft>
                <a:spcPct val="0"/>
              </a:spcAft>
              <a:defRPr>
                <a:solidFill>
                  <a:schemeClr val="tx1"/>
                </a:solidFill>
                <a:latin typeface="Arial" charset="0"/>
                <a:cs typeface="Arial" charset="0"/>
              </a:defRPr>
            </a:lvl9pPr>
          </a:lstStyle>
          <a:p>
            <a:pPr eaLnBrk="1" hangingPunct="1"/>
            <a:fld id="{D7A54A7D-37DB-44A9-BCB2-02E409BE892A}" type="slidenum">
              <a:rPr lang="en-US" altLang="en-US">
                <a:solidFill>
                  <a:prstClr val="black"/>
                </a:solidFill>
                <a:latin typeface="Calibri" pitchFamily="34" charset="0"/>
              </a:rPr>
              <a:pPr eaLnBrk="1" hangingPunct="1"/>
              <a:t>34</a:t>
            </a:fld>
            <a:endParaRPr lang="en-US" altLang="en-US">
              <a:solidFill>
                <a:prstClr val="black"/>
              </a:solidFill>
              <a:latin typeface="Calibri" pitchFamily="34" charset="0"/>
            </a:endParaRPr>
          </a:p>
        </p:txBody>
      </p:sp>
      <p:sp>
        <p:nvSpPr>
          <p:cNvPr id="99332"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7AF2C22-17C9-4181-A569-A2A2D615E3AE}"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4204808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7AF2C22-17C9-4181-A569-A2A2D615E3AE}"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4204808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150 countries &lt;6% GDP</a:t>
            </a:r>
            <a:endParaRPr lang="en-GB" dirty="0"/>
          </a:p>
        </p:txBody>
      </p:sp>
      <p:sp>
        <p:nvSpPr>
          <p:cNvPr id="4" name="Slide Number Placeholder 3"/>
          <p:cNvSpPr>
            <a:spLocks noGrp="1"/>
          </p:cNvSpPr>
          <p:nvPr>
            <p:ph type="sldNum" sz="quarter" idx="10"/>
          </p:nvPr>
        </p:nvSpPr>
        <p:spPr/>
        <p:txBody>
          <a:bodyPr/>
          <a:lstStyle/>
          <a:p>
            <a:pPr>
              <a:defRPr/>
            </a:pPr>
            <a:fld id="{47AF2C22-17C9-4181-A569-A2A2D615E3AE}"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4204808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lstStyle>
            <a:lvl1pPr eaLnBrk="0" hangingPunct="0">
              <a:defRPr>
                <a:solidFill>
                  <a:schemeClr val="tx1"/>
                </a:solidFill>
                <a:latin typeface="Arial" charset="0"/>
                <a:cs typeface="Arial" charset="0"/>
              </a:defRPr>
            </a:lvl1pPr>
            <a:lvl2pPr marL="742801" indent="-285693" eaLnBrk="0" hangingPunct="0">
              <a:defRPr>
                <a:solidFill>
                  <a:schemeClr val="tx1"/>
                </a:solidFill>
                <a:latin typeface="Arial" charset="0"/>
                <a:cs typeface="Arial" charset="0"/>
              </a:defRPr>
            </a:lvl2pPr>
            <a:lvl3pPr marL="1142771" indent="-228554" eaLnBrk="0" hangingPunct="0">
              <a:defRPr>
                <a:solidFill>
                  <a:schemeClr val="tx1"/>
                </a:solidFill>
                <a:latin typeface="Arial" charset="0"/>
                <a:cs typeface="Arial" charset="0"/>
              </a:defRPr>
            </a:lvl3pPr>
            <a:lvl4pPr marL="1599880" indent="-228554" eaLnBrk="0" hangingPunct="0">
              <a:defRPr>
                <a:solidFill>
                  <a:schemeClr val="tx1"/>
                </a:solidFill>
                <a:latin typeface="Arial" charset="0"/>
                <a:cs typeface="Arial" charset="0"/>
              </a:defRPr>
            </a:lvl4pPr>
            <a:lvl5pPr marL="2056989" indent="-228554" eaLnBrk="0" hangingPunct="0">
              <a:defRPr>
                <a:solidFill>
                  <a:schemeClr val="tx1"/>
                </a:solidFill>
                <a:latin typeface="Arial" charset="0"/>
                <a:cs typeface="Arial" charset="0"/>
              </a:defRPr>
            </a:lvl5pPr>
            <a:lvl6pPr marL="2514097" indent="-228554" eaLnBrk="0" fontAlgn="base" hangingPunct="0">
              <a:spcBef>
                <a:spcPct val="0"/>
              </a:spcBef>
              <a:spcAft>
                <a:spcPct val="0"/>
              </a:spcAft>
              <a:defRPr>
                <a:solidFill>
                  <a:schemeClr val="tx1"/>
                </a:solidFill>
                <a:latin typeface="Arial" charset="0"/>
                <a:cs typeface="Arial" charset="0"/>
              </a:defRPr>
            </a:lvl6pPr>
            <a:lvl7pPr marL="2971206" indent="-228554" eaLnBrk="0" fontAlgn="base" hangingPunct="0">
              <a:spcBef>
                <a:spcPct val="0"/>
              </a:spcBef>
              <a:spcAft>
                <a:spcPct val="0"/>
              </a:spcAft>
              <a:defRPr>
                <a:solidFill>
                  <a:schemeClr val="tx1"/>
                </a:solidFill>
                <a:latin typeface="Arial" charset="0"/>
                <a:cs typeface="Arial" charset="0"/>
              </a:defRPr>
            </a:lvl7pPr>
            <a:lvl8pPr marL="3428314" indent="-228554" eaLnBrk="0" fontAlgn="base" hangingPunct="0">
              <a:spcBef>
                <a:spcPct val="0"/>
              </a:spcBef>
              <a:spcAft>
                <a:spcPct val="0"/>
              </a:spcAft>
              <a:defRPr>
                <a:solidFill>
                  <a:schemeClr val="tx1"/>
                </a:solidFill>
                <a:latin typeface="Arial" charset="0"/>
                <a:cs typeface="Arial" charset="0"/>
              </a:defRPr>
            </a:lvl8pPr>
            <a:lvl9pPr marL="3885423" indent="-228554"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prstClr val="black"/>
                </a:solidFill>
                <a:latin typeface="Calibri" pitchFamily="34" charset="0"/>
              </a:rPr>
              <a:t>Workshop for 18 high-priority countries of the WHO European Region on recording and reporting of drug resistant tuberculosis</a:t>
            </a:r>
          </a:p>
        </p:txBody>
      </p:sp>
      <p:sp>
        <p:nvSpPr>
          <p:cNvPr id="9933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4" tIns="45707" rIns="91414" bIns="45707"/>
          <a:lstStyle>
            <a:lvl1pPr eaLnBrk="0" hangingPunct="0">
              <a:defRPr>
                <a:solidFill>
                  <a:schemeClr val="tx1"/>
                </a:solidFill>
                <a:latin typeface="Arial" charset="0"/>
                <a:cs typeface="Arial" charset="0"/>
              </a:defRPr>
            </a:lvl1pPr>
            <a:lvl2pPr marL="742801" indent="-285693" eaLnBrk="0" hangingPunct="0">
              <a:defRPr>
                <a:solidFill>
                  <a:schemeClr val="tx1"/>
                </a:solidFill>
                <a:latin typeface="Arial" charset="0"/>
                <a:cs typeface="Arial" charset="0"/>
              </a:defRPr>
            </a:lvl2pPr>
            <a:lvl3pPr marL="1142771" indent="-228554" eaLnBrk="0" hangingPunct="0">
              <a:defRPr>
                <a:solidFill>
                  <a:schemeClr val="tx1"/>
                </a:solidFill>
                <a:latin typeface="Arial" charset="0"/>
                <a:cs typeface="Arial" charset="0"/>
              </a:defRPr>
            </a:lvl3pPr>
            <a:lvl4pPr marL="1599880" indent="-228554" eaLnBrk="0" hangingPunct="0">
              <a:defRPr>
                <a:solidFill>
                  <a:schemeClr val="tx1"/>
                </a:solidFill>
                <a:latin typeface="Arial" charset="0"/>
                <a:cs typeface="Arial" charset="0"/>
              </a:defRPr>
            </a:lvl4pPr>
            <a:lvl5pPr marL="2056989" indent="-228554" eaLnBrk="0" hangingPunct="0">
              <a:defRPr>
                <a:solidFill>
                  <a:schemeClr val="tx1"/>
                </a:solidFill>
                <a:latin typeface="Arial" charset="0"/>
                <a:cs typeface="Arial" charset="0"/>
              </a:defRPr>
            </a:lvl5pPr>
            <a:lvl6pPr marL="2514097" indent="-228554" eaLnBrk="0" fontAlgn="base" hangingPunct="0">
              <a:spcBef>
                <a:spcPct val="0"/>
              </a:spcBef>
              <a:spcAft>
                <a:spcPct val="0"/>
              </a:spcAft>
              <a:defRPr>
                <a:solidFill>
                  <a:schemeClr val="tx1"/>
                </a:solidFill>
                <a:latin typeface="Arial" charset="0"/>
                <a:cs typeface="Arial" charset="0"/>
              </a:defRPr>
            </a:lvl6pPr>
            <a:lvl7pPr marL="2971206" indent="-228554" eaLnBrk="0" fontAlgn="base" hangingPunct="0">
              <a:spcBef>
                <a:spcPct val="0"/>
              </a:spcBef>
              <a:spcAft>
                <a:spcPct val="0"/>
              </a:spcAft>
              <a:defRPr>
                <a:solidFill>
                  <a:schemeClr val="tx1"/>
                </a:solidFill>
                <a:latin typeface="Arial" charset="0"/>
                <a:cs typeface="Arial" charset="0"/>
              </a:defRPr>
            </a:lvl7pPr>
            <a:lvl8pPr marL="3428314" indent="-228554" eaLnBrk="0" fontAlgn="base" hangingPunct="0">
              <a:spcBef>
                <a:spcPct val="0"/>
              </a:spcBef>
              <a:spcAft>
                <a:spcPct val="0"/>
              </a:spcAft>
              <a:defRPr>
                <a:solidFill>
                  <a:schemeClr val="tx1"/>
                </a:solidFill>
                <a:latin typeface="Arial" charset="0"/>
                <a:cs typeface="Arial" charset="0"/>
              </a:defRPr>
            </a:lvl8pPr>
            <a:lvl9pPr marL="3885423" indent="-228554" eaLnBrk="0" fontAlgn="base" hangingPunct="0">
              <a:spcBef>
                <a:spcPct val="0"/>
              </a:spcBef>
              <a:spcAft>
                <a:spcPct val="0"/>
              </a:spcAft>
              <a:defRPr>
                <a:solidFill>
                  <a:schemeClr val="tx1"/>
                </a:solidFill>
                <a:latin typeface="Arial" charset="0"/>
                <a:cs typeface="Arial" charset="0"/>
              </a:defRPr>
            </a:lvl9pPr>
          </a:lstStyle>
          <a:p>
            <a:pPr eaLnBrk="1" hangingPunct="1"/>
            <a:fld id="{D7A54A7D-37DB-44A9-BCB2-02E409BE892A}" type="slidenum">
              <a:rPr lang="en-US" altLang="en-US">
                <a:solidFill>
                  <a:prstClr val="black"/>
                </a:solidFill>
                <a:latin typeface="Calibri" pitchFamily="34" charset="0"/>
              </a:rPr>
              <a:pPr eaLnBrk="1" hangingPunct="1"/>
              <a:t>38</a:t>
            </a:fld>
            <a:endParaRPr lang="en-US" altLang="en-US">
              <a:solidFill>
                <a:prstClr val="black"/>
              </a:solidFill>
              <a:latin typeface="Calibri" pitchFamily="34" charset="0"/>
            </a:endParaRPr>
          </a:p>
        </p:txBody>
      </p:sp>
      <p:sp>
        <p:nvSpPr>
          <p:cNvPr id="99332"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smtClean="0"/>
              <a:t>Animation for this and subsequent</a:t>
            </a:r>
            <a:r>
              <a:rPr lang="en-GB" altLang="en-US" baseline="0" dirty="0" smtClean="0"/>
              <a:t> slide are not like the rest of </a:t>
            </a:r>
            <a:r>
              <a:rPr lang="en-GB" altLang="en-US" baseline="0" smtClean="0"/>
              <a:t>the presentation – needs to be fixed.</a:t>
            </a:r>
            <a:endParaRPr lang="en-GB"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E132069-241B-450E-AE25-919CAABE859A}" type="slidenum">
              <a:rPr lang="en-US" altLang="en-US">
                <a:solidFill>
                  <a:prstClr val="black"/>
                </a:solidFill>
              </a:rPr>
              <a:pPr eaLnBrk="1" hangingPunct="1">
                <a:spcBef>
                  <a:spcPct val="0"/>
                </a:spcBef>
              </a:pPr>
              <a:t>40</a:t>
            </a:fld>
            <a:endParaRPr lang="en-US" altLang="en-US">
              <a:solidFill>
                <a:prstClr val="black"/>
              </a:solidFill>
            </a:endParaRPr>
          </a:p>
        </p:txBody>
      </p:sp>
      <p:sp>
        <p:nvSpPr>
          <p:cNvPr id="320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6" name="Rectangle 3"/>
          <p:cNvSpPr>
            <a:spLocks noGrp="1" noChangeArrowheads="1"/>
          </p:cNvSpPr>
          <p:nvPr>
            <p:ph type="body" idx="1"/>
          </p:nvPr>
        </p:nvSpPr>
        <p:spPr bwMode="auto">
          <a:xfrm>
            <a:off x="914400" y="4341813"/>
            <a:ext cx="5029200" cy="4116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82" tIns="46091" rIns="92182" bIns="46091"/>
          <a:lstStyle/>
          <a:p>
            <a:r>
              <a:rPr lang="en-GB" altLang="en-US" sz="1400" smtClean="0"/>
              <a:t>However,</a:t>
            </a:r>
            <a:endParaRPr lang="en-GB" altLang="en-US" smtClean="0"/>
          </a:p>
          <a:p>
            <a:r>
              <a:rPr lang="en-GB" altLang="en-US" smtClean="0"/>
              <a:t>Even at maximum DOTS coverage, case detection seems to remain below the 70% target level in most settings (Dye et al 2002)</a:t>
            </a:r>
          </a:p>
          <a:p>
            <a:endParaRPr lang="en-GB" altLang="en-US" sz="1400" smtClean="0"/>
          </a:p>
          <a:p>
            <a:r>
              <a:rPr lang="en-GB" altLang="en-US" sz="1400" smtClean="0"/>
              <a:t>So we need innovative approaches to case detection.</a:t>
            </a:r>
          </a:p>
          <a:p>
            <a:endParaRPr lang="en-GB" altLang="en-US" sz="1400" smtClean="0"/>
          </a:p>
          <a:p>
            <a:r>
              <a:rPr lang="en-GB" altLang="en-US" sz="1400" smtClean="0"/>
              <a:t>The DEWG is a mechanism to do whatever it needs to be done</a:t>
            </a:r>
          </a:p>
          <a:p>
            <a:r>
              <a:rPr lang="en-GB" altLang="en-US" smtClean="0"/>
              <a:t>We need to ensure we make good use of it.</a:t>
            </a:r>
          </a:p>
          <a:p>
            <a:r>
              <a:rPr lang="en-GB" altLang="en-US" smtClean="0"/>
              <a:t>The 2nd ad hoc Committee produced some recommendations for action, the DEWG is a tool to facilitate/implement some of them.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Helvetica-Narrow" pitchFamily="34" charset="0"/>
                <a:cs typeface="Arial" pitchFamily="34" charset="0"/>
              </a:defRPr>
            </a:lvl1pPr>
            <a:lvl2pPr marL="742950" indent="-285750" defTabSz="912813" eaLnBrk="0" hangingPunct="0">
              <a:defRPr>
                <a:solidFill>
                  <a:schemeClr val="tx1"/>
                </a:solidFill>
                <a:latin typeface="Helvetica-Narrow" pitchFamily="34" charset="0"/>
                <a:cs typeface="Arial" pitchFamily="34" charset="0"/>
              </a:defRPr>
            </a:lvl2pPr>
            <a:lvl3pPr marL="1143000" indent="-228600" defTabSz="912813" eaLnBrk="0" hangingPunct="0">
              <a:defRPr>
                <a:solidFill>
                  <a:schemeClr val="tx1"/>
                </a:solidFill>
                <a:latin typeface="Helvetica-Narrow" pitchFamily="34" charset="0"/>
                <a:cs typeface="Arial" pitchFamily="34" charset="0"/>
              </a:defRPr>
            </a:lvl3pPr>
            <a:lvl4pPr marL="1600200" indent="-228600" defTabSz="912813" eaLnBrk="0" hangingPunct="0">
              <a:defRPr>
                <a:solidFill>
                  <a:schemeClr val="tx1"/>
                </a:solidFill>
                <a:latin typeface="Helvetica-Narrow" pitchFamily="34" charset="0"/>
                <a:cs typeface="Arial" pitchFamily="34" charset="0"/>
              </a:defRPr>
            </a:lvl4pPr>
            <a:lvl5pPr marL="2057400" indent="-228600" defTabSz="912813" eaLnBrk="0" hangingPunct="0">
              <a:defRPr>
                <a:solidFill>
                  <a:schemeClr val="tx1"/>
                </a:solidFill>
                <a:latin typeface="Helvetica-Narrow"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hangingPunct="1"/>
            <a:fld id="{DD92C57E-BA0B-44B6-8C83-166DF33963DD}" type="slidenum">
              <a:rPr lang="en-GB" altLang="en-US">
                <a:solidFill>
                  <a:prstClr val="black"/>
                </a:solidFill>
                <a:latin typeface="Arial" pitchFamily="34" charset="0"/>
              </a:rPr>
              <a:pPr eaLnBrk="1" hangingPunct="1"/>
              <a:t>41</a:t>
            </a:fld>
            <a:endParaRPr lang="en-GB" altLang="en-US">
              <a:solidFill>
                <a:prstClr val="black"/>
              </a:solidFill>
              <a:latin typeface="Arial" pitchFamily="34" charset="0"/>
            </a:endParaRPr>
          </a:p>
        </p:txBody>
      </p:sp>
      <p:sp>
        <p:nvSpPr>
          <p:cNvPr id="112643" name="Rectangle 2"/>
          <p:cNvSpPr>
            <a:spLocks noGrp="1" noRot="1" noChangeAspect="1" noChangeArrowheads="1" noTextEdit="1"/>
          </p:cNvSpPr>
          <p:nvPr>
            <p:ph type="sldImg"/>
          </p:nvPr>
        </p:nvSpPr>
        <p:spPr>
          <a:xfrm>
            <a:off x="1143000" y="685800"/>
            <a:ext cx="4573588" cy="3429000"/>
          </a:xfrm>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immagine diapositiva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spcBef>
                <a:spcPct val="30000"/>
              </a:spcBef>
              <a:defRPr sz="1200">
                <a:solidFill>
                  <a:schemeClr val="tx1"/>
                </a:solidFill>
                <a:latin typeface="Calibri" pitchFamily="34" charset="0"/>
              </a:defRPr>
            </a:lvl1pPr>
            <a:lvl2pPr marL="742950" indent="-285750" defTabSz="912813" eaLnBrk="0" hangingPunct="0">
              <a:spcBef>
                <a:spcPct val="30000"/>
              </a:spcBef>
              <a:defRPr sz="1200">
                <a:solidFill>
                  <a:schemeClr val="tx1"/>
                </a:solidFill>
                <a:latin typeface="Calibri" pitchFamily="34" charset="0"/>
              </a:defRPr>
            </a:lvl2pPr>
            <a:lvl3pPr marL="1143000" indent="-228600" defTabSz="912813" eaLnBrk="0" hangingPunct="0">
              <a:spcBef>
                <a:spcPct val="30000"/>
              </a:spcBef>
              <a:defRPr sz="1200">
                <a:solidFill>
                  <a:schemeClr val="tx1"/>
                </a:solidFill>
                <a:latin typeface="Calibri" pitchFamily="34" charset="0"/>
              </a:defRPr>
            </a:lvl3pPr>
            <a:lvl4pPr marL="1600200" indent="-228600" defTabSz="912813" eaLnBrk="0" hangingPunct="0">
              <a:spcBef>
                <a:spcPct val="30000"/>
              </a:spcBef>
              <a:defRPr sz="1200">
                <a:solidFill>
                  <a:schemeClr val="tx1"/>
                </a:solidFill>
                <a:latin typeface="Calibri" pitchFamily="34" charset="0"/>
              </a:defRPr>
            </a:lvl4pPr>
            <a:lvl5pPr marL="2057400" indent="-228600" defTabSz="912813" eaLnBrk="0" hangingPunct="0">
              <a:spcBef>
                <a:spcPct val="30000"/>
              </a:spcBef>
              <a:defRPr sz="1200">
                <a:solidFill>
                  <a:schemeClr val="tx1"/>
                </a:solidFill>
                <a:latin typeface="Calibri" pitchFamily="34" charset="0"/>
              </a:defRPr>
            </a:lvl5pPr>
            <a:lvl6pPr marL="2514600" indent="-228600" defTabSz="912813" eaLnBrk="0" fontAlgn="base" hangingPunct="0">
              <a:spcBef>
                <a:spcPct val="30000"/>
              </a:spcBef>
              <a:spcAft>
                <a:spcPct val="0"/>
              </a:spcAft>
              <a:defRPr sz="1200">
                <a:solidFill>
                  <a:schemeClr val="tx1"/>
                </a:solidFill>
                <a:latin typeface="Calibri" pitchFamily="34" charset="0"/>
              </a:defRPr>
            </a:lvl6pPr>
            <a:lvl7pPr marL="2971800" indent="-228600" defTabSz="912813" eaLnBrk="0" fontAlgn="base" hangingPunct="0">
              <a:spcBef>
                <a:spcPct val="30000"/>
              </a:spcBef>
              <a:spcAft>
                <a:spcPct val="0"/>
              </a:spcAft>
              <a:defRPr sz="1200">
                <a:solidFill>
                  <a:schemeClr val="tx1"/>
                </a:solidFill>
                <a:latin typeface="Calibri" pitchFamily="34" charset="0"/>
              </a:defRPr>
            </a:lvl7pPr>
            <a:lvl8pPr marL="3429000" indent="-228600" defTabSz="912813" eaLnBrk="0" fontAlgn="base" hangingPunct="0">
              <a:spcBef>
                <a:spcPct val="30000"/>
              </a:spcBef>
              <a:spcAft>
                <a:spcPct val="0"/>
              </a:spcAft>
              <a:defRPr sz="1200">
                <a:solidFill>
                  <a:schemeClr val="tx1"/>
                </a:solidFill>
                <a:latin typeface="Calibri" pitchFamily="34" charset="0"/>
              </a:defRPr>
            </a:lvl8pPr>
            <a:lvl9pPr marL="3886200" indent="-228600" defTabSz="9128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71086CC-951F-4BBC-A787-D3AD6D6E0D90}" type="slidenum">
              <a:rPr lang="en-US" altLang="en-US">
                <a:solidFill>
                  <a:srgbClr val="000000"/>
                </a:solidFill>
                <a:latin typeface="Arial" pitchFamily="34" charset="0"/>
              </a:rPr>
              <a:pPr eaLnBrk="1" hangingPunct="1">
                <a:spcBef>
                  <a:spcPct val="0"/>
                </a:spcBef>
              </a:pPr>
              <a:t>48</a:t>
            </a:fld>
            <a:endParaRPr lang="en-US" altLang="en-US">
              <a:solidFill>
                <a:srgbClr val="000000"/>
              </a:solidFill>
              <a:latin typeface="Arial" pitchFamily="34" charset="0"/>
            </a:endParaRPr>
          </a:p>
        </p:txBody>
      </p:sp>
      <p:sp>
        <p:nvSpPr>
          <p:cNvPr id="299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pitchFamily="34" charset="0"/>
                <a:cs typeface="Arial" pitchFamily="34" charset="0"/>
              </a:defRPr>
            </a:lvl1pPr>
            <a:lvl2pPr marL="742950" indent="-285750" defTabSz="912813" eaLnBrk="0" hangingPunct="0">
              <a:defRPr>
                <a:solidFill>
                  <a:schemeClr val="tx1"/>
                </a:solidFill>
                <a:latin typeface="Arial" pitchFamily="34" charset="0"/>
                <a:cs typeface="Arial" pitchFamily="34" charset="0"/>
              </a:defRPr>
            </a:lvl2pPr>
            <a:lvl3pPr marL="1143000" indent="-228600" defTabSz="912813" eaLnBrk="0" hangingPunct="0">
              <a:defRPr>
                <a:solidFill>
                  <a:schemeClr val="tx1"/>
                </a:solidFill>
                <a:latin typeface="Arial" pitchFamily="34" charset="0"/>
                <a:cs typeface="Arial" pitchFamily="34" charset="0"/>
              </a:defRPr>
            </a:lvl3pPr>
            <a:lvl4pPr marL="1600200" indent="-228600" defTabSz="912813" eaLnBrk="0" hangingPunct="0">
              <a:defRPr>
                <a:solidFill>
                  <a:schemeClr val="tx1"/>
                </a:solidFill>
                <a:latin typeface="Arial" pitchFamily="34" charset="0"/>
                <a:cs typeface="Arial" pitchFamily="34" charset="0"/>
              </a:defRPr>
            </a:lvl4pPr>
            <a:lvl5pPr marL="2057400" indent="-228600" defTabSz="912813" eaLnBrk="0" hangingPunct="0">
              <a:defRPr>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C940A93E-E231-436D-B6D4-50C067D64F68}" type="slidenum">
              <a:rPr lang="en-US" altLang="en-US">
                <a:solidFill>
                  <a:prstClr val="black"/>
                </a:solidFill>
              </a:rPr>
              <a:pPr eaLnBrk="1" hangingPunct="1"/>
              <a:t>50</a:t>
            </a:fld>
            <a:endParaRPr lang="en-US" altLang="en-US">
              <a:solidFill>
                <a:prstClr val="black"/>
              </a:solidFill>
            </a:endParaRPr>
          </a:p>
        </p:txBody>
      </p:sp>
      <p:sp>
        <p:nvSpPr>
          <p:cNvPr id="110595"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5363" name="Slide Number Placeholder 3"/>
          <p:cNvSpPr>
            <a:spLocks noGrp="1"/>
          </p:cNvSpPr>
          <p:nvPr>
            <p:ph type="sldNum" sz="quarter" idx="5"/>
          </p:nvPr>
        </p:nvSpPr>
        <p:spPr bwMode="auto">
          <a:noFill/>
          <a:ln>
            <a:miter lim="800000"/>
            <a:headEnd/>
            <a:tailEnd/>
          </a:ln>
        </p:spPr>
        <p:txBody>
          <a:bodyPr/>
          <a:lstStyle/>
          <a:p>
            <a:fld id="{51C27486-CD10-474D-9A42-DB9FF8E1F7D3}" type="slidenum">
              <a:rPr lang="en-US" smtClean="0">
                <a:solidFill>
                  <a:prstClr val="black"/>
                </a:solidFill>
              </a:rPr>
              <a:pPr/>
              <a:t>53</a:t>
            </a:fld>
            <a:endParaRPr lang="en-US" dirty="0" smtClean="0">
              <a:solidFill>
                <a:prstClr val="black"/>
              </a:solidFill>
            </a:endParaRPr>
          </a:p>
        </p:txBody>
      </p:sp>
    </p:spTree>
    <p:extLst>
      <p:ext uri="{BB962C8B-B14F-4D97-AF65-F5344CB8AC3E}">
        <p14:creationId xmlns:p14="http://schemas.microsoft.com/office/powerpoint/2010/main" val="3835502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1141413" y="685800"/>
            <a:ext cx="4575175" cy="3430588"/>
          </a:xfrm>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latin typeface="Arial" pitchFamily="34" charset="0"/>
              <a:cs typeface="Arial" pitchFamily="34" charset="0"/>
            </a:endParaRP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AF4792AF-8C68-49A7-828B-AD46BED579A6}" type="slidenum">
              <a:rPr lang="ko-KR" altLang="en-US" smtClean="0">
                <a:solidFill>
                  <a:srgbClr val="000000"/>
                </a:solidFill>
              </a:rPr>
              <a:pPr eaLnBrk="1" hangingPunct="1">
                <a:spcBef>
                  <a:spcPct val="0"/>
                </a:spcBef>
              </a:pPr>
              <a:t>58</a:t>
            </a:fld>
            <a:endParaRPr lang="ko-KR" altLang="en-US"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822" eaLnBrk="0" hangingPunct="0">
              <a:defRPr>
                <a:solidFill>
                  <a:schemeClr val="tx1"/>
                </a:solidFill>
                <a:latin typeface="Arial" charset="0"/>
                <a:cs typeface="Arial" charset="0"/>
              </a:defRPr>
            </a:lvl1pPr>
            <a:lvl2pPr marL="742727" indent="-285664" defTabSz="926822" eaLnBrk="0" hangingPunct="0">
              <a:defRPr>
                <a:solidFill>
                  <a:schemeClr val="tx1"/>
                </a:solidFill>
                <a:latin typeface="Arial" charset="0"/>
                <a:cs typeface="Arial" charset="0"/>
              </a:defRPr>
            </a:lvl2pPr>
            <a:lvl3pPr marL="1142657" indent="-228531" defTabSz="926822" eaLnBrk="0" hangingPunct="0">
              <a:defRPr>
                <a:solidFill>
                  <a:schemeClr val="tx1"/>
                </a:solidFill>
                <a:latin typeface="Arial" charset="0"/>
                <a:cs typeface="Arial" charset="0"/>
              </a:defRPr>
            </a:lvl3pPr>
            <a:lvl4pPr marL="1599720" indent="-228531" defTabSz="926822" eaLnBrk="0" hangingPunct="0">
              <a:defRPr>
                <a:solidFill>
                  <a:schemeClr val="tx1"/>
                </a:solidFill>
                <a:latin typeface="Arial" charset="0"/>
                <a:cs typeface="Arial" charset="0"/>
              </a:defRPr>
            </a:lvl4pPr>
            <a:lvl5pPr marL="2056783" indent="-228531" defTabSz="926822" eaLnBrk="0" hangingPunct="0">
              <a:defRPr>
                <a:solidFill>
                  <a:schemeClr val="tx1"/>
                </a:solidFill>
                <a:latin typeface="Arial" charset="0"/>
                <a:cs typeface="Arial" charset="0"/>
              </a:defRPr>
            </a:lvl5pPr>
            <a:lvl6pPr marL="2513846" indent="-228531" defTabSz="926822" eaLnBrk="0" fontAlgn="base" hangingPunct="0">
              <a:spcBef>
                <a:spcPct val="0"/>
              </a:spcBef>
              <a:spcAft>
                <a:spcPct val="0"/>
              </a:spcAft>
              <a:defRPr>
                <a:solidFill>
                  <a:schemeClr val="tx1"/>
                </a:solidFill>
                <a:latin typeface="Arial" charset="0"/>
                <a:cs typeface="Arial" charset="0"/>
              </a:defRPr>
            </a:lvl6pPr>
            <a:lvl7pPr marL="2970908" indent="-228531" defTabSz="926822" eaLnBrk="0" fontAlgn="base" hangingPunct="0">
              <a:spcBef>
                <a:spcPct val="0"/>
              </a:spcBef>
              <a:spcAft>
                <a:spcPct val="0"/>
              </a:spcAft>
              <a:defRPr>
                <a:solidFill>
                  <a:schemeClr val="tx1"/>
                </a:solidFill>
                <a:latin typeface="Arial" charset="0"/>
                <a:cs typeface="Arial" charset="0"/>
              </a:defRPr>
            </a:lvl7pPr>
            <a:lvl8pPr marL="3427971" indent="-228531" defTabSz="926822" eaLnBrk="0" fontAlgn="base" hangingPunct="0">
              <a:spcBef>
                <a:spcPct val="0"/>
              </a:spcBef>
              <a:spcAft>
                <a:spcPct val="0"/>
              </a:spcAft>
              <a:defRPr>
                <a:solidFill>
                  <a:schemeClr val="tx1"/>
                </a:solidFill>
                <a:latin typeface="Arial" charset="0"/>
                <a:cs typeface="Arial" charset="0"/>
              </a:defRPr>
            </a:lvl8pPr>
            <a:lvl9pPr marL="3885034" indent="-228531" defTabSz="926822" eaLnBrk="0" fontAlgn="base" hangingPunct="0">
              <a:spcBef>
                <a:spcPct val="0"/>
              </a:spcBef>
              <a:spcAft>
                <a:spcPct val="0"/>
              </a:spcAft>
              <a:defRPr>
                <a:solidFill>
                  <a:schemeClr val="tx1"/>
                </a:solidFill>
                <a:latin typeface="Arial" charset="0"/>
                <a:cs typeface="Arial" charset="0"/>
              </a:defRPr>
            </a:lvl9pPr>
          </a:lstStyle>
          <a:p>
            <a:pPr eaLnBrk="1" hangingPunct="1"/>
            <a:fld id="{A115076B-DB40-48B2-8886-AF7C0FD164F0}" type="slidenum">
              <a:rPr lang="en-GB" altLang="en-US">
                <a:solidFill>
                  <a:srgbClr val="000000"/>
                </a:solidFill>
              </a:rPr>
              <a:pPr eaLnBrk="1" hangingPunct="1"/>
              <a:t>59</a:t>
            </a:fld>
            <a:endParaRPr lang="en-GB" altLang="en-US">
              <a:solidFill>
                <a:srgbClr val="000000"/>
              </a:solidFill>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D13BB2C8-5EF8-4111-AFE6-00ADE08C10E0}" type="slidenum">
              <a:rPr lang="en-GB" altLang="en-US" smtClean="0">
                <a:solidFill>
                  <a:prstClr val="black"/>
                </a:solidFill>
              </a:rPr>
              <a:pPr eaLnBrk="1" hangingPunct="1">
                <a:spcBef>
                  <a:spcPct val="0"/>
                </a:spcBef>
              </a:pPr>
              <a:t>60</a:t>
            </a:fld>
            <a:endParaRPr lang="en-GB" altLang="en-US" smtClean="0">
              <a:solidFill>
                <a:prstClr val="black"/>
              </a:solidFill>
            </a:endParaRPr>
          </a:p>
        </p:txBody>
      </p:sp>
      <p:sp>
        <p:nvSpPr>
          <p:cNvPr id="152579" name="Rectangle 2"/>
          <p:cNvSpPr>
            <a:spLocks noGrp="1" noRot="1" noChangeAspect="1" noChangeArrowheads="1" noTextEdit="1"/>
          </p:cNvSpPr>
          <p:nvPr>
            <p:ph type="sldImg"/>
          </p:nvPr>
        </p:nvSpPr>
        <p:spPr>
          <a:xfrm>
            <a:off x="1143000" y="685800"/>
            <a:ext cx="4572000" cy="3429000"/>
          </a:xfrm>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itchFamily="34" charset="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5ECBC3B-B7B1-4547-8874-DBFFF77CA0B5}" type="slidenum">
              <a:rPr lang="en-GB" smtClean="0">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13906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xfrm>
            <a:off x="926023" y="686421"/>
            <a:ext cx="5005956" cy="3429182"/>
          </a:xfrm>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cs typeface="Arial" pitchFamily="34" charset="0"/>
              </a:defRPr>
            </a:lvl1pPr>
            <a:lvl2pPr marL="742950" indent="-285750" eaLnBrk="0" hangingPunct="0">
              <a:spcBef>
                <a:spcPct val="30000"/>
              </a:spcBef>
              <a:defRPr sz="1200">
                <a:solidFill>
                  <a:schemeClr val="tx1"/>
                </a:solidFill>
                <a:latin typeface="Arial" pitchFamily="34" charset="0"/>
                <a:cs typeface="Arial" pitchFamily="34" charset="0"/>
              </a:defRPr>
            </a:lvl2pPr>
            <a:lvl3pPr marL="1143000" indent="-228600" eaLnBrk="0" hangingPunct="0">
              <a:spcBef>
                <a:spcPct val="30000"/>
              </a:spcBef>
              <a:defRPr sz="1200">
                <a:solidFill>
                  <a:schemeClr val="tx1"/>
                </a:solidFill>
                <a:latin typeface="Arial" pitchFamily="34" charset="0"/>
                <a:cs typeface="Arial" pitchFamily="34" charset="0"/>
              </a:defRPr>
            </a:lvl3pPr>
            <a:lvl4pPr marL="1600200" indent="-228600" eaLnBrk="0" hangingPunct="0">
              <a:spcBef>
                <a:spcPct val="30000"/>
              </a:spcBef>
              <a:defRPr sz="1200">
                <a:solidFill>
                  <a:schemeClr val="tx1"/>
                </a:solidFill>
                <a:latin typeface="Arial" pitchFamily="34" charset="0"/>
                <a:cs typeface="Arial" pitchFamily="34" charset="0"/>
              </a:defRPr>
            </a:lvl4pPr>
            <a:lvl5pPr marL="2057400" indent="-228600" eaLnBrk="0" hangingPunct="0">
              <a:spcBef>
                <a:spcPct val="30000"/>
              </a:spcBef>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6A4A7F27-ADFD-4CDA-9775-1D09B7C02355}" type="slidenum">
              <a:rPr lang="en-GB" altLang="en-US" smtClean="0">
                <a:solidFill>
                  <a:srgbClr val="000000"/>
                </a:solidFill>
              </a:rPr>
              <a:pPr eaLnBrk="1" hangingPunct="1">
                <a:spcBef>
                  <a:spcPct val="0"/>
                </a:spcBef>
              </a:pPr>
              <a:t>65</a:t>
            </a:fld>
            <a:endParaRPr lang="en-GB" altLang="en-US"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822" eaLnBrk="0" hangingPunct="0">
              <a:defRPr>
                <a:solidFill>
                  <a:schemeClr val="tx1"/>
                </a:solidFill>
                <a:latin typeface="Arial" charset="0"/>
                <a:cs typeface="Arial" charset="0"/>
              </a:defRPr>
            </a:lvl1pPr>
            <a:lvl2pPr marL="742727" indent="-285664" defTabSz="926822" eaLnBrk="0" hangingPunct="0">
              <a:defRPr>
                <a:solidFill>
                  <a:schemeClr val="tx1"/>
                </a:solidFill>
                <a:latin typeface="Arial" charset="0"/>
                <a:cs typeface="Arial" charset="0"/>
              </a:defRPr>
            </a:lvl2pPr>
            <a:lvl3pPr marL="1142657" indent="-228531" defTabSz="926822" eaLnBrk="0" hangingPunct="0">
              <a:defRPr>
                <a:solidFill>
                  <a:schemeClr val="tx1"/>
                </a:solidFill>
                <a:latin typeface="Arial" charset="0"/>
                <a:cs typeface="Arial" charset="0"/>
              </a:defRPr>
            </a:lvl3pPr>
            <a:lvl4pPr marL="1599720" indent="-228531" defTabSz="926822" eaLnBrk="0" hangingPunct="0">
              <a:defRPr>
                <a:solidFill>
                  <a:schemeClr val="tx1"/>
                </a:solidFill>
                <a:latin typeface="Arial" charset="0"/>
                <a:cs typeface="Arial" charset="0"/>
              </a:defRPr>
            </a:lvl4pPr>
            <a:lvl5pPr marL="2056783" indent="-228531" defTabSz="926822" eaLnBrk="0" hangingPunct="0">
              <a:defRPr>
                <a:solidFill>
                  <a:schemeClr val="tx1"/>
                </a:solidFill>
                <a:latin typeface="Arial" charset="0"/>
                <a:cs typeface="Arial" charset="0"/>
              </a:defRPr>
            </a:lvl5pPr>
            <a:lvl6pPr marL="2513846" indent="-228531" defTabSz="926822" eaLnBrk="0" fontAlgn="base" hangingPunct="0">
              <a:spcBef>
                <a:spcPct val="0"/>
              </a:spcBef>
              <a:spcAft>
                <a:spcPct val="0"/>
              </a:spcAft>
              <a:defRPr>
                <a:solidFill>
                  <a:schemeClr val="tx1"/>
                </a:solidFill>
                <a:latin typeface="Arial" charset="0"/>
                <a:cs typeface="Arial" charset="0"/>
              </a:defRPr>
            </a:lvl6pPr>
            <a:lvl7pPr marL="2970908" indent="-228531" defTabSz="926822" eaLnBrk="0" fontAlgn="base" hangingPunct="0">
              <a:spcBef>
                <a:spcPct val="0"/>
              </a:spcBef>
              <a:spcAft>
                <a:spcPct val="0"/>
              </a:spcAft>
              <a:defRPr>
                <a:solidFill>
                  <a:schemeClr val="tx1"/>
                </a:solidFill>
                <a:latin typeface="Arial" charset="0"/>
                <a:cs typeface="Arial" charset="0"/>
              </a:defRPr>
            </a:lvl7pPr>
            <a:lvl8pPr marL="3427971" indent="-228531" defTabSz="926822" eaLnBrk="0" fontAlgn="base" hangingPunct="0">
              <a:spcBef>
                <a:spcPct val="0"/>
              </a:spcBef>
              <a:spcAft>
                <a:spcPct val="0"/>
              </a:spcAft>
              <a:defRPr>
                <a:solidFill>
                  <a:schemeClr val="tx1"/>
                </a:solidFill>
                <a:latin typeface="Arial" charset="0"/>
                <a:cs typeface="Arial" charset="0"/>
              </a:defRPr>
            </a:lvl8pPr>
            <a:lvl9pPr marL="3885034" indent="-228531" defTabSz="926822" eaLnBrk="0" fontAlgn="base" hangingPunct="0">
              <a:spcBef>
                <a:spcPct val="0"/>
              </a:spcBef>
              <a:spcAft>
                <a:spcPct val="0"/>
              </a:spcAft>
              <a:defRPr>
                <a:solidFill>
                  <a:schemeClr val="tx1"/>
                </a:solidFill>
                <a:latin typeface="Arial" charset="0"/>
                <a:cs typeface="Arial" charset="0"/>
              </a:defRPr>
            </a:lvl9pPr>
          </a:lstStyle>
          <a:p>
            <a:pPr eaLnBrk="1" hangingPunct="1"/>
            <a:fld id="{A115076B-DB40-48B2-8886-AF7C0FD164F0}" type="slidenum">
              <a:rPr lang="en-GB" altLang="en-US">
                <a:solidFill>
                  <a:srgbClr val="000000"/>
                </a:solidFill>
              </a:rPr>
              <a:pPr eaLnBrk="1" hangingPunct="1"/>
              <a:t>69</a:t>
            </a:fld>
            <a:endParaRPr lang="en-GB" altLang="en-US">
              <a:solidFill>
                <a:srgbClr val="000000"/>
              </a:solidFill>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6674" name="Shape 98"/>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p>
            <a:pPr>
              <a:spcBef>
                <a:spcPct val="0"/>
              </a:spcBef>
            </a:pPr>
            <a:endParaRPr lang="en-US" altLang="en-US" smtClean="0">
              <a:latin typeface="Arial" pitchFamily="34" charset="0"/>
              <a:cs typeface="Arial" pitchFamily="34" charset="0"/>
            </a:endParaRPr>
          </a:p>
        </p:txBody>
      </p:sp>
      <p:sp>
        <p:nvSpPr>
          <p:cNvPr id="156675" name="Shape 99"/>
          <p:cNvSpPr>
            <a:spLocks noGrp="1" noRot="1" noChangeAspect="1" noTextEdit="1"/>
          </p:cNvSpPr>
          <p:nvPr>
            <p:ph type="sldImg" idx="2"/>
          </p:nvPr>
        </p:nvSpPr>
        <p:spPr>
          <a:xfrm>
            <a:off x="1143000" y="685800"/>
            <a:ext cx="4573588"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10"/>
          </p:nvPr>
        </p:nvSpPr>
        <p:spPr/>
        <p:txBody>
          <a:bodyPr/>
          <a:lstStyle/>
          <a:p>
            <a:pPr>
              <a:defRPr/>
            </a:pPr>
            <a:fld id="{47AF2C22-17C9-4181-A569-A2A2D615E3AE}"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95266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NIKSHAY helped immensely in better monitoring of patients</a:t>
            </a:r>
            <a:endParaRPr lang="en-US" dirty="0"/>
          </a:p>
        </p:txBody>
      </p:sp>
      <p:sp>
        <p:nvSpPr>
          <p:cNvPr id="4" name="Slide Number Placeholder 3"/>
          <p:cNvSpPr>
            <a:spLocks noGrp="1"/>
          </p:cNvSpPr>
          <p:nvPr>
            <p:ph type="sldNum" sz="quarter" idx="10"/>
          </p:nvPr>
        </p:nvSpPr>
        <p:spPr/>
        <p:txBody>
          <a:bodyPr/>
          <a:lstStyle/>
          <a:p>
            <a:fld id="{AC8DE033-1ADB-46A7-962C-6653217B9CBD}" type="slidenum">
              <a:rPr lang="en-IN" smtClean="0">
                <a:solidFill>
                  <a:prstClr val="black"/>
                </a:solidFill>
              </a:rPr>
              <a:pPr/>
              <a:t>73</a:t>
            </a:fld>
            <a:endParaRPr lang="en-IN">
              <a:solidFill>
                <a:prstClr val="black"/>
              </a:solidFill>
            </a:endParaRPr>
          </a:p>
        </p:txBody>
      </p:sp>
    </p:spTree>
    <p:extLst>
      <p:ext uri="{BB962C8B-B14F-4D97-AF65-F5344CB8AC3E}">
        <p14:creationId xmlns:p14="http://schemas.microsoft.com/office/powerpoint/2010/main" val="189825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1143000" y="685800"/>
            <a:ext cx="4572000" cy="3429000"/>
          </a:xfrm>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Helvetica-Narrow" pitchFamily="34" charset="0"/>
                <a:cs typeface="Arial" charset="0"/>
              </a:defRPr>
            </a:lvl1pPr>
            <a:lvl2pPr marL="742950" indent="-285750" eaLnBrk="0" hangingPunct="0">
              <a:defRPr>
                <a:solidFill>
                  <a:schemeClr val="tx1"/>
                </a:solidFill>
                <a:latin typeface="Helvetica-Narrow" pitchFamily="34" charset="0"/>
                <a:cs typeface="Arial" charset="0"/>
              </a:defRPr>
            </a:lvl2pPr>
            <a:lvl3pPr marL="1143000" indent="-228600" eaLnBrk="0" hangingPunct="0">
              <a:defRPr>
                <a:solidFill>
                  <a:schemeClr val="tx1"/>
                </a:solidFill>
                <a:latin typeface="Helvetica-Narrow" pitchFamily="34" charset="0"/>
                <a:cs typeface="Arial" charset="0"/>
              </a:defRPr>
            </a:lvl3pPr>
            <a:lvl4pPr marL="1600200" indent="-228600" eaLnBrk="0" hangingPunct="0">
              <a:defRPr>
                <a:solidFill>
                  <a:schemeClr val="tx1"/>
                </a:solidFill>
                <a:latin typeface="Helvetica-Narrow" pitchFamily="34" charset="0"/>
                <a:cs typeface="Arial" charset="0"/>
              </a:defRPr>
            </a:lvl4pPr>
            <a:lvl5pPr marL="2057400" indent="-228600" eaLnBrk="0" hangingPunct="0">
              <a:defRPr>
                <a:solidFill>
                  <a:schemeClr val="tx1"/>
                </a:solidFill>
                <a:latin typeface="Helvetica-Narrow" pitchFamily="34" charset="0"/>
                <a:cs typeface="Arial" charset="0"/>
              </a:defRPr>
            </a:lvl5pPr>
            <a:lvl6pPr marL="2514600" indent="-228600" eaLnBrk="0" fontAlgn="base" hangingPunct="0">
              <a:spcBef>
                <a:spcPct val="0"/>
              </a:spcBef>
              <a:spcAft>
                <a:spcPct val="0"/>
              </a:spcAft>
              <a:defRPr>
                <a:solidFill>
                  <a:schemeClr val="tx1"/>
                </a:solidFill>
                <a:latin typeface="Helvetica-Narrow" pitchFamily="34" charset="0"/>
                <a:cs typeface="Arial" charset="0"/>
              </a:defRPr>
            </a:lvl6pPr>
            <a:lvl7pPr marL="2971800" indent="-228600" eaLnBrk="0" fontAlgn="base" hangingPunct="0">
              <a:spcBef>
                <a:spcPct val="0"/>
              </a:spcBef>
              <a:spcAft>
                <a:spcPct val="0"/>
              </a:spcAft>
              <a:defRPr>
                <a:solidFill>
                  <a:schemeClr val="tx1"/>
                </a:solidFill>
                <a:latin typeface="Helvetica-Narrow" pitchFamily="34" charset="0"/>
                <a:cs typeface="Arial" charset="0"/>
              </a:defRPr>
            </a:lvl7pPr>
            <a:lvl8pPr marL="3429000" indent="-228600" eaLnBrk="0" fontAlgn="base" hangingPunct="0">
              <a:spcBef>
                <a:spcPct val="0"/>
              </a:spcBef>
              <a:spcAft>
                <a:spcPct val="0"/>
              </a:spcAft>
              <a:defRPr>
                <a:solidFill>
                  <a:schemeClr val="tx1"/>
                </a:solidFill>
                <a:latin typeface="Helvetica-Narrow" pitchFamily="34" charset="0"/>
                <a:cs typeface="Arial" charset="0"/>
              </a:defRPr>
            </a:lvl8pPr>
            <a:lvl9pPr marL="3886200" indent="-228600" eaLnBrk="0" fontAlgn="base" hangingPunct="0">
              <a:spcBef>
                <a:spcPct val="0"/>
              </a:spcBef>
              <a:spcAft>
                <a:spcPct val="0"/>
              </a:spcAft>
              <a:defRPr>
                <a:solidFill>
                  <a:schemeClr val="tx1"/>
                </a:solidFill>
                <a:latin typeface="Helvetica-Narrow" pitchFamily="34" charset="0"/>
                <a:cs typeface="Arial" charset="0"/>
              </a:defRPr>
            </a:lvl9pPr>
          </a:lstStyle>
          <a:p>
            <a:pPr eaLnBrk="1" hangingPunct="1"/>
            <a:fld id="{C061029B-C070-4F11-ADE6-7727F6712243}" type="slidenum">
              <a:rPr lang="en-US" altLang="en-US">
                <a:solidFill>
                  <a:srgbClr val="000000"/>
                </a:solidFill>
                <a:latin typeface="Arial" charset="0"/>
              </a:rPr>
              <a:pPr eaLnBrk="1" hangingPunct="1"/>
              <a:t>76</a:t>
            </a:fld>
            <a:endParaRPr lang="en-US" altLang="en-US">
              <a:solidFill>
                <a:srgbClr val="000000"/>
              </a:solidFill>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10"/>
          </p:nvPr>
        </p:nvSpPr>
        <p:spPr/>
        <p:txBody>
          <a:bodyPr/>
          <a:lstStyle/>
          <a:p>
            <a:pPr>
              <a:defRPr/>
            </a:pPr>
            <a:fld id="{47AF2C22-17C9-4181-A569-A2A2D615E3AE}"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95266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dirty="0" smtClean="0"/>
              <a:t>Try to mark 5 tops</a:t>
            </a:r>
            <a:endParaRPr lang="en-GB" dirty="0"/>
          </a:p>
        </p:txBody>
      </p:sp>
      <p:sp>
        <p:nvSpPr>
          <p:cNvPr id="4" name="Slide Number Placeholder 3"/>
          <p:cNvSpPr>
            <a:spLocks noGrp="1"/>
          </p:cNvSpPr>
          <p:nvPr>
            <p:ph type="sldNum" sz="quarter" idx="10"/>
          </p:nvPr>
        </p:nvSpPr>
        <p:spPr/>
        <p:txBody>
          <a:bodyPr/>
          <a:lstStyle/>
          <a:p>
            <a:fld id="{6809465A-CA10-4F90-966C-D9F2E917AB26}"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459492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200">
                <a:solidFill>
                  <a:schemeClr val="tx1"/>
                </a:solidFill>
                <a:latin typeface="Arial" pitchFamily="34" charset="0"/>
                <a:cs typeface="Arial" pitchFamily="34" charset="0"/>
              </a:defRPr>
            </a:lvl1pPr>
            <a:lvl2pPr marL="742950" indent="-285750" defTabSz="912813">
              <a:defRPr sz="1200">
                <a:solidFill>
                  <a:schemeClr val="tx1"/>
                </a:solidFill>
                <a:latin typeface="Arial" pitchFamily="34" charset="0"/>
                <a:cs typeface="Arial" pitchFamily="34" charset="0"/>
              </a:defRPr>
            </a:lvl2pPr>
            <a:lvl3pPr marL="1143000" indent="-228600" defTabSz="912813">
              <a:defRPr sz="1200">
                <a:solidFill>
                  <a:schemeClr val="tx1"/>
                </a:solidFill>
                <a:latin typeface="Arial" pitchFamily="34" charset="0"/>
                <a:cs typeface="Arial" pitchFamily="34" charset="0"/>
              </a:defRPr>
            </a:lvl3pPr>
            <a:lvl4pPr marL="1600200" indent="-228600" defTabSz="912813">
              <a:defRPr sz="1200">
                <a:solidFill>
                  <a:schemeClr val="tx1"/>
                </a:solidFill>
                <a:latin typeface="Arial" pitchFamily="34" charset="0"/>
                <a:cs typeface="Arial" pitchFamily="34" charset="0"/>
              </a:defRPr>
            </a:lvl4pPr>
            <a:lvl5pPr marL="2057400" indent="-228600" defTabSz="912813">
              <a:defRPr sz="1200">
                <a:solidFill>
                  <a:schemeClr val="tx1"/>
                </a:solidFill>
                <a:latin typeface="Arial" pitchFamily="34" charset="0"/>
                <a:cs typeface="Arial" pitchFamily="34" charset="0"/>
              </a:defRPr>
            </a:lvl5pPr>
            <a:lvl6pPr marL="2514600" indent="-228600" defTabSz="912813"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defTabSz="912813"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defTabSz="912813"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defTabSz="912813" eaLnBrk="0" fontAlgn="base" hangingPunct="0">
              <a:spcBef>
                <a:spcPct val="30000"/>
              </a:spcBef>
              <a:spcAft>
                <a:spcPct val="0"/>
              </a:spcAft>
              <a:defRPr sz="1200">
                <a:solidFill>
                  <a:schemeClr val="tx1"/>
                </a:solidFill>
                <a:latin typeface="Arial" pitchFamily="34" charset="0"/>
                <a:cs typeface="Arial" pitchFamily="34" charset="0"/>
              </a:defRPr>
            </a:lvl9pPr>
          </a:lstStyle>
          <a:p>
            <a:fld id="{A9FCACDD-EC58-47B6-8844-C7D4923AA996}" type="slidenum">
              <a:rPr lang="en-GB" altLang="en-US">
                <a:solidFill>
                  <a:srgbClr val="000000"/>
                </a:solidFill>
              </a:rPr>
              <a:pPr/>
              <a:t>12</a:t>
            </a:fld>
            <a:endParaRPr lang="en-GB" altLang="en-US">
              <a:solidFill>
                <a:srgbClr val="000000"/>
              </a:solidFill>
            </a:endParaRPr>
          </a:p>
        </p:txBody>
      </p:sp>
      <p:sp>
        <p:nvSpPr>
          <p:cNvPr id="180227" name="Rectangle 2"/>
          <p:cNvSpPr>
            <a:spLocks noGrp="1" noRot="1" noChangeAspect="1" noChangeArrowheads="1" noTextEdit="1"/>
          </p:cNvSpPr>
          <p:nvPr>
            <p:ph type="sldImg"/>
          </p:nvPr>
        </p:nvSpPr>
        <p:spPr>
          <a:xfrm>
            <a:off x="1143000" y="685800"/>
            <a:ext cx="4572000" cy="3429000"/>
          </a:xfrm>
          <a:ln/>
        </p:spPr>
      </p:sp>
      <p:sp>
        <p:nvSpPr>
          <p:cNvPr id="180228" name="Rectangle 3"/>
          <p:cNvSpPr>
            <a:spLocks noGrp="1" noChangeArrowheads="1"/>
          </p:cNvSpPr>
          <p:nvPr>
            <p:ph type="body" idx="1"/>
          </p:nvPr>
        </p:nvSpPr>
        <p:spPr>
          <a:xfrm>
            <a:off x="914828" y="4343436"/>
            <a:ext cx="5028347" cy="411414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822" eaLnBrk="0" hangingPunct="0">
              <a:defRPr>
                <a:solidFill>
                  <a:schemeClr val="tx1"/>
                </a:solidFill>
                <a:latin typeface="Arial" charset="0"/>
                <a:cs typeface="Arial" charset="0"/>
              </a:defRPr>
            </a:lvl1pPr>
            <a:lvl2pPr marL="742727" indent="-285664" defTabSz="926822" eaLnBrk="0" hangingPunct="0">
              <a:defRPr>
                <a:solidFill>
                  <a:schemeClr val="tx1"/>
                </a:solidFill>
                <a:latin typeface="Arial" charset="0"/>
                <a:cs typeface="Arial" charset="0"/>
              </a:defRPr>
            </a:lvl2pPr>
            <a:lvl3pPr marL="1142657" indent="-228531" defTabSz="926822" eaLnBrk="0" hangingPunct="0">
              <a:defRPr>
                <a:solidFill>
                  <a:schemeClr val="tx1"/>
                </a:solidFill>
                <a:latin typeface="Arial" charset="0"/>
                <a:cs typeface="Arial" charset="0"/>
              </a:defRPr>
            </a:lvl3pPr>
            <a:lvl4pPr marL="1599720" indent="-228531" defTabSz="926822" eaLnBrk="0" hangingPunct="0">
              <a:defRPr>
                <a:solidFill>
                  <a:schemeClr val="tx1"/>
                </a:solidFill>
                <a:latin typeface="Arial" charset="0"/>
                <a:cs typeface="Arial" charset="0"/>
              </a:defRPr>
            </a:lvl4pPr>
            <a:lvl5pPr marL="2056783" indent="-228531" defTabSz="926822" eaLnBrk="0" hangingPunct="0">
              <a:defRPr>
                <a:solidFill>
                  <a:schemeClr val="tx1"/>
                </a:solidFill>
                <a:latin typeface="Arial" charset="0"/>
                <a:cs typeface="Arial" charset="0"/>
              </a:defRPr>
            </a:lvl5pPr>
            <a:lvl6pPr marL="2513846" indent="-228531" defTabSz="926822" eaLnBrk="0" fontAlgn="base" hangingPunct="0">
              <a:spcBef>
                <a:spcPct val="0"/>
              </a:spcBef>
              <a:spcAft>
                <a:spcPct val="0"/>
              </a:spcAft>
              <a:defRPr>
                <a:solidFill>
                  <a:schemeClr val="tx1"/>
                </a:solidFill>
                <a:latin typeface="Arial" charset="0"/>
                <a:cs typeface="Arial" charset="0"/>
              </a:defRPr>
            </a:lvl6pPr>
            <a:lvl7pPr marL="2970908" indent="-228531" defTabSz="926822" eaLnBrk="0" fontAlgn="base" hangingPunct="0">
              <a:spcBef>
                <a:spcPct val="0"/>
              </a:spcBef>
              <a:spcAft>
                <a:spcPct val="0"/>
              </a:spcAft>
              <a:defRPr>
                <a:solidFill>
                  <a:schemeClr val="tx1"/>
                </a:solidFill>
                <a:latin typeface="Arial" charset="0"/>
                <a:cs typeface="Arial" charset="0"/>
              </a:defRPr>
            </a:lvl7pPr>
            <a:lvl8pPr marL="3427971" indent="-228531" defTabSz="926822" eaLnBrk="0" fontAlgn="base" hangingPunct="0">
              <a:spcBef>
                <a:spcPct val="0"/>
              </a:spcBef>
              <a:spcAft>
                <a:spcPct val="0"/>
              </a:spcAft>
              <a:defRPr>
                <a:solidFill>
                  <a:schemeClr val="tx1"/>
                </a:solidFill>
                <a:latin typeface="Arial" charset="0"/>
                <a:cs typeface="Arial" charset="0"/>
              </a:defRPr>
            </a:lvl8pPr>
            <a:lvl9pPr marL="3885034" indent="-228531" defTabSz="926822" eaLnBrk="0" fontAlgn="base" hangingPunct="0">
              <a:spcBef>
                <a:spcPct val="0"/>
              </a:spcBef>
              <a:spcAft>
                <a:spcPct val="0"/>
              </a:spcAft>
              <a:defRPr>
                <a:solidFill>
                  <a:schemeClr val="tx1"/>
                </a:solidFill>
                <a:latin typeface="Arial" charset="0"/>
                <a:cs typeface="Arial" charset="0"/>
              </a:defRPr>
            </a:lvl9pPr>
          </a:lstStyle>
          <a:p>
            <a:pPr eaLnBrk="1" hangingPunct="1"/>
            <a:fld id="{A115076B-DB40-48B2-8886-AF7C0FD164F0}" type="slidenum">
              <a:rPr lang="en-GB" altLang="en-US">
                <a:solidFill>
                  <a:srgbClr val="000000"/>
                </a:solidFill>
              </a:rPr>
              <a:pPr eaLnBrk="1" hangingPunct="1"/>
              <a:t>15</a:t>
            </a:fld>
            <a:endParaRPr lang="en-GB" altLang="en-US">
              <a:solidFill>
                <a:srgbClr val="000000"/>
              </a:solidFill>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7AF2C22-17C9-4181-A569-A2A2D615E3AE}" type="slidenum">
              <a:rPr lang="en-US" smtClean="0"/>
              <a:pPr>
                <a:defRPr/>
              </a:pPr>
              <a:t>17</a:t>
            </a:fld>
            <a:endParaRPr lang="en-US"/>
          </a:p>
        </p:txBody>
      </p:sp>
    </p:spTree>
    <p:extLst>
      <p:ext uri="{BB962C8B-B14F-4D97-AF65-F5344CB8AC3E}">
        <p14:creationId xmlns:p14="http://schemas.microsoft.com/office/powerpoint/2010/main" val="283226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DST</a:t>
            </a:r>
            <a:r>
              <a:rPr lang="en-GB" baseline="0" dirty="0" smtClean="0"/>
              <a:t> coverage in 2015 24% new, 53% previously treated, 30% overall</a:t>
            </a:r>
          </a:p>
        </p:txBody>
      </p:sp>
      <p:sp>
        <p:nvSpPr>
          <p:cNvPr id="4" name="Slide Number Placeholder 3"/>
          <p:cNvSpPr>
            <a:spLocks noGrp="1"/>
          </p:cNvSpPr>
          <p:nvPr>
            <p:ph type="sldNum" sz="quarter" idx="10"/>
          </p:nvPr>
        </p:nvSpPr>
        <p:spPr/>
        <p:txBody>
          <a:bodyPr/>
          <a:lstStyle/>
          <a:p>
            <a:pPr>
              <a:defRPr/>
            </a:pPr>
            <a:fld id="{47AF2C22-17C9-4181-A569-A2A2D615E3AE}" type="slidenum">
              <a:rPr lang="en-US" smtClean="0"/>
              <a:pPr>
                <a:defRPr/>
              </a:pPr>
              <a:t>20</a:t>
            </a:fld>
            <a:endParaRPr lang="en-US"/>
          </a:p>
        </p:txBody>
      </p:sp>
    </p:spTree>
    <p:extLst>
      <p:ext uri="{BB962C8B-B14F-4D97-AF65-F5344CB8AC3E}">
        <p14:creationId xmlns:p14="http://schemas.microsoft.com/office/powerpoint/2010/main" val="2290166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960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8092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lgn="l">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9A1D65A6-2C31-4FF7-AA17-CAD034AA8557}" type="slidenum">
              <a:rPr lang="en-US" altLang="en-US"/>
              <a:pPr/>
              <a:t>‹#›</a:t>
            </a:fld>
            <a:endParaRPr lang="en-US" altLang="en-US"/>
          </a:p>
        </p:txBody>
      </p:sp>
    </p:spTree>
    <p:extLst>
      <p:ext uri="{BB962C8B-B14F-4D97-AF65-F5344CB8AC3E}">
        <p14:creationId xmlns:p14="http://schemas.microsoft.com/office/powerpoint/2010/main" val="410167654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lgn="l">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95B493FC-397A-4018-AD73-7D1FBFFE83F9}" type="slidenum">
              <a:rPr lang="en-US" altLang="en-US"/>
              <a:pPr/>
              <a:t>‹#›</a:t>
            </a:fld>
            <a:endParaRPr lang="en-US" altLang="en-US"/>
          </a:p>
        </p:txBody>
      </p:sp>
    </p:spTree>
    <p:extLst>
      <p:ext uri="{BB962C8B-B14F-4D97-AF65-F5344CB8AC3E}">
        <p14:creationId xmlns:p14="http://schemas.microsoft.com/office/powerpoint/2010/main" val="105101798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lgn="l">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9322E516-6FE9-46FE-9718-CA11EBB9BD95}" type="slidenum">
              <a:rPr lang="en-US" altLang="en-US"/>
              <a:pPr/>
              <a:t>‹#›</a:t>
            </a:fld>
            <a:endParaRPr lang="en-US" altLang="en-US"/>
          </a:p>
        </p:txBody>
      </p:sp>
    </p:spTree>
    <p:extLst>
      <p:ext uri="{BB962C8B-B14F-4D97-AF65-F5344CB8AC3E}">
        <p14:creationId xmlns:p14="http://schemas.microsoft.com/office/powerpoint/2010/main" val="252787716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lgn="l">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CDEEF2FA-18CC-4AFA-85AE-BBD5B0AA9F48}" type="slidenum">
              <a:rPr lang="en-US" altLang="en-US"/>
              <a:pPr/>
              <a:t>‹#›</a:t>
            </a:fld>
            <a:endParaRPr lang="en-US" altLang="en-US"/>
          </a:p>
        </p:txBody>
      </p:sp>
    </p:spTree>
    <p:extLst>
      <p:ext uri="{BB962C8B-B14F-4D97-AF65-F5344CB8AC3E}">
        <p14:creationId xmlns:p14="http://schemas.microsoft.com/office/powerpoint/2010/main" val="417383186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lgn="l">
              <a:defRPr/>
            </a:lvl1pPr>
          </a:lstStyle>
          <a:p>
            <a:endParaRPr lang="en-US" altLang="en-US"/>
          </a:p>
        </p:txBody>
      </p:sp>
      <p:sp>
        <p:nvSpPr>
          <p:cNvPr id="5" name="Rectangle 6"/>
          <p:cNvSpPr>
            <a:spLocks noGrp="1" noChangeArrowheads="1"/>
          </p:cNvSpPr>
          <p:nvPr>
            <p:ph type="sldNum" sz="quarter" idx="12"/>
          </p:nvPr>
        </p:nvSpPr>
        <p:spPr/>
        <p:txBody>
          <a:bodyPr/>
          <a:lstStyle>
            <a:lvl1pPr>
              <a:defRPr/>
            </a:lvl1pPr>
          </a:lstStyle>
          <a:p>
            <a:fld id="{113A14A2-2072-442E-BBED-51DFE80691E9}" type="slidenum">
              <a:rPr lang="en-US" altLang="en-US"/>
              <a:pPr/>
              <a:t>‹#›</a:t>
            </a:fld>
            <a:endParaRPr lang="en-US" altLang="en-US"/>
          </a:p>
        </p:txBody>
      </p:sp>
    </p:spTree>
    <p:extLst>
      <p:ext uri="{BB962C8B-B14F-4D97-AF65-F5344CB8AC3E}">
        <p14:creationId xmlns:p14="http://schemas.microsoft.com/office/powerpoint/2010/main" val="351164597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lvl1pPr>
          </a:lstStyle>
          <a:p>
            <a:endParaRPr lang="en-US" altLang="en-US"/>
          </a:p>
        </p:txBody>
      </p:sp>
      <p:sp>
        <p:nvSpPr>
          <p:cNvPr id="7" name="Rectangle 5"/>
          <p:cNvSpPr>
            <a:spLocks noGrp="1" noChangeArrowheads="1"/>
          </p:cNvSpPr>
          <p:nvPr>
            <p:ph type="ftr" sz="quarter" idx="11"/>
          </p:nvPr>
        </p:nvSpPr>
        <p:spPr/>
        <p:txBody>
          <a:bodyPr/>
          <a:lstStyle>
            <a:lvl1pPr algn="l">
              <a:defRPr/>
            </a:lvl1pPr>
          </a:lstStyle>
          <a:p>
            <a:endParaRPr lang="en-US" altLang="en-US"/>
          </a:p>
        </p:txBody>
      </p:sp>
      <p:sp>
        <p:nvSpPr>
          <p:cNvPr id="8" name="Rectangle 6"/>
          <p:cNvSpPr>
            <a:spLocks noGrp="1" noChangeArrowheads="1"/>
          </p:cNvSpPr>
          <p:nvPr>
            <p:ph type="sldNum" sz="quarter" idx="12"/>
          </p:nvPr>
        </p:nvSpPr>
        <p:spPr/>
        <p:txBody>
          <a:bodyPr/>
          <a:lstStyle>
            <a:lvl1pPr>
              <a:defRPr/>
            </a:lvl1pPr>
          </a:lstStyle>
          <a:p>
            <a:fld id="{FEC173B9-6C12-45B1-AA0B-0B053C3800F6}" type="slidenum">
              <a:rPr lang="en-US" altLang="en-US"/>
              <a:pPr/>
              <a:t>‹#›</a:t>
            </a:fld>
            <a:endParaRPr lang="en-US" altLang="en-US"/>
          </a:p>
        </p:txBody>
      </p:sp>
    </p:spTree>
    <p:extLst>
      <p:ext uri="{BB962C8B-B14F-4D97-AF65-F5344CB8AC3E}">
        <p14:creationId xmlns:p14="http://schemas.microsoft.com/office/powerpoint/2010/main" val="15424197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lgn="l">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790D3C24-91EB-4C65-BC79-CAD561BB408E}" type="slidenum">
              <a:rPr lang="en-US" altLang="en-US"/>
              <a:pPr/>
              <a:t>‹#›</a:t>
            </a:fld>
            <a:endParaRPr lang="en-US" altLang="en-US"/>
          </a:p>
        </p:txBody>
      </p:sp>
    </p:spTree>
    <p:extLst>
      <p:ext uri="{BB962C8B-B14F-4D97-AF65-F5344CB8AC3E}">
        <p14:creationId xmlns:p14="http://schemas.microsoft.com/office/powerpoint/2010/main" val="12334243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4627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77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600200"/>
            <a:ext cx="8229600" cy="4525963"/>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51CFE93-6572-413D-BEA7-6E1FB2668FDA}" type="slidenum">
              <a:rPr lang="en-US" altLang="en-US"/>
              <a:pPr/>
              <a:t>‹#›</a:t>
            </a:fld>
            <a:endParaRPr lang="en-US" altLang="en-US"/>
          </a:p>
        </p:txBody>
      </p:sp>
    </p:spTree>
    <p:extLst>
      <p:ext uri="{BB962C8B-B14F-4D97-AF65-F5344CB8AC3E}">
        <p14:creationId xmlns:p14="http://schemas.microsoft.com/office/powerpoint/2010/main" val="186567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81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23850" y="260350"/>
            <a:ext cx="8351838" cy="865188"/>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323850" y="1628775"/>
            <a:ext cx="8424863" cy="4968875"/>
          </a:xfrm>
        </p:spPr>
        <p:txBody>
          <a:bodyPr/>
          <a:lstStyle/>
          <a:p>
            <a:pPr lvl="0"/>
            <a:endParaRPr lang="en-GB" noProof="0" smtClean="0"/>
          </a:p>
        </p:txBody>
      </p:sp>
    </p:spTree>
    <p:extLst>
      <p:ext uri="{BB962C8B-B14F-4D97-AF65-F5344CB8AC3E}">
        <p14:creationId xmlns:p14="http://schemas.microsoft.com/office/powerpoint/2010/main" val="42647165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1B574A99-8E29-408A-8BC2-D9FFE235A821}" type="slidenum">
              <a:rPr lang="en-US" altLang="en-US"/>
              <a:pPr/>
              <a:t>‹#›</a:t>
            </a:fld>
            <a:endParaRPr lang="en-US" altLang="en-US"/>
          </a:p>
        </p:txBody>
      </p:sp>
    </p:spTree>
    <p:extLst>
      <p:ext uri="{BB962C8B-B14F-4D97-AF65-F5344CB8AC3E}">
        <p14:creationId xmlns:p14="http://schemas.microsoft.com/office/powerpoint/2010/main" val="37490150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1052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233462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313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529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51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548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450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853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161" y="864158"/>
            <a:ext cx="8822452" cy="5395965"/>
          </a:xfrm>
          <a:prstGeom prst="rect">
            <a:avLst/>
          </a:prstGeom>
        </p:spPr>
        <p:txBody>
          <a:bodyPr/>
          <a:lstStyle>
            <a:lvl1pPr marL="342900" indent="-342900">
              <a:buFontTx/>
              <a:buBlip>
                <a:blip r:embed="rId2"/>
              </a:buBlip>
              <a:defRPr kern="1200" baseline="0">
                <a:solidFill>
                  <a:srgbClr val="0F3546"/>
                </a:solidFill>
              </a:defRPr>
            </a:lvl1pPr>
            <a:lvl2pPr marL="742950" indent="-285750">
              <a:buFontTx/>
              <a:buBlip>
                <a:blip r:embed="rId3"/>
              </a:buBlip>
              <a:defRPr kern="1200" baseline="0">
                <a:solidFill>
                  <a:srgbClr val="0F3546"/>
                </a:solidFill>
              </a:defRPr>
            </a:lvl2pPr>
            <a:lvl3pPr>
              <a:buClr>
                <a:srgbClr val="0F3546"/>
              </a:buClr>
              <a:defRPr kern="1200" baseline="0">
                <a:solidFill>
                  <a:srgbClr val="0F3546"/>
                </a:solidFill>
              </a:defRPr>
            </a:lvl3pPr>
            <a:lvl4pPr>
              <a:buClr>
                <a:srgbClr val="0F3546"/>
              </a:buClr>
              <a:defRPr kern="1200" baseline="0">
                <a:solidFill>
                  <a:srgbClr val="0F3546"/>
                </a:solidFill>
              </a:defRPr>
            </a:lvl4pPr>
            <a:lvl5pPr marL="2057400" indent="-228600">
              <a:buClr>
                <a:srgbClr val="0F3546"/>
              </a:buClr>
              <a:buFont typeface="Wingdings" pitchFamily="2" charset="2"/>
              <a:buChar char="§"/>
              <a:defRPr kern="1200" baseline="0">
                <a:solidFill>
                  <a:srgbClr val="0F354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a:xfrm>
            <a:off x="241160" y="80388"/>
            <a:ext cx="8842545" cy="59285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3641972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3355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607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986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35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966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IND - Breaking page">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anchor="ct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endParaRPr lang="en-GB" altLang="en-US" smtClean="0">
              <a:solidFill>
                <a:srgbClr val="000000"/>
              </a:solidFill>
              <a:latin typeface="Franklin Gothic Book" pitchFamily="34" charset="0"/>
            </a:endParaRPr>
          </a:p>
        </p:txBody>
      </p:sp>
      <p:sp>
        <p:nvSpPr>
          <p:cNvPr id="4" name="Rectangle 3"/>
          <p:cNvSpPr/>
          <p:nvPr userDrawn="1"/>
        </p:nvSpPr>
        <p:spPr>
          <a:xfrm>
            <a:off x="1160586" y="1847850"/>
            <a:ext cx="7983415" cy="1430338"/>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anchor="ct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endParaRPr lang="en-GB" altLang="en-US" smtClean="0">
              <a:solidFill>
                <a:srgbClr val="000000"/>
              </a:solidFill>
              <a:latin typeface="Franklin Gothic Book" pitchFamily="34" charset="0"/>
            </a:endParaRPr>
          </a:p>
        </p:txBody>
      </p:sp>
      <p:grpSp>
        <p:nvGrpSpPr>
          <p:cNvPr id="5" name="Grouper 10"/>
          <p:cNvGrpSpPr>
            <a:grpSpLocks/>
          </p:cNvGrpSpPr>
          <p:nvPr userDrawn="1"/>
        </p:nvGrpSpPr>
        <p:grpSpPr bwMode="auto">
          <a:xfrm>
            <a:off x="49824" y="1847852"/>
            <a:ext cx="2517531" cy="1438275"/>
            <a:chOff x="50031" y="1847079"/>
            <a:chExt cx="2516661" cy="1438962"/>
          </a:xfrm>
        </p:grpSpPr>
        <p:sp>
          <p:nvSpPr>
            <p:cNvPr id="6" name="Rectangle 5"/>
            <p:cNvSpPr/>
            <p:nvPr userDrawn="1"/>
          </p:nvSpPr>
          <p:spPr>
            <a:xfrm>
              <a:off x="1160409" y="1855021"/>
              <a:ext cx="845235" cy="1431020"/>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anchor="ct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endParaRPr lang="en-GB" altLang="en-US" smtClean="0">
                <a:solidFill>
                  <a:srgbClr val="000000"/>
                </a:solidFill>
                <a:latin typeface="Franklin Gothic Book" pitchFamily="34" charset="0"/>
              </a:endParaRPr>
            </a:p>
          </p:txBody>
        </p:sp>
        <p:pic>
          <p:nvPicPr>
            <p:cNvPr id="7" name="Image 7" descr="logo-FIND-Office.wmf"/>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0031" y="1847079"/>
              <a:ext cx="2516661" cy="14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itre 1"/>
          <p:cNvSpPr>
            <a:spLocks noGrp="1"/>
          </p:cNvSpPr>
          <p:nvPr>
            <p:ph type="title"/>
          </p:nvPr>
        </p:nvSpPr>
        <p:spPr>
          <a:xfrm>
            <a:off x="2828524" y="1861518"/>
            <a:ext cx="6129220" cy="1414169"/>
          </a:xfrm>
          <a:prstGeom prst="rect">
            <a:avLst/>
          </a:prstGeom>
        </p:spPr>
        <p:txBody>
          <a:bodyPr vert="horz" anchor="ctr" anchorCtr="0"/>
          <a:lstStyle/>
          <a:p>
            <a:r>
              <a:rPr lang="en-GB" noProof="0" smtClean="0"/>
              <a:t>Cliquez et modifiez le titre</a:t>
            </a:r>
            <a:endParaRPr lang="en-GB" noProof="0"/>
          </a:p>
        </p:txBody>
      </p:sp>
      <p:sp>
        <p:nvSpPr>
          <p:cNvPr id="8" name="Espace réservé de la date 2"/>
          <p:cNvSpPr>
            <a:spLocks noGrp="1"/>
          </p:cNvSpPr>
          <p:nvPr>
            <p:ph type="dt" sz="half" idx="10"/>
          </p:nvPr>
        </p:nvSpPr>
        <p:spPr/>
        <p:txBody>
          <a:bodyPr/>
          <a:lstStyle>
            <a:lvl1pPr defTabSz="914400">
              <a:defRPr/>
            </a:lvl1pPr>
          </a:lstStyle>
          <a:p>
            <a:pPr>
              <a:defRPr/>
            </a:pPr>
            <a:fld id="{CF6425F4-0D62-4D88-90E3-EB268EDF295F}" type="datetime3">
              <a:rPr lang="en-US" altLang="en-US"/>
              <a:pPr>
                <a:defRPr/>
              </a:pPr>
              <a:t>26 October 2016</a:t>
            </a:fld>
            <a:endParaRPr lang="en-GB" altLang="en-US"/>
          </a:p>
        </p:txBody>
      </p:sp>
      <p:sp>
        <p:nvSpPr>
          <p:cNvPr id="10" name="Espace réservé du pied de page 3"/>
          <p:cNvSpPr>
            <a:spLocks noGrp="1"/>
          </p:cNvSpPr>
          <p:nvPr>
            <p:ph type="ftr" sz="quarter" idx="11"/>
          </p:nvPr>
        </p:nvSpPr>
        <p:spPr/>
        <p:txBody>
          <a:bodyPr/>
          <a:lstStyle>
            <a:lvl1pPr defTabSz="914400" fontAlgn="base">
              <a:spcBef>
                <a:spcPct val="0"/>
              </a:spcBef>
              <a:spcAft>
                <a:spcPct val="0"/>
              </a:spcAft>
              <a:defRPr>
                <a:cs typeface="Arial" pitchFamily="34" charset="0"/>
              </a:defRPr>
            </a:lvl1pPr>
          </a:lstStyle>
          <a:p>
            <a:pPr>
              <a:defRPr/>
            </a:pPr>
            <a:r>
              <a:rPr lang="en-GB"/>
              <a:t>Hicia doluptas dolor aut  vitia suntia exeribus</a:t>
            </a:r>
          </a:p>
        </p:txBody>
      </p:sp>
      <p:sp>
        <p:nvSpPr>
          <p:cNvPr id="11" name="Espace réservé du numéro de diapositive 4"/>
          <p:cNvSpPr>
            <a:spLocks noGrp="1"/>
          </p:cNvSpPr>
          <p:nvPr>
            <p:ph type="sldNum" sz="quarter" idx="12"/>
          </p:nvPr>
        </p:nvSpPr>
        <p:spPr/>
        <p:txBody>
          <a:bodyPr/>
          <a:lstStyle>
            <a:lvl1pPr defTabSz="914400">
              <a:defRPr/>
            </a:lvl1pPr>
          </a:lstStyle>
          <a:p>
            <a:pPr>
              <a:defRPr/>
            </a:pPr>
            <a:fld id="{429B4ED3-A2B8-46EA-89D8-B37C3584DCE9}" type="slidenum">
              <a:rPr lang="en-GB" altLang="en-US"/>
              <a:pPr>
                <a:defRPr/>
              </a:pPr>
              <a:t>‹#›</a:t>
            </a:fld>
            <a:endParaRPr lang="en-GB" altLang="en-US"/>
          </a:p>
        </p:txBody>
      </p:sp>
    </p:spTree>
    <p:extLst>
      <p:ext uri="{BB962C8B-B14F-4D97-AF65-F5344CB8AC3E}">
        <p14:creationId xmlns:p14="http://schemas.microsoft.com/office/powerpoint/2010/main" val="349861308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FIND - Content">
    <p:spTree>
      <p:nvGrpSpPr>
        <p:cNvPr id="1" name=""/>
        <p:cNvGrpSpPr/>
        <p:nvPr/>
      </p:nvGrpSpPr>
      <p:grpSpPr>
        <a:xfrm>
          <a:off x="0" y="0"/>
          <a:ext cx="0" cy="0"/>
          <a:chOff x="0" y="0"/>
          <a:chExt cx="0" cy="0"/>
        </a:xfrm>
      </p:grpSpPr>
      <p:sp>
        <p:nvSpPr>
          <p:cNvPr id="2" name="Titre 1"/>
          <p:cNvSpPr>
            <a:spLocks noGrp="1"/>
          </p:cNvSpPr>
          <p:nvPr>
            <p:ph type="title"/>
          </p:nvPr>
        </p:nvSpPr>
        <p:spPr>
          <a:xfrm>
            <a:off x="1602000" y="424352"/>
            <a:ext cx="6899546" cy="790065"/>
          </a:xfrm>
          <a:prstGeom prst="rect">
            <a:avLst/>
          </a:prstGeom>
        </p:spPr>
        <p:txBody>
          <a:bodyPr/>
          <a:lstStyle/>
          <a:p>
            <a:r>
              <a:rPr lang="en-GB" noProof="0" smtClean="0"/>
              <a:t>Cliquez et modifiez le titre</a:t>
            </a:r>
            <a:endParaRPr lang="en-GB" noProof="0"/>
          </a:p>
        </p:txBody>
      </p:sp>
      <p:sp>
        <p:nvSpPr>
          <p:cNvPr id="3" name="Espace réservé du contenu 2"/>
          <p:cNvSpPr>
            <a:spLocks noGrp="1"/>
          </p:cNvSpPr>
          <p:nvPr>
            <p:ph idx="1"/>
          </p:nvPr>
        </p:nvSpPr>
        <p:spPr/>
        <p:txBody>
          <a:bodyPr/>
          <a:lstStyle/>
          <a:p>
            <a:pPr lvl="0"/>
            <a:r>
              <a:rPr lang="en-GB" noProof="0" smtClean="0"/>
              <a:t>Cliquez pour modifier les styles du texte du masque</a:t>
            </a:r>
          </a:p>
          <a:p>
            <a:pPr lvl="1"/>
            <a:r>
              <a:rPr lang="en-GB" noProof="0" smtClean="0"/>
              <a:t>Deuxième niveau</a:t>
            </a:r>
          </a:p>
          <a:p>
            <a:pPr lvl="2"/>
            <a:r>
              <a:rPr lang="en-GB" noProof="0" smtClean="0"/>
              <a:t>Troisième niveau</a:t>
            </a:r>
            <a:endParaRPr lang="en-GB" noProof="0"/>
          </a:p>
        </p:txBody>
      </p:sp>
      <p:sp>
        <p:nvSpPr>
          <p:cNvPr id="4" name="Espace réservé de la date 3"/>
          <p:cNvSpPr>
            <a:spLocks noGrp="1"/>
          </p:cNvSpPr>
          <p:nvPr>
            <p:ph type="dt" sz="half" idx="10"/>
          </p:nvPr>
        </p:nvSpPr>
        <p:spPr/>
        <p:txBody>
          <a:bodyPr/>
          <a:lstStyle>
            <a:lvl1pPr defTabSz="914400">
              <a:defRPr/>
            </a:lvl1pPr>
          </a:lstStyle>
          <a:p>
            <a:pPr>
              <a:defRPr/>
            </a:pPr>
            <a:fld id="{BFCF9653-2900-40C6-B482-7DE62C01E0D0}" type="datetime3">
              <a:rPr lang="en-US" altLang="en-US"/>
              <a:pPr>
                <a:defRPr/>
              </a:pPr>
              <a:t>26 October 2016</a:t>
            </a:fld>
            <a:endParaRPr lang="en-GB" altLang="en-US"/>
          </a:p>
        </p:txBody>
      </p:sp>
      <p:sp>
        <p:nvSpPr>
          <p:cNvPr id="5" name="Espace réservé du pied de page 4"/>
          <p:cNvSpPr>
            <a:spLocks noGrp="1"/>
          </p:cNvSpPr>
          <p:nvPr>
            <p:ph type="ftr" sz="quarter" idx="11"/>
          </p:nvPr>
        </p:nvSpPr>
        <p:spPr/>
        <p:txBody>
          <a:bodyPr/>
          <a:lstStyle>
            <a:lvl1pPr defTabSz="914400" fontAlgn="base">
              <a:spcBef>
                <a:spcPct val="0"/>
              </a:spcBef>
              <a:spcAft>
                <a:spcPct val="0"/>
              </a:spcAft>
              <a:defRPr>
                <a:cs typeface="Arial" pitchFamily="34" charset="0"/>
              </a:defRPr>
            </a:lvl1pPr>
          </a:lstStyle>
          <a:p>
            <a:pPr>
              <a:defRPr/>
            </a:pPr>
            <a:r>
              <a:rPr lang="en-GB"/>
              <a:t>Hicia doluptas dolor aut  vitia suntia exeribus</a:t>
            </a:r>
          </a:p>
        </p:txBody>
      </p:sp>
      <p:sp>
        <p:nvSpPr>
          <p:cNvPr id="6" name="Espace réservé du numéro de diapositive 5"/>
          <p:cNvSpPr>
            <a:spLocks noGrp="1"/>
          </p:cNvSpPr>
          <p:nvPr>
            <p:ph type="sldNum" sz="quarter" idx="12"/>
          </p:nvPr>
        </p:nvSpPr>
        <p:spPr/>
        <p:txBody>
          <a:bodyPr/>
          <a:lstStyle>
            <a:lvl1pPr defTabSz="914400">
              <a:defRPr/>
            </a:lvl1pPr>
          </a:lstStyle>
          <a:p>
            <a:pPr>
              <a:defRPr/>
            </a:pPr>
            <a:fld id="{090F21EB-489B-4F37-A49A-75795F2933D5}" type="slidenum">
              <a:rPr lang="en-GB" altLang="en-US"/>
              <a:pPr>
                <a:defRPr/>
              </a:pPr>
              <a:t>‹#›</a:t>
            </a:fld>
            <a:endParaRPr lang="en-GB" altLang="en-US"/>
          </a:p>
        </p:txBody>
      </p:sp>
    </p:spTree>
    <p:extLst>
      <p:ext uri="{BB962C8B-B14F-4D97-AF65-F5344CB8AC3E}">
        <p14:creationId xmlns:p14="http://schemas.microsoft.com/office/powerpoint/2010/main" val="10598870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IND - 2 column">
    <p:spTree>
      <p:nvGrpSpPr>
        <p:cNvPr id="1" name=""/>
        <p:cNvGrpSpPr/>
        <p:nvPr/>
      </p:nvGrpSpPr>
      <p:grpSpPr>
        <a:xfrm>
          <a:off x="0" y="0"/>
          <a:ext cx="0" cy="0"/>
          <a:chOff x="0" y="0"/>
          <a:chExt cx="0" cy="0"/>
        </a:xfrm>
      </p:grpSpPr>
      <p:sp>
        <p:nvSpPr>
          <p:cNvPr id="2" name="Titre 1"/>
          <p:cNvSpPr>
            <a:spLocks noGrp="1"/>
          </p:cNvSpPr>
          <p:nvPr>
            <p:ph type="title"/>
          </p:nvPr>
        </p:nvSpPr>
        <p:spPr>
          <a:xfrm>
            <a:off x="1602000" y="424352"/>
            <a:ext cx="6899546" cy="790065"/>
          </a:xfrm>
          <a:prstGeom prst="rect">
            <a:avLst/>
          </a:prstGeom>
        </p:spPr>
        <p:txBody>
          <a:bodyPr/>
          <a:lstStyle>
            <a:lvl1pPr>
              <a:defRPr/>
            </a:lvl1pPr>
          </a:lstStyle>
          <a:p>
            <a:r>
              <a:rPr lang="en-GB" noProof="0" smtClean="0"/>
              <a:t>Cliquez et modifiez le titre</a:t>
            </a:r>
            <a:endParaRPr lang="en-GB" noProof="0"/>
          </a:p>
        </p:txBody>
      </p:sp>
      <p:sp>
        <p:nvSpPr>
          <p:cNvPr id="4" name="Espace réservé du contenu 3"/>
          <p:cNvSpPr>
            <a:spLocks noGrp="1"/>
          </p:cNvSpPr>
          <p:nvPr>
            <p:ph sz="half" idx="2"/>
          </p:nvPr>
        </p:nvSpPr>
        <p:spPr>
          <a:xfrm>
            <a:off x="457200" y="1750431"/>
            <a:ext cx="4040188" cy="4375732"/>
          </a:xfrm>
        </p:spPr>
        <p:txBody>
          <a:bodyPr/>
          <a:lstStyle>
            <a:lvl1pPr>
              <a:defRPr sz="1600"/>
            </a:lvl1pPr>
            <a:lvl2pPr>
              <a:defRPr sz="1400"/>
            </a:lvl2pPr>
            <a:lvl3pPr>
              <a:defRPr sz="1400"/>
            </a:lvl3pPr>
            <a:lvl4pPr>
              <a:defRPr sz="1200"/>
            </a:lvl4pPr>
            <a:lvl5pPr>
              <a:defRPr sz="1600"/>
            </a:lvl5pPr>
            <a:lvl6pPr>
              <a:defRPr sz="1600"/>
            </a:lvl6pPr>
            <a:lvl7pPr>
              <a:defRPr sz="1600"/>
            </a:lvl7pPr>
            <a:lvl8pPr>
              <a:defRPr sz="1600"/>
            </a:lvl8pPr>
            <a:lvl9pPr>
              <a:defRPr sz="1600"/>
            </a:lvl9pPr>
          </a:lstStyle>
          <a:p>
            <a:pPr lvl="0"/>
            <a:r>
              <a:rPr lang="en-GB" noProof="0" smtClean="0"/>
              <a:t>Cliquez pour modifier les styles du texte du masque</a:t>
            </a:r>
          </a:p>
          <a:p>
            <a:pPr lvl="1"/>
            <a:r>
              <a:rPr lang="en-GB" noProof="0" smtClean="0"/>
              <a:t>Deuxième niveau</a:t>
            </a:r>
          </a:p>
          <a:p>
            <a:pPr lvl="2"/>
            <a:r>
              <a:rPr lang="en-GB" noProof="0" smtClean="0"/>
              <a:t>Troisième niveau</a:t>
            </a:r>
          </a:p>
          <a:p>
            <a:pPr lvl="3"/>
            <a:r>
              <a:rPr lang="en-GB" noProof="0" smtClean="0"/>
              <a:t>Quatrième niveau</a:t>
            </a:r>
          </a:p>
        </p:txBody>
      </p:sp>
      <p:sp>
        <p:nvSpPr>
          <p:cNvPr id="6" name="Espace réservé du contenu 5"/>
          <p:cNvSpPr>
            <a:spLocks noGrp="1"/>
          </p:cNvSpPr>
          <p:nvPr>
            <p:ph sz="quarter" idx="4"/>
          </p:nvPr>
        </p:nvSpPr>
        <p:spPr>
          <a:xfrm>
            <a:off x="4645029" y="1750431"/>
            <a:ext cx="4041775" cy="4375732"/>
          </a:xfrm>
        </p:spPr>
        <p:txBody>
          <a:bodyPr/>
          <a:lstStyle>
            <a:lvl1pPr>
              <a:defRPr sz="1600">
                <a:latin typeface="Arial"/>
              </a:defRPr>
            </a:lvl1pPr>
            <a:lvl2pPr>
              <a:defRPr sz="1400">
                <a:latin typeface="Arial"/>
              </a:defRPr>
            </a:lvl2pPr>
            <a:lvl3pPr>
              <a:defRPr sz="1400">
                <a:latin typeface="Arial"/>
              </a:defRPr>
            </a:lvl3pPr>
            <a:lvl4pPr>
              <a:defRPr sz="1400">
                <a:latin typeface="Arial"/>
              </a:defRPr>
            </a:lvl4pPr>
            <a:lvl5pPr>
              <a:defRPr sz="1600"/>
            </a:lvl5pPr>
            <a:lvl6pPr>
              <a:defRPr sz="1600"/>
            </a:lvl6pPr>
            <a:lvl7pPr>
              <a:defRPr sz="1600"/>
            </a:lvl7pPr>
            <a:lvl8pPr>
              <a:defRPr sz="1600"/>
            </a:lvl8pPr>
            <a:lvl9pPr>
              <a:defRPr sz="1600"/>
            </a:lvl9pPr>
          </a:lstStyle>
          <a:p>
            <a:pPr lvl="0"/>
            <a:r>
              <a:rPr lang="en-GB" noProof="0" smtClean="0"/>
              <a:t>Cliquez pour modifier les styles du texte du masque</a:t>
            </a:r>
          </a:p>
          <a:p>
            <a:pPr lvl="1"/>
            <a:r>
              <a:rPr lang="en-GB" noProof="0" smtClean="0"/>
              <a:t>Deuxième niveau</a:t>
            </a:r>
          </a:p>
          <a:p>
            <a:pPr lvl="2"/>
            <a:r>
              <a:rPr lang="en-GB" noProof="0" smtClean="0"/>
              <a:t>Troisième niveau</a:t>
            </a:r>
          </a:p>
          <a:p>
            <a:pPr lvl="3"/>
            <a:r>
              <a:rPr lang="en-GB" noProof="0" smtClean="0"/>
              <a:t>Quatrième niveau</a:t>
            </a:r>
          </a:p>
        </p:txBody>
      </p:sp>
      <p:sp>
        <p:nvSpPr>
          <p:cNvPr id="5" name="Espace réservé de la date 6"/>
          <p:cNvSpPr>
            <a:spLocks noGrp="1"/>
          </p:cNvSpPr>
          <p:nvPr>
            <p:ph type="dt" sz="half" idx="10"/>
          </p:nvPr>
        </p:nvSpPr>
        <p:spPr/>
        <p:txBody>
          <a:bodyPr/>
          <a:lstStyle>
            <a:lvl1pPr defTabSz="914400">
              <a:defRPr/>
            </a:lvl1pPr>
          </a:lstStyle>
          <a:p>
            <a:pPr>
              <a:defRPr/>
            </a:pPr>
            <a:fld id="{9ABD0641-CF10-411F-9F5B-A4ACF82A4A43}" type="datetime3">
              <a:rPr lang="en-US" altLang="en-US"/>
              <a:pPr>
                <a:defRPr/>
              </a:pPr>
              <a:t>26 October 2016</a:t>
            </a:fld>
            <a:endParaRPr lang="en-GB" altLang="en-US"/>
          </a:p>
        </p:txBody>
      </p:sp>
      <p:sp>
        <p:nvSpPr>
          <p:cNvPr id="7" name="Espace réservé du pied de page 7"/>
          <p:cNvSpPr>
            <a:spLocks noGrp="1"/>
          </p:cNvSpPr>
          <p:nvPr>
            <p:ph type="ftr" sz="quarter" idx="11"/>
          </p:nvPr>
        </p:nvSpPr>
        <p:spPr/>
        <p:txBody>
          <a:bodyPr/>
          <a:lstStyle>
            <a:lvl1pPr defTabSz="914400" fontAlgn="base">
              <a:spcBef>
                <a:spcPct val="0"/>
              </a:spcBef>
              <a:spcAft>
                <a:spcPct val="0"/>
              </a:spcAft>
              <a:defRPr>
                <a:cs typeface="Arial" pitchFamily="34" charset="0"/>
              </a:defRPr>
            </a:lvl1pPr>
          </a:lstStyle>
          <a:p>
            <a:pPr>
              <a:defRPr/>
            </a:pPr>
            <a:r>
              <a:rPr lang="en-GB"/>
              <a:t>Hicia doluptas dolor aut  vitia suntia exeribus</a:t>
            </a:r>
          </a:p>
        </p:txBody>
      </p:sp>
      <p:sp>
        <p:nvSpPr>
          <p:cNvPr id="8" name="Espace réservé du numéro de diapositive 8"/>
          <p:cNvSpPr>
            <a:spLocks noGrp="1"/>
          </p:cNvSpPr>
          <p:nvPr>
            <p:ph type="sldNum" sz="quarter" idx="12"/>
          </p:nvPr>
        </p:nvSpPr>
        <p:spPr/>
        <p:txBody>
          <a:bodyPr/>
          <a:lstStyle>
            <a:lvl1pPr defTabSz="914400">
              <a:defRPr/>
            </a:lvl1pPr>
          </a:lstStyle>
          <a:p>
            <a:pPr>
              <a:defRPr/>
            </a:pPr>
            <a:fld id="{E576DCF3-401D-42A1-9CC6-553D81BA26AB}" type="slidenum">
              <a:rPr lang="en-GB" altLang="en-US"/>
              <a:pPr>
                <a:defRPr/>
              </a:pPr>
              <a:t>‹#›</a:t>
            </a:fld>
            <a:endParaRPr lang="en-GB" altLang="en-US"/>
          </a:p>
        </p:txBody>
      </p:sp>
    </p:spTree>
    <p:extLst>
      <p:ext uri="{BB962C8B-B14F-4D97-AF65-F5344CB8AC3E}">
        <p14:creationId xmlns:p14="http://schemas.microsoft.com/office/powerpoint/2010/main" val="35892097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IND - Blank">
    <p:spTree>
      <p:nvGrpSpPr>
        <p:cNvPr id="1" name=""/>
        <p:cNvGrpSpPr/>
        <p:nvPr/>
      </p:nvGrpSpPr>
      <p:grpSpPr>
        <a:xfrm>
          <a:off x="0" y="0"/>
          <a:ext cx="0" cy="0"/>
          <a:chOff x="0" y="0"/>
          <a:chExt cx="0" cy="0"/>
        </a:xfrm>
      </p:grpSpPr>
      <p:sp>
        <p:nvSpPr>
          <p:cNvPr id="7" name="Titre 1"/>
          <p:cNvSpPr>
            <a:spLocks noGrp="1"/>
          </p:cNvSpPr>
          <p:nvPr>
            <p:ph type="title"/>
          </p:nvPr>
        </p:nvSpPr>
        <p:spPr>
          <a:xfrm>
            <a:off x="1602000" y="424352"/>
            <a:ext cx="6899546" cy="790065"/>
          </a:xfrm>
          <a:prstGeom prst="rect">
            <a:avLst/>
          </a:prstGeom>
        </p:spPr>
        <p:txBody>
          <a:bodyPr/>
          <a:lstStyle/>
          <a:p>
            <a:r>
              <a:rPr lang="en-GB" noProof="0" smtClean="0"/>
              <a:t>Cliquez et modifiez le titre</a:t>
            </a:r>
            <a:endParaRPr lang="en-GB" noProof="0"/>
          </a:p>
        </p:txBody>
      </p:sp>
    </p:spTree>
    <p:extLst>
      <p:ext uri="{BB962C8B-B14F-4D97-AF65-F5344CB8AC3E}">
        <p14:creationId xmlns:p14="http://schemas.microsoft.com/office/powerpoint/2010/main" val="3467938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11" name="Title 10"/>
          <p:cNvSpPr>
            <a:spLocks noGrp="1"/>
          </p:cNvSpPr>
          <p:nvPr>
            <p:ph type="title"/>
          </p:nvPr>
        </p:nvSpPr>
        <p:spPr>
          <a:xfrm>
            <a:off x="435220" y="176739"/>
            <a:ext cx="6484756" cy="777240"/>
          </a:xfrm>
          <a:prstGeom prst="rect">
            <a:avLst/>
          </a:prstGeom>
        </p:spPr>
        <p:txBody>
          <a:bodyPr/>
          <a:lstStyle/>
          <a:p>
            <a:r>
              <a:rPr lang="en-US" smtClean="0"/>
              <a:t>Click to edit Master title style</a:t>
            </a:r>
            <a:endParaRPr lang="en-US" dirty="0"/>
          </a:p>
        </p:txBody>
      </p:sp>
      <p:sp>
        <p:nvSpPr>
          <p:cNvPr id="13" name="Text Placeholder 12"/>
          <p:cNvSpPr>
            <a:spLocks noGrp="1"/>
          </p:cNvSpPr>
          <p:nvPr>
            <p:ph type="body" sz="quarter" idx="10"/>
          </p:nvPr>
        </p:nvSpPr>
        <p:spPr>
          <a:xfrm>
            <a:off x="435220" y="1509714"/>
            <a:ext cx="8273562" cy="4752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0336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743AE62-8D30-4DCA-8945-287771FF9E76}"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548454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3855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5556756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3B4F17-3334-434C-8521-31E747B651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9208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FB15D6-8685-4179-9FFA-94BC056346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7887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16449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630401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76530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91948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79685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987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43AE62-8D30-4DCA-8945-287771FF9E76}"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123124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21600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15136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100000">
              <a:schemeClr val="accent2"/>
            </a:gs>
            <a:gs pos="0">
              <a:schemeClr val="accent2">
                <a:lumMod val="20000"/>
                <a:lumOff val="80000"/>
              </a:schemeClr>
            </a:gs>
          </a:gsLst>
          <a:lin ang="5400000" scaled="1"/>
          <a:tileRect/>
        </a:gra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6237312"/>
            <a:ext cx="9144000" cy="620688"/>
            <a:chOff x="0" y="6237312"/>
            <a:chExt cx="9144000" cy="620688"/>
          </a:xfrm>
        </p:grpSpPr>
        <p:pic>
          <p:nvPicPr>
            <p:cNvPr id="8" name="Picture 2" descr="C:\Users\Vincent\Documents\BrightCarbon\2.0_Marketing_Materials\PowerPoint\Bright Carbon Background\fiber overlay.png"/>
            <p:cNvPicPr>
              <a:picLocks noChangeAspect="1" noChangeArrowheads="1"/>
            </p:cNvPicPr>
            <p:nvPr userDrawn="1"/>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13000"/>
                      </a14:imgEffect>
                      <a14:imgEffect>
                        <a14:brightnessContrast bright="-20000" contrast="40000"/>
                      </a14:imgEffect>
                    </a14:imgLayer>
                  </a14:imgProps>
                </a:ext>
                <a:ext uri="{28A0092B-C50C-407E-A947-70E740481C1C}">
                  <a14:useLocalDpi xmlns:a14="http://schemas.microsoft.com/office/drawing/2010/main" val="0"/>
                </a:ext>
              </a:extLst>
            </a:blip>
            <a:srcRect t="96987"/>
            <a:stretch/>
          </p:blipFill>
          <p:spPr bwMode="auto">
            <a:xfrm>
              <a:off x="0" y="6651360"/>
              <a:ext cx="9144000" cy="2066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bwMode="auto">
            <a:xfrm>
              <a:off x="0" y="6651360"/>
              <a:ext cx="9144000" cy="18000"/>
            </a:xfrm>
            <a:prstGeom prst="rect">
              <a:avLst/>
            </a:prstGeom>
            <a:solidFill>
              <a:schemeClr val="bg1"/>
            </a:solidFill>
            <a:ln w="22225" algn="ctr">
              <a:noFill/>
              <a:prstDash val="sysDot"/>
              <a:miter lim="800000"/>
              <a:headEnd/>
              <a:tailEnd/>
            </a:ln>
            <a:effectLst>
              <a:outerShdw blurRad="63500" algn="ctr" rotWithShape="0">
                <a:schemeClr val="bg1"/>
              </a:outerShdw>
            </a:effectLst>
          </p:spPr>
          <p:txBody>
            <a:bodyPr wrap="none" rtlCol="0" anchor="ctr"/>
            <a:lstStyle/>
            <a:p>
              <a:pPr algn="ctr"/>
              <a:endParaRPr lang="en-GB" dirty="0">
                <a:solidFill>
                  <a:prstClr val="black"/>
                </a:solidFill>
                <a:cs typeface="Arial" charset="0"/>
              </a:endParaRPr>
            </a:p>
          </p:txBody>
        </p:sp>
        <p:sp>
          <p:nvSpPr>
            <p:cNvPr id="10" name="Rectangle 9"/>
            <p:cNvSpPr/>
            <p:nvPr userDrawn="1"/>
          </p:nvSpPr>
          <p:spPr bwMode="auto">
            <a:xfrm>
              <a:off x="0" y="6237312"/>
              <a:ext cx="9144000" cy="260598"/>
            </a:xfrm>
            <a:prstGeom prst="rect">
              <a:avLst/>
            </a:prstGeom>
            <a:solidFill>
              <a:schemeClr val="bg1">
                <a:alpha val="7000"/>
              </a:schemeClr>
            </a:solidFill>
            <a:ln w="22225" algn="ctr">
              <a:noFill/>
              <a:prstDash val="sysDot"/>
              <a:miter lim="800000"/>
              <a:headEnd/>
              <a:tailEnd/>
            </a:ln>
            <a:effectLst/>
          </p:spPr>
          <p:txBody>
            <a:bodyPr wrap="none" rtlCol="0" anchor="ctr"/>
            <a:lstStyle/>
            <a:p>
              <a:pPr algn="ctr"/>
              <a:endParaRPr lang="en-GB" dirty="0">
                <a:solidFill>
                  <a:prstClr val="black"/>
                </a:solidFill>
                <a:cs typeface="Arial" charset="0"/>
              </a:endParaRPr>
            </a:p>
          </p:txBody>
        </p:sp>
      </p:grpSp>
      <p:sp>
        <p:nvSpPr>
          <p:cNvPr id="4" name="Date Placeholder 3"/>
          <p:cNvSpPr>
            <a:spLocks noGrp="1"/>
          </p:cNvSpPr>
          <p:nvPr>
            <p:ph type="dt" sz="half" idx="10"/>
          </p:nvPr>
        </p:nvSpPr>
        <p:spPr/>
        <p:txBody>
          <a:bodyPr/>
          <a:lstStyle/>
          <a:p>
            <a:fld id="{DE90593A-CA68-4681-A604-53A307B3C96A}" type="datetimeFigureOut">
              <a:rPr lang="en-GB" smtClean="0">
                <a:solidFill>
                  <a:prstClr val="black">
                    <a:lumMod val="65000"/>
                    <a:lumOff val="35000"/>
                  </a:prstClr>
                </a:solidFill>
              </a:rPr>
              <a:pPr/>
              <a:t>26/10/2016</a:t>
            </a:fld>
            <a:endParaRPr lang="en-GB">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GB">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887C95B-1BCF-46A2-9860-8911D3382E72}" type="slidenum">
              <a:rPr lang="en-GB" smtClean="0">
                <a:solidFill>
                  <a:prstClr val="black">
                    <a:lumMod val="65000"/>
                    <a:lumOff val="35000"/>
                  </a:prstClr>
                </a:solidFill>
              </a:rPr>
              <a:pPr/>
              <a:t>‹#›</a:t>
            </a:fld>
            <a:endParaRPr lang="en-GB">
              <a:solidFill>
                <a:prstClr val="black">
                  <a:lumMod val="65000"/>
                  <a:lumOff val="35000"/>
                </a:prstClr>
              </a:solidFill>
            </a:endParaRPr>
          </a:p>
        </p:txBody>
      </p:sp>
    </p:spTree>
    <p:extLst>
      <p:ext uri="{BB962C8B-B14F-4D97-AF65-F5344CB8AC3E}">
        <p14:creationId xmlns:p14="http://schemas.microsoft.com/office/powerpoint/2010/main" val="335128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90593A-CA68-4681-A604-53A307B3C96A}" type="datetimeFigureOut">
              <a:rPr lang="en-GB" smtClean="0">
                <a:solidFill>
                  <a:prstClr val="black">
                    <a:lumMod val="65000"/>
                    <a:lumOff val="35000"/>
                  </a:prstClr>
                </a:solidFill>
              </a:rPr>
              <a:pPr/>
              <a:t>26/10/2016</a:t>
            </a:fld>
            <a:endParaRPr lang="en-GB">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GB">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887C95B-1BCF-46A2-9860-8911D3382E72}" type="slidenum">
              <a:rPr lang="en-GB" smtClean="0">
                <a:solidFill>
                  <a:prstClr val="black">
                    <a:lumMod val="65000"/>
                    <a:lumOff val="35000"/>
                  </a:prstClr>
                </a:solidFill>
              </a:rPr>
              <a:pPr/>
              <a:t>‹#›</a:t>
            </a:fld>
            <a:endParaRPr lang="en-GB">
              <a:solidFill>
                <a:prstClr val="black">
                  <a:lumMod val="65000"/>
                  <a:lumOff val="35000"/>
                </a:prstClr>
              </a:solidFill>
            </a:endParaRPr>
          </a:p>
        </p:txBody>
      </p:sp>
    </p:spTree>
    <p:extLst>
      <p:ext uri="{BB962C8B-B14F-4D97-AF65-F5344CB8AC3E}">
        <p14:creationId xmlns:p14="http://schemas.microsoft.com/office/powerpoint/2010/main" val="429131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A42BF7-A65B-4125-8914-EBF79B244D89}" type="datetimeFigureOut">
              <a:rPr lang="en-GB" smtClean="0">
                <a:solidFill>
                  <a:prstClr val="black">
                    <a:lumMod val="65000"/>
                    <a:lumOff val="35000"/>
                  </a:prstClr>
                </a:solidFill>
              </a:rPr>
              <a:pPr/>
              <a:t>26/10/2016</a:t>
            </a:fld>
            <a:endParaRPr lang="en-GB">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GB">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6779E259-83C6-4EE6-876E-75225F954A2E}" type="slidenum">
              <a:rPr lang="en-GB" smtClean="0">
                <a:solidFill>
                  <a:prstClr val="black">
                    <a:lumMod val="65000"/>
                    <a:lumOff val="35000"/>
                  </a:prstClr>
                </a:solidFill>
              </a:rPr>
              <a:pPr/>
              <a:t>‹#›</a:t>
            </a:fld>
            <a:endParaRPr lang="en-GB">
              <a:solidFill>
                <a:prstClr val="black">
                  <a:lumMod val="65000"/>
                  <a:lumOff val="35000"/>
                </a:prstClr>
              </a:solidFill>
            </a:endParaRPr>
          </a:p>
        </p:txBody>
      </p:sp>
    </p:spTree>
    <p:extLst>
      <p:ext uri="{BB962C8B-B14F-4D97-AF65-F5344CB8AC3E}">
        <p14:creationId xmlns:p14="http://schemas.microsoft.com/office/powerpoint/2010/main" val="112069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8F4739F-8346-4EDF-BCDA-AAE583AEAE52}" type="datetimeFigureOut">
              <a:rPr lang="en-GB" smtClean="0">
                <a:solidFill>
                  <a:prstClr val="black">
                    <a:tint val="75000"/>
                  </a:prstClr>
                </a:solidFill>
              </a:rPr>
              <a:pPr/>
              <a:t>26/10/2016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CC8DDCC-EDC2-400F-81EE-82775CFA03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735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813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3"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2368508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extLst>
      <p:ext uri="{BB962C8B-B14F-4D97-AF65-F5344CB8AC3E}">
        <p14:creationId xmlns:p14="http://schemas.microsoft.com/office/powerpoint/2010/main" val="25434804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extLst>
      <p:ext uri="{BB962C8B-B14F-4D97-AF65-F5344CB8AC3E}">
        <p14:creationId xmlns:p14="http://schemas.microsoft.com/office/powerpoint/2010/main" val="3047712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43AE62-8D30-4DCA-8945-287771FF9E76}"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46193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2710826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820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900201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extLst>
      <p:ext uri="{BB962C8B-B14F-4D97-AF65-F5344CB8AC3E}">
        <p14:creationId xmlns:p14="http://schemas.microsoft.com/office/powerpoint/2010/main" val="31817663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extLst>
      <p:ext uri="{BB962C8B-B14F-4D97-AF65-F5344CB8AC3E}">
        <p14:creationId xmlns:p14="http://schemas.microsoft.com/office/powerpoint/2010/main" val="32355663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extLst>
      <p:ext uri="{BB962C8B-B14F-4D97-AF65-F5344CB8AC3E}">
        <p14:creationId xmlns:p14="http://schemas.microsoft.com/office/powerpoint/2010/main" val="9355751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extLst>
      <p:ext uri="{BB962C8B-B14F-4D97-AF65-F5344CB8AC3E}">
        <p14:creationId xmlns:p14="http://schemas.microsoft.com/office/powerpoint/2010/main" val="32899393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extLst>
      <p:ext uri="{BB962C8B-B14F-4D97-AF65-F5344CB8AC3E}">
        <p14:creationId xmlns:p14="http://schemas.microsoft.com/office/powerpoint/2010/main" val="5728567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5160"/>
          </a:xfrm>
          <a:prstGeom prst="rect">
            <a:avLst/>
          </a:prstGeom>
        </p:spPr>
        <p:txBody>
          <a:bodyPr lIns="0" tIns="0" rIns="0" bIns="0" anchor="ctr"/>
          <a:lstStyle/>
          <a:p>
            <a:pPr algn="ctr"/>
            <a:endParaRPr/>
          </a:p>
        </p:txBody>
      </p:sp>
      <p:sp>
        <p:nvSpPr>
          <p:cNvPr id="32"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33"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34" name="Picture 33"/>
          <p:cNvPicPr/>
          <p:nvPr/>
        </p:nvPicPr>
        <p:blipFill>
          <a:blip r:embed="rId2"/>
          <a:stretch>
            <a:fillRect/>
          </a:stretch>
        </p:blipFill>
        <p:spPr>
          <a:xfrm>
            <a:off x="2079000" y="1604520"/>
            <a:ext cx="4984920" cy="3977280"/>
          </a:xfrm>
          <a:prstGeom prst="rect">
            <a:avLst/>
          </a:prstGeom>
          <a:ln>
            <a:noFill/>
          </a:ln>
        </p:spPr>
      </p:pic>
      <p:pic>
        <p:nvPicPr>
          <p:cNvPr id="35" name="Picture 34"/>
          <p:cNvPicPr/>
          <p:nvPr/>
        </p:nvPicPr>
        <p:blipFill>
          <a:blip r:embed="rId2"/>
          <a:stretch>
            <a:fillRect/>
          </a:stretch>
        </p:blipFill>
        <p:spPr>
          <a:xfrm>
            <a:off x="2079000" y="1604520"/>
            <a:ext cx="4984920" cy="3977280"/>
          </a:xfrm>
          <a:prstGeom prst="rect">
            <a:avLst/>
          </a:prstGeom>
          <a:ln>
            <a:noFill/>
          </a:ln>
        </p:spPr>
      </p:pic>
    </p:spTree>
    <p:extLst>
      <p:ext uri="{BB962C8B-B14F-4D97-AF65-F5344CB8AC3E}">
        <p14:creationId xmlns:p14="http://schemas.microsoft.com/office/powerpoint/2010/main" val="750269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4"/>
            <a:ext cx="6400800" cy="1752600"/>
          </a:xfrm>
        </p:spPr>
        <p:txBody>
          <a:bodyPr/>
          <a:lstStyle>
            <a:lvl1pPr marL="0" indent="0" algn="ctr">
              <a:buNone/>
              <a:defRPr/>
            </a:lvl1pPr>
            <a:lvl2pPr marL="456825" indent="0" algn="ctr">
              <a:buNone/>
              <a:defRPr/>
            </a:lvl2pPr>
            <a:lvl3pPr marL="913651" indent="0" algn="ctr">
              <a:buNone/>
              <a:defRPr/>
            </a:lvl3pPr>
            <a:lvl4pPr marL="1370475" indent="0" algn="ctr">
              <a:buNone/>
              <a:defRPr/>
            </a:lvl4pPr>
            <a:lvl5pPr marL="1827301" indent="0" algn="ctr">
              <a:buNone/>
              <a:defRPr/>
            </a:lvl5pPr>
            <a:lvl6pPr marL="2284123" indent="0" algn="ctr">
              <a:buNone/>
              <a:defRPr/>
            </a:lvl6pPr>
            <a:lvl7pPr marL="2740949" indent="0" algn="ctr">
              <a:buNone/>
              <a:defRPr/>
            </a:lvl7pPr>
            <a:lvl8pPr marL="3197774" indent="0" algn="ctr">
              <a:buNone/>
              <a:defRPr/>
            </a:lvl8pPr>
            <a:lvl9pPr marL="3654603"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851C4A-4429-4687-8E1B-2505A25A1DB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62714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1A87D3-E77F-4A21-A352-95700E6277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02400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743AE62-8D30-4DCA-8945-287771FF9E76}" type="datetimeFigureOut">
              <a:rPr lang="en-GB" smtClean="0">
                <a:solidFill>
                  <a:prstClr val="black">
                    <a:tint val="75000"/>
                  </a:prstClr>
                </a:solidFill>
              </a:rPr>
              <a:pPr/>
              <a:t>26/10/2016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64087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56"/>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6825" indent="0">
              <a:buNone/>
              <a:defRPr sz="1800"/>
            </a:lvl2pPr>
            <a:lvl3pPr marL="913651" indent="0">
              <a:buNone/>
              <a:defRPr sz="1600"/>
            </a:lvl3pPr>
            <a:lvl4pPr marL="1370475" indent="0">
              <a:buNone/>
              <a:defRPr sz="1400"/>
            </a:lvl4pPr>
            <a:lvl5pPr marL="1827301" indent="0">
              <a:buNone/>
              <a:defRPr sz="1400"/>
            </a:lvl5pPr>
            <a:lvl6pPr marL="2284123" indent="0">
              <a:buNone/>
              <a:defRPr sz="1400"/>
            </a:lvl6pPr>
            <a:lvl7pPr marL="2740949" indent="0">
              <a:buNone/>
              <a:defRPr sz="1400"/>
            </a:lvl7pPr>
            <a:lvl8pPr marL="3197774" indent="0">
              <a:buNone/>
              <a:defRPr sz="1400"/>
            </a:lvl8pPr>
            <a:lvl9pPr marL="365460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DF63FC-9C28-479A-BC64-2BACF418715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82454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5" y="1600217"/>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2347" y="1600217"/>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3E5A2C-C576-443F-914E-0460F820BB0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076474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3" y="1535113"/>
            <a:ext cx="4040066" cy="639762"/>
          </a:xfrm>
        </p:spPr>
        <p:txBody>
          <a:bodyPr anchor="b"/>
          <a:lstStyle>
            <a:lvl1pPr marL="0" indent="0">
              <a:buNone/>
              <a:defRPr sz="2400" b="1"/>
            </a:lvl1pPr>
            <a:lvl2pPr marL="456825" indent="0">
              <a:buNone/>
              <a:defRPr sz="2000" b="1"/>
            </a:lvl2pPr>
            <a:lvl3pPr marL="913651" indent="0">
              <a:buNone/>
              <a:defRPr sz="1800" b="1"/>
            </a:lvl3pPr>
            <a:lvl4pPr marL="1370475" indent="0">
              <a:buNone/>
              <a:defRPr sz="1600" b="1"/>
            </a:lvl4pPr>
            <a:lvl5pPr marL="1827301" indent="0">
              <a:buNone/>
              <a:defRPr sz="1600" b="1"/>
            </a:lvl5pPr>
            <a:lvl6pPr marL="2284123" indent="0">
              <a:buNone/>
              <a:defRPr sz="1600" b="1"/>
            </a:lvl6pPr>
            <a:lvl7pPr marL="2740949" indent="0">
              <a:buNone/>
              <a:defRPr sz="1600" b="1"/>
            </a:lvl7pPr>
            <a:lvl8pPr marL="3197774" indent="0">
              <a:buNone/>
              <a:defRPr sz="1600" b="1"/>
            </a:lvl8pPr>
            <a:lvl9pPr marL="36546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299" y="1535113"/>
            <a:ext cx="4041531" cy="639762"/>
          </a:xfrm>
        </p:spPr>
        <p:txBody>
          <a:bodyPr anchor="b"/>
          <a:lstStyle>
            <a:lvl1pPr marL="0" indent="0">
              <a:buNone/>
              <a:defRPr sz="2400" b="1"/>
            </a:lvl1pPr>
            <a:lvl2pPr marL="456825" indent="0">
              <a:buNone/>
              <a:defRPr sz="2000" b="1"/>
            </a:lvl2pPr>
            <a:lvl3pPr marL="913651" indent="0">
              <a:buNone/>
              <a:defRPr sz="1800" b="1"/>
            </a:lvl3pPr>
            <a:lvl4pPr marL="1370475" indent="0">
              <a:buNone/>
              <a:defRPr sz="1600" b="1"/>
            </a:lvl4pPr>
            <a:lvl5pPr marL="1827301" indent="0">
              <a:buNone/>
              <a:defRPr sz="1600" b="1"/>
            </a:lvl5pPr>
            <a:lvl6pPr marL="2284123" indent="0">
              <a:buNone/>
              <a:defRPr sz="1600" b="1"/>
            </a:lvl6pPr>
            <a:lvl7pPr marL="2740949" indent="0">
              <a:buNone/>
              <a:defRPr sz="1600" b="1"/>
            </a:lvl7pPr>
            <a:lvl8pPr marL="3197774" indent="0">
              <a:buNone/>
              <a:defRPr sz="1600" b="1"/>
            </a:lvl8pPr>
            <a:lvl9pPr marL="36546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99"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79BB9E1-35DC-4661-87A7-0BD4D04761E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877189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B006D3-8E9D-4814-BDBA-F23770E3867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396665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7207192-94A0-49B6-9664-FDD44F29F8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861402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435"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550" y="273063"/>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7" y="1435113"/>
            <a:ext cx="3008435" cy="4691063"/>
          </a:xfrm>
        </p:spPr>
        <p:txBody>
          <a:bodyPr/>
          <a:lstStyle>
            <a:lvl1pPr marL="0" indent="0">
              <a:buNone/>
              <a:defRPr sz="1400"/>
            </a:lvl1pPr>
            <a:lvl2pPr marL="456825" indent="0">
              <a:buNone/>
              <a:defRPr sz="1200"/>
            </a:lvl2pPr>
            <a:lvl3pPr marL="913651" indent="0">
              <a:buNone/>
              <a:defRPr sz="1000"/>
            </a:lvl3pPr>
            <a:lvl4pPr marL="1370475" indent="0">
              <a:buNone/>
              <a:defRPr sz="900"/>
            </a:lvl4pPr>
            <a:lvl5pPr marL="1827301" indent="0">
              <a:buNone/>
              <a:defRPr sz="900"/>
            </a:lvl5pPr>
            <a:lvl6pPr marL="2284123" indent="0">
              <a:buNone/>
              <a:defRPr sz="900"/>
            </a:lvl6pPr>
            <a:lvl7pPr marL="2740949" indent="0">
              <a:buNone/>
              <a:defRPr sz="900"/>
            </a:lvl7pPr>
            <a:lvl8pPr marL="3197774" indent="0">
              <a:buNone/>
              <a:defRPr sz="900"/>
            </a:lvl8pPr>
            <a:lvl9pPr marL="365460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409C83-59FD-4D33-8892-380AAB4C3A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52346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6825" indent="0">
              <a:buNone/>
              <a:defRPr sz="2800"/>
            </a:lvl2pPr>
            <a:lvl3pPr marL="913651" indent="0">
              <a:buNone/>
              <a:defRPr sz="2400"/>
            </a:lvl3pPr>
            <a:lvl4pPr marL="1370475" indent="0">
              <a:buNone/>
              <a:defRPr sz="2000"/>
            </a:lvl4pPr>
            <a:lvl5pPr marL="1827301" indent="0">
              <a:buNone/>
              <a:defRPr sz="2000"/>
            </a:lvl5pPr>
            <a:lvl6pPr marL="2284123" indent="0">
              <a:buNone/>
              <a:defRPr sz="2000"/>
            </a:lvl6pPr>
            <a:lvl7pPr marL="2740949" indent="0">
              <a:buNone/>
              <a:defRPr sz="2000"/>
            </a:lvl7pPr>
            <a:lvl8pPr marL="3197774" indent="0">
              <a:buNone/>
              <a:defRPr sz="2000"/>
            </a:lvl8pPr>
            <a:lvl9pPr marL="3654603" indent="0">
              <a:buNone/>
              <a:defRPr sz="2000"/>
            </a:lvl9pPr>
          </a:lstStyle>
          <a:p>
            <a:pPr lvl="0"/>
            <a:endParaRPr lang="en-GB" noProof="0" smtClean="0"/>
          </a:p>
        </p:txBody>
      </p:sp>
      <p:sp>
        <p:nvSpPr>
          <p:cNvPr id="4" name="Text Placeholder 3"/>
          <p:cNvSpPr>
            <a:spLocks noGrp="1"/>
          </p:cNvSpPr>
          <p:nvPr>
            <p:ph type="body" sz="half" idx="2"/>
          </p:nvPr>
        </p:nvSpPr>
        <p:spPr>
          <a:xfrm>
            <a:off x="1792166" y="5367339"/>
            <a:ext cx="5486400" cy="804862"/>
          </a:xfrm>
        </p:spPr>
        <p:txBody>
          <a:bodyPr/>
          <a:lstStyle>
            <a:lvl1pPr marL="0" indent="0">
              <a:buNone/>
              <a:defRPr sz="1400"/>
            </a:lvl1pPr>
            <a:lvl2pPr marL="456825" indent="0">
              <a:buNone/>
              <a:defRPr sz="1200"/>
            </a:lvl2pPr>
            <a:lvl3pPr marL="913651" indent="0">
              <a:buNone/>
              <a:defRPr sz="1000"/>
            </a:lvl3pPr>
            <a:lvl4pPr marL="1370475" indent="0">
              <a:buNone/>
              <a:defRPr sz="900"/>
            </a:lvl4pPr>
            <a:lvl5pPr marL="1827301" indent="0">
              <a:buNone/>
              <a:defRPr sz="900"/>
            </a:lvl5pPr>
            <a:lvl6pPr marL="2284123" indent="0">
              <a:buNone/>
              <a:defRPr sz="900"/>
            </a:lvl6pPr>
            <a:lvl7pPr marL="2740949" indent="0">
              <a:buNone/>
              <a:defRPr sz="900"/>
            </a:lvl7pPr>
            <a:lvl8pPr marL="3197774" indent="0">
              <a:buNone/>
              <a:defRPr sz="900"/>
            </a:lvl8pPr>
            <a:lvl9pPr marL="365460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4292CC-FA7E-4A54-B614-FA946BA371E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09772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BBED2F-1DB3-46D2-9A04-AA4BA74DA3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667299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11" y="274658"/>
            <a:ext cx="603152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4BA32D-B84B-4369-B1BB-F171CDBF6C6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30039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86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743AE62-8D30-4DCA-8945-287771FF9E76}" type="datetimeFigureOut">
              <a:rPr lang="en-GB" smtClean="0">
                <a:solidFill>
                  <a:prstClr val="black">
                    <a:tint val="75000"/>
                  </a:prstClr>
                </a:solidFill>
              </a:rPr>
              <a:pPr/>
              <a:t>26/10/2016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50205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cxnSp>
        <p:nvCxnSpPr>
          <p:cNvPr id="7" name="Straight Connector 7"/>
          <p:cNvCxnSpPr>
            <a:cxnSpLocks noChangeShapeType="1"/>
          </p:cNvCxnSpPr>
          <p:nvPr userDrawn="1"/>
        </p:nvCxnSpPr>
        <p:spPr bwMode="auto">
          <a:xfrm>
            <a:off x="467458" y="1196975"/>
            <a:ext cx="8209085"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62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62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Rectangle 4"/>
          <p:cNvSpPr>
            <a:spLocks noGrp="1" noChangeArrowheads="1"/>
          </p:cNvSpPr>
          <p:nvPr>
            <p:ph type="dt" sz="half" idx="10"/>
          </p:nvPr>
        </p:nvSpPr>
        <p:spPr/>
        <p:txBody>
          <a:bodyPr/>
          <a:lstStyle>
            <a:lvl1pPr>
              <a:defRPr/>
            </a:lvl1pPr>
          </a:lstStyle>
          <a:p>
            <a:pPr>
              <a:defRPr/>
            </a:pPr>
            <a:endParaRPr lang="en-GB" altLang="en-US">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pPr>
              <a:defRPr/>
            </a:pPr>
            <a:endParaRPr lang="en-GB" altLang="en-US">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pPr>
              <a:defRPr/>
            </a:pPr>
            <a:fld id="{9B852736-FFFD-47F4-B8FB-4BBCAA683EA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619992682"/>
      </p:ext>
    </p:extLst>
  </p:cSld>
  <p:clrMapOvr>
    <a:masterClrMapping/>
  </p:clrMapOvr>
  <p:transition spd="slow"/>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177866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49388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878944"/>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CuadroTexto 15"/>
          <p:cNvSpPr txBox="1">
            <a:spLocks noChangeArrowheads="1"/>
          </p:cNvSpPr>
          <p:nvPr userDrawn="1"/>
        </p:nvSpPr>
        <p:spPr bwMode="auto">
          <a:xfrm>
            <a:off x="364881" y="66516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0"/>
              </a:spcBef>
              <a:spcAft>
                <a:spcPct val="0"/>
              </a:spcAft>
              <a:defRPr/>
            </a:pPr>
            <a:endParaRPr lang="es-ES" altLang="en-US" smtClean="0">
              <a:solidFill>
                <a:srgbClr val="000000"/>
              </a:solidFill>
            </a:endParaRPr>
          </a:p>
        </p:txBody>
      </p:sp>
      <p:sp>
        <p:nvSpPr>
          <p:cNvPr id="6" name="CuadroTexto 18"/>
          <p:cNvSpPr txBox="1">
            <a:spLocks noChangeArrowheads="1"/>
          </p:cNvSpPr>
          <p:nvPr userDrawn="1"/>
        </p:nvSpPr>
        <p:spPr bwMode="auto">
          <a:xfrm>
            <a:off x="388328" y="6311900"/>
            <a:ext cx="303774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0"/>
              </a:spcBef>
              <a:spcAft>
                <a:spcPct val="0"/>
              </a:spcAft>
              <a:defRPr/>
            </a:pPr>
            <a:r>
              <a:rPr lang="en-GB" altLang="en-US" smtClean="0">
                <a:solidFill>
                  <a:srgbClr val="A6A6A6"/>
                </a:solidFill>
                <a:latin typeface="Arial Narrow" pitchFamily="34" charset="0"/>
              </a:rPr>
              <a:t>Type date</a:t>
            </a:r>
            <a:endParaRPr lang="es-ES" altLang="en-US" smtClean="0">
              <a:solidFill>
                <a:srgbClr val="A6A6A6"/>
              </a:solidFill>
              <a:latin typeface="Arial Narrow" pitchFamily="34" charset="0"/>
            </a:endParaRPr>
          </a:p>
        </p:txBody>
      </p:sp>
      <p:sp>
        <p:nvSpPr>
          <p:cNvPr id="3" name="Text Placeholder 2"/>
          <p:cNvSpPr>
            <a:spLocks noGrp="1"/>
          </p:cNvSpPr>
          <p:nvPr>
            <p:ph type="body" sz="quarter" idx="10"/>
          </p:nvPr>
        </p:nvSpPr>
        <p:spPr>
          <a:xfrm>
            <a:off x="488953" y="909520"/>
            <a:ext cx="7645400" cy="360362"/>
          </a:xfrm>
          <a:prstGeom prst="rect">
            <a:avLst/>
          </a:prstGeom>
        </p:spPr>
        <p:txBody>
          <a:bodyPr/>
          <a:lstStyle>
            <a:lvl1pPr marL="0" indent="0">
              <a:buNone/>
              <a:defRPr sz="2800" b="1" i="0">
                <a:solidFill>
                  <a:srgbClr val="0F7ECB"/>
                </a:solidFill>
                <a:latin typeface="Arial Narrow"/>
                <a:cs typeface="Arial Narrow"/>
              </a:defRPr>
            </a:lvl1pPr>
          </a:lstStyle>
          <a:p>
            <a:pPr lvl="0"/>
            <a:endParaRPr lang="en-US" dirty="0"/>
          </a:p>
        </p:txBody>
      </p:sp>
      <p:sp>
        <p:nvSpPr>
          <p:cNvPr id="5" name="Content Placeholder 4"/>
          <p:cNvSpPr>
            <a:spLocks noGrp="1"/>
          </p:cNvSpPr>
          <p:nvPr>
            <p:ph sz="quarter" idx="11"/>
          </p:nvPr>
        </p:nvSpPr>
        <p:spPr>
          <a:xfrm>
            <a:off x="488950" y="1381441"/>
            <a:ext cx="8229600" cy="4976813"/>
          </a:xfrm>
          <a:prstGeom prst="rect">
            <a:avLst/>
          </a:prstGeom>
        </p:spPr>
        <p:txBody>
          <a:bodyPr/>
          <a:lstStyle>
            <a:lvl1pPr marL="285750" indent="-285750">
              <a:buFont typeface="Arial"/>
              <a:buChar char="•"/>
              <a:defRPr sz="1600" b="0" i="0">
                <a:solidFill>
                  <a:schemeClr val="tx1">
                    <a:lumMod val="65000"/>
                    <a:lumOff val="35000"/>
                  </a:schemeClr>
                </a:solidFill>
                <a:latin typeface="Arial"/>
                <a:cs typeface="Arial"/>
              </a:defRPr>
            </a:lvl1pPr>
          </a:lstStyle>
          <a:p>
            <a:pPr lvl="0"/>
            <a:endParaRPr lang="en-US" dirty="0"/>
          </a:p>
        </p:txBody>
      </p:sp>
    </p:spTree>
    <p:extLst>
      <p:ext uri="{BB962C8B-B14F-4D97-AF65-F5344CB8AC3E}">
        <p14:creationId xmlns:p14="http://schemas.microsoft.com/office/powerpoint/2010/main" val="33109493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100000">
              <a:schemeClr val="accent2"/>
            </a:gs>
            <a:gs pos="0">
              <a:schemeClr val="accent2">
                <a:lumMod val="20000"/>
                <a:lumOff val="80000"/>
              </a:schemeClr>
            </a:gs>
          </a:gsLst>
          <a:lin ang="5400000" scaled="1"/>
          <a:tileRect/>
        </a:gradFill>
        <a:effectLst/>
      </p:bgPr>
    </p:bg>
    <p:spTree>
      <p:nvGrpSpPr>
        <p:cNvPr id="1" name=""/>
        <p:cNvGrpSpPr/>
        <p:nvPr/>
      </p:nvGrpSpPr>
      <p:grpSpPr>
        <a:xfrm>
          <a:off x="0" y="0"/>
          <a:ext cx="0" cy="0"/>
          <a:chOff x="0" y="0"/>
          <a:chExt cx="0" cy="0"/>
        </a:xfrm>
      </p:grpSpPr>
      <p:grpSp>
        <p:nvGrpSpPr>
          <p:cNvPr id="11" name="Group 10"/>
          <p:cNvGrpSpPr/>
          <p:nvPr userDrawn="1"/>
        </p:nvGrpSpPr>
        <p:grpSpPr>
          <a:xfrm>
            <a:off x="0" y="6237312"/>
            <a:ext cx="9144000" cy="620688"/>
            <a:chOff x="0" y="6237312"/>
            <a:chExt cx="9144000" cy="620688"/>
          </a:xfrm>
        </p:grpSpPr>
        <p:pic>
          <p:nvPicPr>
            <p:cNvPr id="8" name="Picture 2" descr="C:\Users\Vincent\Documents\BrightCarbon\2.0_Marketing_Materials\PowerPoint\Bright Carbon Background\fiber overlay.png"/>
            <p:cNvPicPr>
              <a:picLocks noChangeAspect="1" noChangeArrowheads="1"/>
            </p:cNvPicPr>
            <p:nvPr userDrawn="1"/>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13000"/>
                      </a14:imgEffect>
                      <a14:imgEffect>
                        <a14:brightnessContrast bright="-20000" contrast="40000"/>
                      </a14:imgEffect>
                    </a14:imgLayer>
                  </a14:imgProps>
                </a:ext>
                <a:ext uri="{28A0092B-C50C-407E-A947-70E740481C1C}">
                  <a14:useLocalDpi xmlns:a14="http://schemas.microsoft.com/office/drawing/2010/main" val="0"/>
                </a:ext>
              </a:extLst>
            </a:blip>
            <a:srcRect t="96987"/>
            <a:stretch/>
          </p:blipFill>
          <p:spPr bwMode="auto">
            <a:xfrm>
              <a:off x="0" y="6651360"/>
              <a:ext cx="9144000" cy="20664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bwMode="auto">
            <a:xfrm>
              <a:off x="0" y="6651360"/>
              <a:ext cx="9144000" cy="18000"/>
            </a:xfrm>
            <a:prstGeom prst="rect">
              <a:avLst/>
            </a:prstGeom>
            <a:solidFill>
              <a:schemeClr val="bg1"/>
            </a:solidFill>
            <a:ln w="22225" algn="ctr">
              <a:noFill/>
              <a:prstDash val="sysDot"/>
              <a:miter lim="800000"/>
              <a:headEnd/>
              <a:tailEnd/>
            </a:ln>
            <a:effectLst>
              <a:outerShdw blurRad="63500" algn="ctr" rotWithShape="0">
                <a:schemeClr val="bg1"/>
              </a:outerShdw>
            </a:effectLst>
          </p:spPr>
          <p:txBody>
            <a:bodyPr wrap="none" rtlCol="0" anchor="ctr"/>
            <a:lstStyle/>
            <a:p>
              <a:pPr algn="ctr"/>
              <a:endParaRPr lang="en-GB" dirty="0">
                <a:solidFill>
                  <a:prstClr val="black"/>
                </a:solidFill>
                <a:cs typeface="Arial" charset="0"/>
              </a:endParaRPr>
            </a:p>
          </p:txBody>
        </p:sp>
        <p:sp>
          <p:nvSpPr>
            <p:cNvPr id="10" name="Rectangle 9"/>
            <p:cNvSpPr/>
            <p:nvPr userDrawn="1"/>
          </p:nvSpPr>
          <p:spPr bwMode="auto">
            <a:xfrm>
              <a:off x="0" y="6237312"/>
              <a:ext cx="9144000" cy="260598"/>
            </a:xfrm>
            <a:prstGeom prst="rect">
              <a:avLst/>
            </a:prstGeom>
            <a:solidFill>
              <a:schemeClr val="bg1">
                <a:alpha val="7000"/>
              </a:schemeClr>
            </a:solidFill>
            <a:ln w="22225" algn="ctr">
              <a:noFill/>
              <a:prstDash val="sysDot"/>
              <a:miter lim="800000"/>
              <a:headEnd/>
              <a:tailEnd/>
            </a:ln>
            <a:effectLst/>
          </p:spPr>
          <p:txBody>
            <a:bodyPr wrap="none" rtlCol="0" anchor="ctr"/>
            <a:lstStyle/>
            <a:p>
              <a:pPr algn="ctr"/>
              <a:endParaRPr lang="en-GB" dirty="0">
                <a:solidFill>
                  <a:prstClr val="black"/>
                </a:solidFill>
                <a:cs typeface="Arial" charset="0"/>
              </a:endParaRPr>
            </a:p>
          </p:txBody>
        </p:sp>
      </p:grpSp>
      <p:sp>
        <p:nvSpPr>
          <p:cNvPr id="4" name="Date Placeholder 3"/>
          <p:cNvSpPr>
            <a:spLocks noGrp="1"/>
          </p:cNvSpPr>
          <p:nvPr>
            <p:ph type="dt" sz="half" idx="10"/>
          </p:nvPr>
        </p:nvSpPr>
        <p:spPr/>
        <p:txBody>
          <a:bodyPr/>
          <a:lstStyle/>
          <a:p>
            <a:fld id="{DE90593A-CA68-4681-A604-53A307B3C96A}" type="datetimeFigureOut">
              <a:rPr lang="en-GB" smtClean="0">
                <a:solidFill>
                  <a:prstClr val="black">
                    <a:lumMod val="65000"/>
                    <a:lumOff val="35000"/>
                  </a:prstClr>
                </a:solidFill>
              </a:rPr>
              <a:pPr/>
              <a:t>26/10/2016</a:t>
            </a:fld>
            <a:endParaRPr lang="en-GB">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GB">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887C95B-1BCF-46A2-9860-8911D3382E72}" type="slidenum">
              <a:rPr lang="en-GB" smtClean="0">
                <a:solidFill>
                  <a:prstClr val="black">
                    <a:lumMod val="65000"/>
                    <a:lumOff val="35000"/>
                  </a:prstClr>
                </a:solidFill>
              </a:rPr>
              <a:pPr/>
              <a:t>‹#›</a:t>
            </a:fld>
            <a:endParaRPr lang="en-GB">
              <a:solidFill>
                <a:prstClr val="black">
                  <a:lumMod val="65000"/>
                  <a:lumOff val="35000"/>
                </a:prstClr>
              </a:solidFill>
            </a:endParaRPr>
          </a:p>
        </p:txBody>
      </p:sp>
    </p:spTree>
    <p:extLst>
      <p:ext uri="{BB962C8B-B14F-4D97-AF65-F5344CB8AC3E}">
        <p14:creationId xmlns:p14="http://schemas.microsoft.com/office/powerpoint/2010/main" val="144681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90593A-CA68-4681-A604-53A307B3C96A}" type="datetimeFigureOut">
              <a:rPr lang="en-GB" smtClean="0">
                <a:solidFill>
                  <a:prstClr val="black">
                    <a:lumMod val="65000"/>
                    <a:lumOff val="35000"/>
                  </a:prstClr>
                </a:solidFill>
              </a:rPr>
              <a:pPr/>
              <a:t>26/10/2016</a:t>
            </a:fld>
            <a:endParaRPr lang="en-GB">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GB">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E887C95B-1BCF-46A2-9860-8911D3382E72}" type="slidenum">
              <a:rPr lang="en-GB" smtClean="0">
                <a:solidFill>
                  <a:prstClr val="black">
                    <a:lumMod val="65000"/>
                    <a:lumOff val="35000"/>
                  </a:prstClr>
                </a:solidFill>
              </a:rPr>
              <a:pPr/>
              <a:t>‹#›</a:t>
            </a:fld>
            <a:endParaRPr lang="en-GB">
              <a:solidFill>
                <a:prstClr val="black">
                  <a:lumMod val="65000"/>
                  <a:lumOff val="35000"/>
                </a:prstClr>
              </a:solidFill>
            </a:endParaRPr>
          </a:p>
        </p:txBody>
      </p:sp>
    </p:spTree>
    <p:extLst>
      <p:ext uri="{BB962C8B-B14F-4D97-AF65-F5344CB8AC3E}">
        <p14:creationId xmlns:p14="http://schemas.microsoft.com/office/powerpoint/2010/main" val="309199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3A42BF7-A65B-4125-8914-EBF79B244D89}" type="datetimeFigureOut">
              <a:rPr lang="en-GB" smtClean="0">
                <a:solidFill>
                  <a:prstClr val="black">
                    <a:lumMod val="65000"/>
                    <a:lumOff val="35000"/>
                  </a:prstClr>
                </a:solidFill>
              </a:rPr>
              <a:pPr/>
              <a:t>26/10/2016</a:t>
            </a:fld>
            <a:endParaRPr lang="en-GB">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GB">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6779E259-83C6-4EE6-876E-75225F954A2E}" type="slidenum">
              <a:rPr lang="en-GB" smtClean="0">
                <a:solidFill>
                  <a:prstClr val="black">
                    <a:lumMod val="65000"/>
                    <a:lumOff val="35000"/>
                  </a:prstClr>
                </a:solidFill>
              </a:rPr>
              <a:pPr/>
              <a:t>‹#›</a:t>
            </a:fld>
            <a:endParaRPr lang="en-GB">
              <a:solidFill>
                <a:prstClr val="black">
                  <a:lumMod val="65000"/>
                  <a:lumOff val="35000"/>
                </a:prstClr>
              </a:solidFill>
            </a:endParaRPr>
          </a:p>
        </p:txBody>
      </p:sp>
    </p:spTree>
    <p:extLst>
      <p:ext uri="{BB962C8B-B14F-4D97-AF65-F5344CB8AC3E}">
        <p14:creationId xmlns:p14="http://schemas.microsoft.com/office/powerpoint/2010/main" val="11729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8F4739F-8346-4EDF-BCDA-AAE583AEAE52}" type="datetimeFigureOut">
              <a:rPr lang="en-GB" smtClean="0">
                <a:solidFill>
                  <a:prstClr val="black">
                    <a:tint val="75000"/>
                  </a:prstClr>
                </a:solidFill>
              </a:rPr>
              <a:pPr/>
              <a:t>26/10/2016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0CC8DDCC-EDC2-400F-81EE-82775CFA03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954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8F4739F-8346-4EDF-BCDA-AAE583AEAE52}"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0CC8DDCC-EDC2-400F-81EE-82775CFA03F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647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743AE62-8D30-4DCA-8945-287771FF9E76}" type="datetimeFigureOut">
              <a:rPr lang="en-GB" smtClean="0">
                <a:solidFill>
                  <a:prstClr val="black">
                    <a:tint val="75000"/>
                  </a:prstClr>
                </a:solidFill>
              </a:rPr>
              <a:pPr/>
              <a:t>26/10/2016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9038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78671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75968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201126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05030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25840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61708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06711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41627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en-US"/>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A21D48C-46AD-4CC4-8E00-80E26407F188}" type="slidenum">
              <a:rPr lang="en-GB"/>
              <a:pPr>
                <a:defRPr/>
              </a:pPr>
              <a:t>‹#›</a:t>
            </a:fld>
            <a:endParaRPr lang="en-GB"/>
          </a:p>
        </p:txBody>
      </p:sp>
    </p:spTree>
    <p:extLst>
      <p:ext uri="{BB962C8B-B14F-4D97-AF65-F5344CB8AC3E}">
        <p14:creationId xmlns:p14="http://schemas.microsoft.com/office/powerpoint/2010/main" val="3724764338"/>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US"/>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E2C59A5-7A2C-4BF1-9E85-F643D4F34A24}" type="slidenum">
              <a:rPr lang="en-GB"/>
              <a:pPr>
                <a:defRPr/>
              </a:pPr>
              <a:t>‹#›</a:t>
            </a:fld>
            <a:endParaRPr lang="en-GB"/>
          </a:p>
        </p:txBody>
      </p:sp>
    </p:spTree>
    <p:extLst>
      <p:ext uri="{BB962C8B-B14F-4D97-AF65-F5344CB8AC3E}">
        <p14:creationId xmlns:p14="http://schemas.microsoft.com/office/powerpoint/2010/main" val="706427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3AE62-8D30-4DCA-8945-287771FF9E76}" type="datetimeFigureOut">
              <a:rPr lang="en-GB" smtClean="0">
                <a:solidFill>
                  <a:prstClr val="black">
                    <a:tint val="75000"/>
                  </a:prstClr>
                </a:solidFill>
              </a:rPr>
              <a:pPr/>
              <a:t>26/10/2016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173946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66A8065-B0CB-4C42-A328-A8DB687A7A82}" type="slidenum">
              <a:rPr lang="en-GB"/>
              <a:pPr>
                <a:defRPr/>
              </a:pPr>
              <a:t>‹#›</a:t>
            </a:fld>
            <a:endParaRPr lang="en-GB"/>
          </a:p>
        </p:txBody>
      </p:sp>
    </p:spTree>
    <p:extLst>
      <p:ext uri="{BB962C8B-B14F-4D97-AF65-F5344CB8AC3E}">
        <p14:creationId xmlns:p14="http://schemas.microsoft.com/office/powerpoint/2010/main" val="2616639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en-US"/>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CA328BD2-5591-4486-948B-22DB3871505D}" type="slidenum">
              <a:rPr lang="en-GB"/>
              <a:pPr>
                <a:defRPr/>
              </a:pPr>
              <a:t>‹#›</a:t>
            </a:fld>
            <a:endParaRPr lang="en-GB"/>
          </a:p>
        </p:txBody>
      </p:sp>
    </p:spTree>
    <p:extLst>
      <p:ext uri="{BB962C8B-B14F-4D97-AF65-F5344CB8AC3E}">
        <p14:creationId xmlns:p14="http://schemas.microsoft.com/office/powerpoint/2010/main" val="37453229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516765B3-1353-4B5E-A626-2D666E373658}" type="slidenum">
              <a:rPr lang="en-GB"/>
              <a:pPr>
                <a:defRPr/>
              </a:pPr>
              <a:t>‹#›</a:t>
            </a:fld>
            <a:endParaRPr lang="en-GB"/>
          </a:p>
        </p:txBody>
      </p:sp>
    </p:spTree>
    <p:extLst>
      <p:ext uri="{BB962C8B-B14F-4D97-AF65-F5344CB8AC3E}">
        <p14:creationId xmlns:p14="http://schemas.microsoft.com/office/powerpoint/2010/main" val="41374214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US"/>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8135C9B-00CA-4918-831E-C795CB29623D}" type="slidenum">
              <a:rPr lang="en-GB"/>
              <a:pPr>
                <a:defRPr/>
              </a:pPr>
              <a:t>‹#›</a:t>
            </a:fld>
            <a:endParaRPr lang="en-GB"/>
          </a:p>
        </p:txBody>
      </p:sp>
    </p:spTree>
    <p:extLst>
      <p:ext uri="{BB962C8B-B14F-4D97-AF65-F5344CB8AC3E}">
        <p14:creationId xmlns:p14="http://schemas.microsoft.com/office/powerpoint/2010/main" val="23313086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US"/>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FEE1884-A5C9-4E7A-A06B-DCAB04787B1A}" type="slidenum">
              <a:rPr lang="en-GB"/>
              <a:pPr>
                <a:defRPr/>
              </a:pPr>
              <a:t>‹#›</a:t>
            </a:fld>
            <a:endParaRPr lang="en-GB"/>
          </a:p>
        </p:txBody>
      </p:sp>
    </p:spTree>
    <p:extLst>
      <p:ext uri="{BB962C8B-B14F-4D97-AF65-F5344CB8AC3E}">
        <p14:creationId xmlns:p14="http://schemas.microsoft.com/office/powerpoint/2010/main" val="149783695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71154A1-5712-4B1C-BA40-65DCA115CD80}" type="slidenum">
              <a:rPr lang="en-GB"/>
              <a:pPr>
                <a:defRPr/>
              </a:pPr>
              <a:t>‹#›</a:t>
            </a:fld>
            <a:endParaRPr lang="en-GB"/>
          </a:p>
        </p:txBody>
      </p:sp>
    </p:spTree>
    <p:extLst>
      <p:ext uri="{BB962C8B-B14F-4D97-AF65-F5344CB8AC3E}">
        <p14:creationId xmlns:p14="http://schemas.microsoft.com/office/powerpoint/2010/main" val="38892898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en-US"/>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475B42-6875-4CD0-A0D5-4B47A4BC11C8}" type="slidenum">
              <a:rPr lang="en-GB"/>
              <a:pPr>
                <a:defRPr/>
              </a:pPr>
              <a:t>‹#›</a:t>
            </a:fld>
            <a:endParaRPr lang="en-GB"/>
          </a:p>
        </p:txBody>
      </p:sp>
    </p:spTree>
    <p:extLst>
      <p:ext uri="{BB962C8B-B14F-4D97-AF65-F5344CB8AC3E}">
        <p14:creationId xmlns:p14="http://schemas.microsoft.com/office/powerpoint/2010/main" val="249758326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grpSp>
        <p:nvGrpSpPr>
          <p:cNvPr id="17" name="Group 16"/>
          <p:cNvGrpSpPr/>
          <p:nvPr userDrawn="1"/>
        </p:nvGrpSpPr>
        <p:grpSpPr>
          <a:xfrm>
            <a:off x="-36513" y="6311368"/>
            <a:ext cx="8712969" cy="646024"/>
            <a:chOff x="-36513" y="6311368"/>
            <a:chExt cx="8712969" cy="646024"/>
          </a:xfrm>
        </p:grpSpPr>
        <p:sp>
          <p:nvSpPr>
            <p:cNvPr id="12" name="Rectangle 11"/>
            <p:cNvSpPr/>
            <p:nvPr userDrawn="1"/>
          </p:nvSpPr>
          <p:spPr bwMode="auto">
            <a:xfrm>
              <a:off x="395536" y="6476597"/>
              <a:ext cx="180021" cy="33677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3600" smtClean="0">
                <a:solidFill>
                  <a:srgbClr val="000000"/>
                </a:solidFill>
                <a:latin typeface="Tahoma" pitchFamily="34" charset="0"/>
                <a:cs typeface="Tahoma" pitchFamily="34" charset="0"/>
              </a:endParaRPr>
            </a:p>
          </p:txBody>
        </p:sp>
        <p:grpSp>
          <p:nvGrpSpPr>
            <p:cNvPr id="13" name="Group 12"/>
            <p:cNvGrpSpPr/>
            <p:nvPr userDrawn="1"/>
          </p:nvGrpSpPr>
          <p:grpSpPr>
            <a:xfrm>
              <a:off x="-36513" y="6311368"/>
              <a:ext cx="8712969" cy="646024"/>
              <a:chOff x="-36513" y="6239360"/>
              <a:chExt cx="8712969" cy="646024"/>
            </a:xfrm>
          </p:grpSpPr>
          <p:sp>
            <p:nvSpPr>
              <p:cNvPr id="14" name="Rectangle 13"/>
              <p:cNvSpPr/>
              <p:nvPr userDrawn="1"/>
            </p:nvSpPr>
            <p:spPr bwMode="auto">
              <a:xfrm>
                <a:off x="-36513" y="6404588"/>
                <a:ext cx="360041" cy="33677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3600" smtClean="0">
                  <a:solidFill>
                    <a:srgbClr val="000000"/>
                  </a:solidFill>
                  <a:latin typeface="Tahoma" pitchFamily="34" charset="0"/>
                  <a:cs typeface="Tahoma" pitchFamily="34" charset="0"/>
                </a:endParaRPr>
              </a:p>
            </p:txBody>
          </p:sp>
          <p:sp>
            <p:nvSpPr>
              <p:cNvPr id="15" name="Text Box 2"/>
              <p:cNvSpPr txBox="1">
                <a:spLocks noChangeArrowheads="1"/>
              </p:cNvSpPr>
              <p:nvPr userDrawn="1"/>
            </p:nvSpPr>
            <p:spPr bwMode="auto">
              <a:xfrm>
                <a:off x="539552" y="6239360"/>
                <a:ext cx="1368152" cy="6460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fontAlgn="base">
                  <a:spcBef>
                    <a:spcPct val="0"/>
                  </a:spcBef>
                </a:pPr>
                <a:endParaRPr lang="en-US" sz="600" dirty="0">
                  <a:solidFill>
                    <a:srgbClr val="000000"/>
                  </a:solidFill>
                  <a:latin typeface="Times New Roman"/>
                  <a:ea typeface="Calibri"/>
                </a:endParaRPr>
              </a:p>
              <a:p>
                <a:pPr fontAlgn="base">
                  <a:spcBef>
                    <a:spcPct val="0"/>
                  </a:spcBef>
                </a:pPr>
                <a:r>
                  <a:rPr lang="en-GB" sz="1400" b="1" dirty="0" smtClean="0">
                    <a:solidFill>
                      <a:srgbClr val="FF0000"/>
                    </a:solidFill>
                    <a:latin typeface="Tahoma"/>
                    <a:ea typeface="Calibri"/>
                  </a:rPr>
                  <a:t>GLOBAL TB </a:t>
                </a:r>
                <a:endParaRPr lang="en-US" sz="600" dirty="0">
                  <a:solidFill>
                    <a:srgbClr val="000000"/>
                  </a:solidFill>
                  <a:latin typeface="Times New Roman"/>
                  <a:ea typeface="Calibri"/>
                </a:endParaRPr>
              </a:p>
              <a:p>
                <a:pPr fontAlgn="base">
                  <a:spcBef>
                    <a:spcPct val="0"/>
                  </a:spcBef>
                </a:pPr>
                <a:r>
                  <a:rPr lang="en-GB" sz="1100" b="1" dirty="0" smtClean="0">
                    <a:solidFill>
                      <a:srgbClr val="000000"/>
                    </a:solidFill>
                    <a:latin typeface="Tahoma"/>
                    <a:ea typeface="Calibri"/>
                  </a:rPr>
                  <a:t>PROGRAMME</a:t>
                </a:r>
                <a:endParaRPr lang="en-US" sz="600" dirty="0">
                  <a:solidFill>
                    <a:srgbClr val="000000"/>
                  </a:solidFill>
                  <a:latin typeface="Times New Roman"/>
                  <a:ea typeface="Calibri"/>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6296" y="6300149"/>
                <a:ext cx="1440160" cy="441219"/>
              </a:xfrm>
              <a:prstGeom prst="rect">
                <a:avLst/>
              </a:prstGeom>
            </p:spPr>
          </p:pic>
        </p:grpSp>
      </p:grpSp>
    </p:spTree>
    <p:extLst>
      <p:ext uri="{BB962C8B-B14F-4D97-AF65-F5344CB8AC3E}">
        <p14:creationId xmlns:p14="http://schemas.microsoft.com/office/powerpoint/2010/main" val="3538693397"/>
      </p:ext>
    </p:extLst>
  </p:cSld>
  <p:clrMapOvr>
    <a:masterClrMapping/>
  </p:clrMapOvr>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1B01FEBD-F163-42A3-851D-A89BF606AA62}" type="slidenum">
              <a:rPr lang="en-GB"/>
              <a:pPr/>
              <a:t>‹#›</a:t>
            </a:fld>
            <a:endParaRPr lang="en-GB"/>
          </a:p>
        </p:txBody>
      </p:sp>
    </p:spTree>
    <p:extLst>
      <p:ext uri="{BB962C8B-B14F-4D97-AF65-F5344CB8AC3E}">
        <p14:creationId xmlns:p14="http://schemas.microsoft.com/office/powerpoint/2010/main" val="192514607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974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686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43AE62-8D30-4DCA-8945-287771FF9E76}" type="datetimeFigureOut">
              <a:rPr lang="en-GB" smtClean="0">
                <a:solidFill>
                  <a:prstClr val="black">
                    <a:tint val="75000"/>
                  </a:prstClr>
                </a:solidFill>
              </a:rPr>
              <a:pPr/>
              <a:t>26/10/2016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34375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27759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49023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836668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88386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28606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08193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4644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241735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13511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06222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43AE62-8D30-4DCA-8945-287771FF9E76}" type="datetimeFigureOut">
              <a:rPr lang="en-GB" smtClean="0">
                <a:solidFill>
                  <a:prstClr val="black">
                    <a:tint val="75000"/>
                  </a:prstClr>
                </a:solidFill>
              </a:rPr>
              <a:pPr/>
              <a:t>26/10/2016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23650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23975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577028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76068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809277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886717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5747740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05504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61966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784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65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43AE62-8D30-4DCA-8945-287771FF9E76}"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219506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22A7E8-9323-4D87-B79F-7158E88A15A8}"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04E96-778D-4DF0-9DFE-F6E5CB1E8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34123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2A7E8-9323-4D87-B79F-7158E88A15A8}"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04E96-778D-4DF0-9DFE-F6E5CB1E8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9275677"/>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22A7E8-9323-4D87-B79F-7158E88A15A8}"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04E96-778D-4DF0-9DFE-F6E5CB1E8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781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22A7E8-9323-4D87-B79F-7158E88A15A8}"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704E96-778D-4DF0-9DFE-F6E5CB1E8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3077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22A7E8-9323-4D87-B79F-7158E88A15A8}"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A704E96-778D-4DF0-9DFE-F6E5CB1E8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714611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22A7E8-9323-4D87-B79F-7158E88A15A8}"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A704E96-778D-4DF0-9DFE-F6E5CB1E8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7175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2A7E8-9323-4D87-B79F-7158E88A15A8}"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704E96-778D-4DF0-9DFE-F6E5CB1E8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128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2A7E8-9323-4D87-B79F-7158E88A15A8}"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704E96-778D-4DF0-9DFE-F6E5CB1E8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621544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2A7E8-9323-4D87-B79F-7158E88A15A8}"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A704E96-778D-4DF0-9DFE-F6E5CB1E8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0220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2A7E8-9323-4D87-B79F-7158E88A15A8}"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04E96-778D-4DF0-9DFE-F6E5CB1E8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766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743AE62-8D30-4DCA-8945-287771FF9E76}"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97885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2A7E8-9323-4D87-B79F-7158E88A15A8}"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704E96-778D-4DF0-9DFE-F6E5CB1E8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5619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Full Width Head + Copy - Text Only">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65127" y="1718734"/>
            <a:ext cx="8329613" cy="4519084"/>
          </a:xfrm>
        </p:spPr>
        <p:txBody>
          <a:bodyPr/>
          <a:lstStyle>
            <a:lvl1pPr>
              <a:spcBef>
                <a:spcPts val="800"/>
              </a:spcBef>
              <a:spcAft>
                <a:spcPts val="0"/>
              </a:spcAft>
              <a:defRPr sz="1867" b="0" baseline="0"/>
            </a:lvl1pPr>
            <a:lvl2pPr marL="228594" indent="-228594">
              <a:spcBef>
                <a:spcPts val="800"/>
              </a:spcBef>
              <a:spcAft>
                <a:spcPts val="0"/>
              </a:spcAft>
              <a:buClr>
                <a:schemeClr val="accent3">
                  <a:lumMod val="75000"/>
                </a:schemeClr>
              </a:buClr>
              <a:buFont typeface="Wingdings" panose="05000000000000000000" pitchFamily="2" charset="2"/>
              <a:buChar char="§"/>
              <a:defRPr sz="1733"/>
            </a:lvl2pPr>
            <a:lvl3pPr marL="457189" indent="-228594">
              <a:spcBef>
                <a:spcPts val="800"/>
              </a:spcBef>
              <a:spcAft>
                <a:spcPts val="0"/>
              </a:spcAft>
              <a:buClr>
                <a:srgbClr val="3086AB"/>
              </a:buClr>
              <a:buFont typeface="Arial" panose="020B0604020202020204" pitchFamily="34" charset="0"/>
              <a:buChar char="•"/>
              <a:tabLst/>
              <a:defRPr baseline="0"/>
            </a:lvl3pPr>
            <a:lvl4pPr marL="687900" indent="-230712">
              <a:spcBef>
                <a:spcPts val="800"/>
              </a:spcBef>
              <a:spcAft>
                <a:spcPts val="0"/>
              </a:spcAft>
              <a:buFont typeface="Arial" panose="020B0604020202020204" pitchFamily="34" charset="0"/>
              <a:buChar char="-"/>
              <a:tabLst/>
              <a:defRPr baseline="0"/>
            </a:lvl4pPr>
            <a:lvl5pPr marL="916494" indent="-228594">
              <a:spcBef>
                <a:spcPts val="800"/>
              </a:spcBef>
              <a:spcAft>
                <a:spcPts val="0"/>
              </a:spcAft>
              <a:defRPr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2" name="Title 1"/>
          <p:cNvSpPr>
            <a:spLocks noGrp="1"/>
          </p:cNvSpPr>
          <p:nvPr>
            <p:ph type="title"/>
          </p:nvPr>
        </p:nvSpPr>
        <p:spPr>
          <a:xfrm>
            <a:off x="365127" y="646177"/>
            <a:ext cx="8329613" cy="697577"/>
          </a:xfrm>
        </p:spPr>
        <p:txBody>
          <a:bodyPr/>
          <a:lstStyle>
            <a:lvl1pPr>
              <a:defRPr baseline="0"/>
            </a:lvl1pPr>
          </a:lstStyle>
          <a:p>
            <a:r>
              <a:rPr lang="en-US" smtClean="0"/>
              <a:t>Click to edit Master title style</a:t>
            </a:r>
            <a:endParaRPr lang="en-US"/>
          </a:p>
        </p:txBody>
      </p:sp>
      <p:sp>
        <p:nvSpPr>
          <p:cNvPr id="4" name="Footer Placeholder 4"/>
          <p:cNvSpPr>
            <a:spLocks noGrp="1"/>
          </p:cNvSpPr>
          <p:nvPr>
            <p:ph type="ftr" sz="quarter" idx="14"/>
          </p:nvPr>
        </p:nvSpPr>
        <p:spPr/>
        <p:txBody>
          <a:bodyPr/>
          <a:lstStyle>
            <a:lvl1pPr algn="r">
              <a:defRPr>
                <a:solidFill>
                  <a:srgbClr val="000000"/>
                </a:solidFill>
              </a:defRPr>
            </a:lvl1pPr>
          </a:lstStyle>
          <a:p>
            <a:pPr>
              <a:defRPr/>
            </a:pPr>
            <a:r>
              <a:rPr lang="en-US"/>
              <a:t>© Bill &amp; Melinda Gates Foundation      |</a:t>
            </a:r>
            <a:endParaRPr lang="en-US" dirty="0"/>
          </a:p>
        </p:txBody>
      </p:sp>
      <p:sp>
        <p:nvSpPr>
          <p:cNvPr id="5" name="Slide Number Placeholder 5"/>
          <p:cNvSpPr>
            <a:spLocks noGrp="1"/>
          </p:cNvSpPr>
          <p:nvPr>
            <p:ph type="sldNum" sz="quarter" idx="15"/>
          </p:nvPr>
        </p:nvSpPr>
        <p:spPr/>
        <p:txBody>
          <a:bodyPr/>
          <a:lstStyle>
            <a:lvl1pPr>
              <a:defRPr>
                <a:solidFill>
                  <a:srgbClr val="000000"/>
                </a:solidFill>
              </a:defRPr>
            </a:lvl1pPr>
          </a:lstStyle>
          <a:p>
            <a:pPr>
              <a:defRPr/>
            </a:pPr>
            <a:fld id="{B769D134-1561-4542-9F93-5AC51D6660F8}" type="slidenum">
              <a:rPr lang="en-US"/>
              <a:pPr>
                <a:defRPr/>
              </a:pPr>
              <a:t>‹#›</a:t>
            </a:fld>
            <a:endParaRPr lang="en-US" dirty="0"/>
          </a:p>
        </p:txBody>
      </p:sp>
    </p:spTree>
    <p:extLst>
      <p:ext uri="{BB962C8B-B14F-4D97-AF65-F5344CB8AC3E}">
        <p14:creationId xmlns:p14="http://schemas.microsoft.com/office/powerpoint/2010/main" val="56214832"/>
      </p:ext>
    </p:extLst>
  </p:cSld>
  <p:clrMapOvr>
    <a:masterClrMapping/>
  </p:clrMapOvr>
  <p:transition spd="med">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Chart Placeholder 2"/>
          <p:cNvSpPr>
            <a:spLocks noGrp="1"/>
          </p:cNvSpPr>
          <p:nvPr>
            <p:ph type="chart" idx="1"/>
          </p:nvPr>
        </p:nvSpPr>
        <p:spPr>
          <a:xfrm>
            <a:off x="457200" y="1600200"/>
            <a:ext cx="8229600" cy="4525963"/>
          </a:xfrm>
        </p:spPr>
        <p:txBody>
          <a:bodyPr/>
          <a:lstStyle/>
          <a:p>
            <a:endParaRPr lang="en-IN"/>
          </a:p>
        </p:txBody>
      </p:sp>
      <p:sp>
        <p:nvSpPr>
          <p:cNvPr id="4" name="Date Placeholder 3"/>
          <p:cNvSpPr>
            <a:spLocks noGrp="1"/>
          </p:cNvSpPr>
          <p:nvPr>
            <p:ph type="dt" sz="half" idx="10"/>
          </p:nvPr>
        </p:nvSpPr>
        <p:spPr>
          <a:xfrm>
            <a:off x="457200" y="6356350"/>
            <a:ext cx="2133600" cy="365125"/>
          </a:xfrm>
        </p:spPr>
        <p:txBody>
          <a:bodyPr/>
          <a:lstStyle>
            <a:lvl1pPr>
              <a:defRPr/>
            </a:lvl1pPr>
          </a:lstStyle>
          <a:p>
            <a:pPr>
              <a:defRPr/>
            </a:pPr>
            <a:fld id="{533E4840-FCFF-45F8-9411-51CF5B8E87C4}" type="datetimeFigureOut">
              <a:rPr lang="en-IN">
                <a:solidFill>
                  <a:prstClr val="black">
                    <a:tint val="75000"/>
                  </a:prstClr>
                </a:solidFill>
              </a:rPr>
              <a:pPr>
                <a:defRPr/>
              </a:pPr>
              <a:t>26-10-2016</a:t>
            </a:fld>
            <a:endParaRPr lang="en-IN">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74B5A14B-F444-449B-8083-3536E55A3EDE}"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26635488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010400" cy="1143000"/>
          </a:xfrm>
          <a:prstGeom prst="rect">
            <a:avLst/>
          </a:prstGeom>
        </p:spPr>
        <p:txBody>
          <a:bodyPr/>
          <a:lstStyle>
            <a:lvl1pPr>
              <a:defRPr sz="2800"/>
            </a:lvl1pPr>
          </a:lstStyle>
          <a:p>
            <a:endParaRPr lang="en-IN" dirty="0"/>
          </a:p>
        </p:txBody>
      </p:sp>
      <p:sp>
        <p:nvSpPr>
          <p:cNvPr id="3" name="Slide Number Placeholder 2"/>
          <p:cNvSpPr>
            <a:spLocks noGrp="1"/>
          </p:cNvSpPr>
          <p:nvPr>
            <p:ph type="sldNum" sz="quarter" idx="10"/>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
        <p:nvSpPr>
          <p:cNvPr id="5" name="Title 1"/>
          <p:cNvSpPr txBox="1">
            <a:spLocks/>
          </p:cNvSpPr>
          <p:nvPr userDrawn="1"/>
        </p:nvSpPr>
        <p:spPr>
          <a:xfrm>
            <a:off x="609600" y="1600200"/>
            <a:ext cx="8077200" cy="4419600"/>
          </a:xfrm>
          <a:prstGeom prst="rect">
            <a:avLst/>
          </a:prstGeom>
        </p:spPr>
        <p:txBody>
          <a:bodyPr/>
          <a:lstStyle>
            <a:lvl1pPr algn="ctr" defTabSz="914400" rtl="0" eaLnBrk="1" latinLnBrk="0" hangingPunct="1">
              <a:spcBef>
                <a:spcPct val="0"/>
              </a:spcBef>
              <a:buNone/>
              <a:defRPr sz="3600" kern="1200">
                <a:solidFill>
                  <a:schemeClr val="tx1"/>
                </a:solidFill>
                <a:latin typeface="+mj-lt"/>
                <a:ea typeface="+mj-ea"/>
                <a:cs typeface="+mj-cs"/>
              </a:defRPr>
            </a:lvl1pPr>
          </a:lstStyle>
          <a:p>
            <a:endParaRPr lang="en-IN" dirty="0">
              <a:solidFill>
                <a:prstClr val="black"/>
              </a:solidFill>
            </a:endParaRPr>
          </a:p>
        </p:txBody>
      </p:sp>
      <p:sp>
        <p:nvSpPr>
          <p:cNvPr id="7" name="Content Placeholder 6"/>
          <p:cNvSpPr>
            <a:spLocks noGrp="1"/>
          </p:cNvSpPr>
          <p:nvPr>
            <p:ph sz="quarter" idx="11"/>
          </p:nvPr>
        </p:nvSpPr>
        <p:spPr>
          <a:xfrm>
            <a:off x="609600" y="1600200"/>
            <a:ext cx="7924800" cy="44196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40306544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7"/>
            <a:ext cx="7010400" cy="1143000"/>
          </a:xfrm>
          <a:prstGeom prst="rect">
            <a:avLst/>
          </a:prstGeom>
        </p:spPr>
        <p:txBody>
          <a:bodyPr/>
          <a:lstStyle>
            <a:lvl1pPr>
              <a:defRPr sz="2800"/>
            </a:lvl1pPr>
          </a:lstStyle>
          <a:p>
            <a:endParaRPr lang="en-IN" dirty="0"/>
          </a:p>
        </p:txBody>
      </p:sp>
      <p:sp>
        <p:nvSpPr>
          <p:cNvPr id="3" name="Slide Number Placeholder 2"/>
          <p:cNvSpPr>
            <a:spLocks noGrp="1"/>
          </p:cNvSpPr>
          <p:nvPr>
            <p:ph type="sldNum" sz="quarter" idx="10"/>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
        <p:nvSpPr>
          <p:cNvPr id="5" name="Title 1"/>
          <p:cNvSpPr txBox="1">
            <a:spLocks/>
          </p:cNvSpPr>
          <p:nvPr userDrawn="1"/>
        </p:nvSpPr>
        <p:spPr>
          <a:xfrm>
            <a:off x="609600" y="1600200"/>
            <a:ext cx="8077200" cy="4419600"/>
          </a:xfrm>
          <a:prstGeom prst="rect">
            <a:avLst/>
          </a:prstGeom>
        </p:spPr>
        <p:txBody>
          <a:bodyPr/>
          <a:lstStyle>
            <a:lvl1pPr algn="ctr" defTabSz="914400" rtl="0" eaLnBrk="1" latinLnBrk="0" hangingPunct="1">
              <a:spcBef>
                <a:spcPct val="0"/>
              </a:spcBef>
              <a:buNone/>
              <a:defRPr sz="3600" kern="1200">
                <a:solidFill>
                  <a:schemeClr val="tx1"/>
                </a:solidFill>
                <a:latin typeface="+mj-lt"/>
                <a:ea typeface="+mj-ea"/>
                <a:cs typeface="+mj-cs"/>
              </a:defRPr>
            </a:lvl1pPr>
          </a:lstStyle>
          <a:p>
            <a:endParaRPr lang="en-IN" dirty="0">
              <a:solidFill>
                <a:prstClr val="black"/>
              </a:solidFill>
            </a:endParaRPr>
          </a:p>
        </p:txBody>
      </p:sp>
      <p:sp>
        <p:nvSpPr>
          <p:cNvPr id="7" name="Content Placeholder 6"/>
          <p:cNvSpPr>
            <a:spLocks noGrp="1"/>
          </p:cNvSpPr>
          <p:nvPr>
            <p:ph sz="quarter" idx="11"/>
          </p:nvPr>
        </p:nvSpPr>
        <p:spPr>
          <a:xfrm>
            <a:off x="609600" y="1600200"/>
            <a:ext cx="7924800" cy="44196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21993504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Full Width Head, Copy + Visual">
    <p:spTree>
      <p:nvGrpSpPr>
        <p:cNvPr id="1" name=""/>
        <p:cNvGrpSpPr/>
        <p:nvPr/>
      </p:nvGrpSpPr>
      <p:grpSpPr>
        <a:xfrm>
          <a:off x="0" y="0"/>
          <a:ext cx="0" cy="0"/>
          <a:chOff x="0" y="0"/>
          <a:chExt cx="0" cy="0"/>
        </a:xfrm>
      </p:grpSpPr>
      <p:sp>
        <p:nvSpPr>
          <p:cNvPr id="4" name="Footer Placeholder 3"/>
          <p:cNvSpPr>
            <a:spLocks noGrp="1"/>
          </p:cNvSpPr>
          <p:nvPr>
            <p:ph type="ftr" sz="quarter" idx="14"/>
          </p:nvPr>
        </p:nvSpPr>
        <p:spPr/>
        <p:txBody>
          <a:bodyPr/>
          <a:lstStyle/>
          <a:p>
            <a:pPr algn="r"/>
            <a:r>
              <a:rPr lang="en-US" smtClean="0">
                <a:solidFill>
                  <a:srgbClr val="000000"/>
                </a:solidFill>
              </a:rPr>
              <a:t>© Bill &amp; Melinda Gates Foundation      |</a:t>
            </a:r>
            <a:endParaRPr lang="en-US" dirty="0">
              <a:solidFill>
                <a:srgbClr val="000000"/>
              </a:solidFill>
            </a:endParaRPr>
          </a:p>
        </p:txBody>
      </p:sp>
      <p:sp>
        <p:nvSpPr>
          <p:cNvPr id="5" name="Slide Number Placeholder 4"/>
          <p:cNvSpPr>
            <a:spLocks noGrp="1"/>
          </p:cNvSpPr>
          <p:nvPr>
            <p:ph type="sldNum" sz="quarter" idx="15"/>
          </p:nvPr>
        </p:nvSpPr>
        <p:spPr/>
        <p:txBody>
          <a:bodyPr/>
          <a:lstStyle/>
          <a:p>
            <a:fld id="{D3F7C509-FEEF-45D3-B896-7C07814C0C13}" type="slidenum">
              <a:rPr lang="en-US" smtClean="0">
                <a:solidFill>
                  <a:srgbClr val="000000"/>
                </a:solidFill>
              </a:rPr>
              <a:pPr/>
              <a:t>‹#›</a:t>
            </a:fld>
            <a:endParaRPr lang="en-US" dirty="0">
              <a:solidFill>
                <a:srgbClr val="000000"/>
              </a:solidFill>
            </a:endParaRPr>
          </a:p>
        </p:txBody>
      </p:sp>
      <p:sp>
        <p:nvSpPr>
          <p:cNvPr id="3" name="Text Placeholder 2"/>
          <p:cNvSpPr>
            <a:spLocks noGrp="1"/>
          </p:cNvSpPr>
          <p:nvPr>
            <p:ph type="body" sz="quarter" idx="16" hasCustomPrompt="1"/>
          </p:nvPr>
        </p:nvSpPr>
        <p:spPr>
          <a:xfrm>
            <a:off x="365126" y="1162281"/>
            <a:ext cx="8329613" cy="600132"/>
          </a:xfrm>
        </p:spPr>
        <p:txBody>
          <a:bodyPr/>
          <a:lstStyle>
            <a:lvl1pPr marL="0" indent="0">
              <a:buNone/>
              <a:defRPr sz="1667" baseline="0"/>
            </a:lvl1pPr>
            <a:lvl2pPr marL="0" indent="0">
              <a:buFont typeface="Arial" panose="020B0604020202020204" pitchFamily="34" charset="0"/>
              <a:buNone/>
              <a:defRPr sz="1667"/>
            </a:lvl2pPr>
            <a:lvl3pPr marL="0" indent="0">
              <a:buNone/>
              <a:defRPr sz="1667"/>
            </a:lvl3pPr>
            <a:lvl4pPr marL="0" indent="0">
              <a:buNone/>
              <a:defRPr sz="1667"/>
            </a:lvl4pPr>
            <a:lvl5pPr marL="0" indent="0">
              <a:buNone/>
              <a:defRPr sz="1667"/>
            </a:lvl5pPr>
          </a:lstStyle>
          <a:p>
            <a:pPr lvl="0"/>
            <a:r>
              <a:rPr lang="en-US" dirty="0" smtClean="0"/>
              <a:t>Insert sub-headline or explanatory copy here – up to 2 full-width lines.</a:t>
            </a:r>
            <a:endParaRPr lang="en-US" dirty="0"/>
          </a:p>
        </p:txBody>
      </p:sp>
      <p:sp>
        <p:nvSpPr>
          <p:cNvPr id="7" name="Content Placeholder 6"/>
          <p:cNvSpPr>
            <a:spLocks noGrp="1"/>
          </p:cNvSpPr>
          <p:nvPr>
            <p:ph sz="quarter" idx="17" hasCustomPrompt="1"/>
          </p:nvPr>
        </p:nvSpPr>
        <p:spPr>
          <a:xfrm>
            <a:off x="365125" y="1949451"/>
            <a:ext cx="8329613" cy="4288367"/>
          </a:xfrm>
        </p:spPr>
        <p:txBody>
          <a:bodyPr tIns="1097280"/>
          <a:lstStyle>
            <a:lvl1pPr marL="0" indent="0" algn="ctr">
              <a:buNone/>
              <a:defRPr sz="1600" baseline="0"/>
            </a:lvl1pPr>
            <a:lvl2pPr marL="0" indent="0">
              <a:buFont typeface="Arial" panose="020B0604020202020204" pitchFamily="34" charset="0"/>
              <a:buNone/>
              <a:defRPr sz="1600"/>
            </a:lvl2pPr>
            <a:lvl3pPr marL="0" indent="0">
              <a:buNone/>
              <a:defRPr sz="1600"/>
            </a:lvl3pPr>
            <a:lvl4pPr marL="0" indent="0">
              <a:buNone/>
              <a:defRPr sz="1600"/>
            </a:lvl4pPr>
            <a:lvl5pPr marL="0" indent="0">
              <a:buNone/>
              <a:defRPr sz="1600"/>
            </a:lvl5pPr>
          </a:lstStyle>
          <a:p>
            <a:pPr lvl="0"/>
            <a:r>
              <a:rPr lang="en-US" dirty="0" smtClean="0"/>
              <a:t>Click icon to insert visual element here at full-width of slide.</a:t>
            </a:r>
            <a:endParaRPr lang="en-US" dirty="0"/>
          </a:p>
        </p:txBody>
      </p:sp>
      <p:sp>
        <p:nvSpPr>
          <p:cNvPr id="6" name="Title 5"/>
          <p:cNvSpPr>
            <a:spLocks noGrp="1"/>
          </p:cNvSpPr>
          <p:nvPr>
            <p:ph type="title" hasCustomPrompt="1"/>
          </p:nvPr>
        </p:nvSpPr>
        <p:spPr>
          <a:xfrm>
            <a:off x="365125" y="646176"/>
            <a:ext cx="8329613" cy="509240"/>
          </a:xfrm>
        </p:spPr>
        <p:txBody>
          <a:bodyPr/>
          <a:lstStyle>
            <a:lvl1pPr>
              <a:defRPr baseline="0"/>
            </a:lvl1pPr>
          </a:lstStyle>
          <a:p>
            <a:r>
              <a:rPr lang="en-US" smtClean="0"/>
              <a:t>INSERT HEADLINE HERE – UP TO 1 FULL-WIDTH LINE</a:t>
            </a:r>
            <a:endParaRPr lang="en-US"/>
          </a:p>
        </p:txBody>
      </p:sp>
    </p:spTree>
    <p:extLst>
      <p:ext uri="{BB962C8B-B14F-4D97-AF65-F5344CB8AC3E}">
        <p14:creationId xmlns:p14="http://schemas.microsoft.com/office/powerpoint/2010/main" val="22679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Content boxes x2">
    <p:spTree>
      <p:nvGrpSpPr>
        <p:cNvPr id="1" name=""/>
        <p:cNvGrpSpPr/>
        <p:nvPr/>
      </p:nvGrpSpPr>
      <p:grpSpPr>
        <a:xfrm>
          <a:off x="0" y="0"/>
          <a:ext cx="0" cy="0"/>
          <a:chOff x="0" y="0"/>
          <a:chExt cx="0" cy="0"/>
        </a:xfrm>
      </p:grpSpPr>
      <p:sp>
        <p:nvSpPr>
          <p:cNvPr id="2" name="Title 1"/>
          <p:cNvSpPr>
            <a:spLocks noGrp="1"/>
          </p:cNvSpPr>
          <p:nvPr>
            <p:ph type="title"/>
          </p:nvPr>
        </p:nvSpPr>
        <p:spPr>
          <a:xfrm>
            <a:off x="456383" y="0"/>
            <a:ext cx="8226425" cy="818686"/>
          </a:xfrm>
        </p:spPr>
        <p:txBody>
          <a:bodyPr/>
          <a:lstStyle/>
          <a:p>
            <a:r>
              <a:rPr lang="en-US" smtClean="0"/>
              <a:t>Click to edit Master title style</a:t>
            </a:r>
            <a:endParaRPr lang="en-GB" dirty="0"/>
          </a:p>
        </p:txBody>
      </p:sp>
      <p:sp>
        <p:nvSpPr>
          <p:cNvPr id="7" name="Content Placeholder 11"/>
          <p:cNvSpPr>
            <a:spLocks noGrp="1"/>
          </p:cNvSpPr>
          <p:nvPr>
            <p:ph sz="quarter" idx="17"/>
          </p:nvPr>
        </p:nvSpPr>
        <p:spPr>
          <a:xfrm>
            <a:off x="456382" y="1179578"/>
            <a:ext cx="4022436" cy="4816475"/>
          </a:xfrm>
          <a:prstGeom prst="homePlate">
            <a:avLst>
              <a:gd name="adj" fmla="val 14655"/>
            </a:avLst>
          </a:prstGeom>
          <a:ln w="12700">
            <a:solidFill>
              <a:schemeClr val="bg1"/>
            </a:solidFill>
          </a:ln>
        </p:spPr>
        <p:txBody>
          <a:bodyPr/>
          <a:lstStyle>
            <a:lvl1pPr>
              <a:defRPr baseline="0"/>
            </a:lvl1pPr>
            <a:lvl2pPr>
              <a:defRPr baseline="0"/>
            </a:lvl2pPr>
            <a:lvl3pPr>
              <a:defRPr baseline="0"/>
            </a:lvl3pPr>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Content Placeholder 11"/>
          <p:cNvSpPr>
            <a:spLocks noGrp="1"/>
          </p:cNvSpPr>
          <p:nvPr>
            <p:ph sz="quarter" idx="18"/>
          </p:nvPr>
        </p:nvSpPr>
        <p:spPr>
          <a:xfrm flipH="1">
            <a:off x="4660371" y="1179578"/>
            <a:ext cx="4022436" cy="4816475"/>
          </a:xfrm>
          <a:prstGeom prst="homePlate">
            <a:avLst>
              <a:gd name="adj" fmla="val 14655"/>
            </a:avLst>
          </a:prstGeom>
          <a:ln w="12700">
            <a:solidFill>
              <a:schemeClr val="bg1"/>
            </a:solidFill>
          </a:ln>
        </p:spPr>
        <p:txBody>
          <a:bodyPr lIns="393192"/>
          <a:lstStyle>
            <a:lvl1pPr>
              <a:defRPr baseline="0"/>
            </a:lvl1pPr>
            <a:lvl2pPr>
              <a:defRPr baseline="0"/>
            </a:lvl2pPr>
            <a:lvl3pPr>
              <a:defRPr baseline="0"/>
            </a:lvl3pPr>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userDrawn="1">
            <p:ph type="dt" sz="half" idx="19"/>
          </p:nvPr>
        </p:nvSpPr>
        <p:spPr>
          <a:xfrm>
            <a:off x="712788" y="6492875"/>
            <a:ext cx="6629400" cy="136525"/>
          </a:xfrm>
        </p:spPr>
        <p:txBody>
          <a:bodyPr/>
          <a:lstStyle>
            <a:lvl1pPr marL="0" algn="l" defTabSz="914400" rtl="0" eaLnBrk="0" latinLnBrk="0" hangingPunct="0">
              <a:defRPr sz="900" kern="1200">
                <a:solidFill>
                  <a:srgbClr val="002868"/>
                </a:solidFill>
                <a:latin typeface="+mn-lt"/>
                <a:ea typeface="+mn-ea"/>
                <a:cs typeface="+mn-cs"/>
              </a:defRPr>
            </a:lvl1pPr>
          </a:lstStyle>
          <a:p>
            <a:pPr>
              <a:defRPr/>
            </a:pPr>
            <a:r>
              <a:rPr lang="en-US"/>
              <a:t>Fixed Date [via Insert tab &gt; Header &amp; Footer]</a:t>
            </a:r>
            <a:endParaRPr dirty="0"/>
          </a:p>
        </p:txBody>
      </p:sp>
      <p:sp>
        <p:nvSpPr>
          <p:cNvPr id="6" name="Footer Placeholder 4"/>
          <p:cNvSpPr>
            <a:spLocks noGrp="1"/>
          </p:cNvSpPr>
          <p:nvPr userDrawn="1">
            <p:ph type="ftr" sz="quarter" idx="20"/>
          </p:nvPr>
        </p:nvSpPr>
        <p:spPr>
          <a:xfrm>
            <a:off x="481013" y="6356350"/>
            <a:ext cx="6858000" cy="136525"/>
          </a:xfrm>
        </p:spPr>
        <p:txBody>
          <a:bodyPr/>
          <a:lstStyle>
            <a:lvl1pPr marL="0" algn="l" defTabSz="914400" rtl="0" eaLnBrk="0" latinLnBrk="0" hangingPunct="0">
              <a:defRPr sz="900" kern="1200">
                <a:solidFill>
                  <a:srgbClr val="002868"/>
                </a:solidFill>
                <a:latin typeface="+mn-lt"/>
                <a:ea typeface="+mn-ea"/>
                <a:cs typeface="+mn-cs"/>
              </a:defRPr>
            </a:lvl1pPr>
          </a:lstStyle>
          <a:p>
            <a:pPr>
              <a:defRPr/>
            </a:pPr>
            <a:r>
              <a:t>Presentation Title [via Insert tab &gt; Header &amp; Footer]</a:t>
            </a:r>
          </a:p>
        </p:txBody>
      </p:sp>
      <p:sp>
        <p:nvSpPr>
          <p:cNvPr id="8" name="Slide Number Placeholder 5"/>
          <p:cNvSpPr>
            <a:spLocks noGrp="1"/>
          </p:cNvSpPr>
          <p:nvPr userDrawn="1">
            <p:ph type="sldNum" sz="quarter" idx="21"/>
          </p:nvPr>
        </p:nvSpPr>
        <p:spPr>
          <a:xfrm>
            <a:off x="481013" y="6492875"/>
            <a:ext cx="228600" cy="136525"/>
          </a:xfrm>
        </p:spPr>
        <p:txBody>
          <a:bodyPr/>
          <a:lstStyle>
            <a:lvl1pPr marL="0" algn="l" defTabSz="914400" rtl="0" eaLnBrk="0" latinLnBrk="0" hangingPunct="0">
              <a:defRPr sz="900" kern="1200">
                <a:solidFill>
                  <a:srgbClr val="002868"/>
                </a:solidFill>
                <a:latin typeface="+mn-lt"/>
                <a:ea typeface="+mn-ea"/>
                <a:cs typeface="+mn-cs"/>
              </a:defRPr>
            </a:lvl1pPr>
          </a:lstStyle>
          <a:p>
            <a:pPr>
              <a:defRPr/>
            </a:pPr>
            <a:fld id="{44FCD732-6C78-4B07-95B9-5CCF09244D92}" type="slidenum">
              <a:rPr/>
              <a:pPr>
                <a:defRPr/>
              </a:pPr>
              <a:t>‹#›</a:t>
            </a:fld>
            <a:endParaRPr dirty="0"/>
          </a:p>
        </p:txBody>
      </p:sp>
    </p:spTree>
    <p:extLst>
      <p:ext uri="{BB962C8B-B14F-4D97-AF65-F5344CB8AC3E}">
        <p14:creationId xmlns:p14="http://schemas.microsoft.com/office/powerpoint/2010/main" val="418096525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fontAlgn="auto">
              <a:spcBef>
                <a:spcPts val="0"/>
              </a:spcBef>
              <a:spcAft>
                <a:spcPts val="0"/>
              </a:spcAft>
              <a:defRPr/>
            </a:lvl1pPr>
          </a:lstStyle>
          <a:p>
            <a:pPr>
              <a:defRPr/>
            </a:pPr>
            <a:fld id="{C74488A6-ED07-40B0-B3B8-059084F5F48B}" type="datetime1">
              <a:rPr lang="en-US" smtClean="0">
                <a:solidFill>
                  <a:prstClr val="black">
                    <a:tint val="75000"/>
                  </a:prstClr>
                </a:solidFill>
              </a:rPr>
              <a:pPr>
                <a:defRPr/>
              </a:pPr>
              <a:t>10/26/2016</a:t>
            </a:fld>
            <a:endParaRPr lang="en-US" dirty="0">
              <a:solidFill>
                <a:prstClr val="black">
                  <a:tint val="75000"/>
                </a:prstClr>
              </a:solidFill>
            </a:endParaRPr>
          </a:p>
        </p:txBody>
      </p:sp>
      <p:sp>
        <p:nvSpPr>
          <p:cNvPr id="4" name="Rectangle 6"/>
          <p:cNvSpPr>
            <a:spLocks noGrp="1" noChangeArrowheads="1"/>
          </p:cNvSpPr>
          <p:nvPr>
            <p:ph type="ftr" sz="quarter" idx="11"/>
          </p:nvPr>
        </p:nvSpPr>
        <p:spPr>
          <a:xfrm>
            <a:off x="3048000" y="6248400"/>
            <a:ext cx="2895600" cy="457200"/>
          </a:xfrm>
          <a:prstGeom prst="rect">
            <a:avLst/>
          </a:prstGeom>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7"/>
          <p:cNvSpPr>
            <a:spLocks noGrp="1" noChangeArrowheads="1"/>
          </p:cNvSpPr>
          <p:nvPr>
            <p:ph type="sldNum" sz="quarter" idx="12"/>
          </p:nvPr>
        </p:nvSpPr>
        <p:spPr/>
        <p:txBody>
          <a:bodyPr/>
          <a:lstStyle>
            <a:lvl1pPr eaLnBrk="1" hangingPunct="1">
              <a:defRPr/>
            </a:lvl1pPr>
          </a:lstStyle>
          <a:p>
            <a:fld id="{E9269C26-89E3-4CCB-91C3-50CAC6C7529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732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7"/>
            <a:ext cx="7010400" cy="1143000"/>
          </a:xfrm>
          <a:prstGeom prst="rect">
            <a:avLst/>
          </a:prstGeom>
        </p:spPr>
        <p:txBody>
          <a:bodyPr/>
          <a:lstStyle>
            <a:lvl1pPr>
              <a:defRPr sz="2800"/>
            </a:lvl1pPr>
          </a:lstStyle>
          <a:p>
            <a:endParaRPr lang="en-IN" dirty="0"/>
          </a:p>
        </p:txBody>
      </p:sp>
      <p:sp>
        <p:nvSpPr>
          <p:cNvPr id="3" name="Slide Number Placeholder 2"/>
          <p:cNvSpPr>
            <a:spLocks noGrp="1"/>
          </p:cNvSpPr>
          <p:nvPr>
            <p:ph type="sldNum" sz="quarter" idx="10"/>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
        <p:nvSpPr>
          <p:cNvPr id="5" name="Title 1"/>
          <p:cNvSpPr txBox="1">
            <a:spLocks/>
          </p:cNvSpPr>
          <p:nvPr userDrawn="1"/>
        </p:nvSpPr>
        <p:spPr>
          <a:xfrm>
            <a:off x="609600" y="1600200"/>
            <a:ext cx="8077200" cy="4419600"/>
          </a:xfrm>
          <a:prstGeom prst="rect">
            <a:avLst/>
          </a:prstGeom>
        </p:spPr>
        <p:txBody>
          <a:bodyPr/>
          <a:lstStyle>
            <a:lvl1pPr algn="ctr" defTabSz="914400" rtl="0" eaLnBrk="1" latinLnBrk="0" hangingPunct="1">
              <a:spcBef>
                <a:spcPct val="0"/>
              </a:spcBef>
              <a:buNone/>
              <a:defRPr sz="3600" kern="1200">
                <a:solidFill>
                  <a:schemeClr val="tx1"/>
                </a:solidFill>
                <a:latin typeface="+mj-lt"/>
                <a:ea typeface="+mj-ea"/>
                <a:cs typeface="+mj-cs"/>
              </a:defRPr>
            </a:lvl1pPr>
          </a:lstStyle>
          <a:p>
            <a:endParaRPr lang="en-IN" dirty="0">
              <a:solidFill>
                <a:prstClr val="black"/>
              </a:solidFill>
            </a:endParaRPr>
          </a:p>
        </p:txBody>
      </p:sp>
      <p:sp>
        <p:nvSpPr>
          <p:cNvPr id="7" name="Content Placeholder 6"/>
          <p:cNvSpPr>
            <a:spLocks noGrp="1"/>
          </p:cNvSpPr>
          <p:nvPr>
            <p:ph sz="quarter" idx="11"/>
          </p:nvPr>
        </p:nvSpPr>
        <p:spPr>
          <a:xfrm>
            <a:off x="609600" y="1600200"/>
            <a:ext cx="7924800" cy="441960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58206116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3223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9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9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en-GB">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a:lvl1pPr>
          </a:lstStyle>
          <a:p>
            <a:pPr>
              <a:defRPr/>
            </a:pPr>
            <a:fld id="{303D979A-9ED7-4AB0-88DB-2E62791E486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821916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042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478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406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3665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546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guide id="3" pos="288" userDrawn="1">
          <p15:clr>
            <a:srgbClr val="FBAE40"/>
          </p15:clr>
        </p15:guide>
        <p15:guide id="4" pos="5472" userDrawn="1">
          <p15:clr>
            <a:srgbClr val="FBAE40"/>
          </p15:clr>
        </p15:guide>
        <p15:guide id="5" orient="horz" pos="288" userDrawn="1">
          <p15:clr>
            <a:srgbClr val="FBAE40"/>
          </p15:clr>
        </p15:guide>
        <p15:guide id="6" orient="horz" pos="4032" userDrawn="1">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475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820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14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0465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404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805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161" y="864158"/>
            <a:ext cx="8822452" cy="5395965"/>
          </a:xfrm>
          <a:prstGeom prst="rect">
            <a:avLst/>
          </a:prstGeom>
        </p:spPr>
        <p:txBody>
          <a:bodyPr/>
          <a:lstStyle>
            <a:lvl1pPr marL="342900" indent="-342900">
              <a:buFontTx/>
              <a:buBlip>
                <a:blip r:embed="rId2"/>
              </a:buBlip>
              <a:defRPr kern="1200" baseline="0">
                <a:solidFill>
                  <a:srgbClr val="0F3546"/>
                </a:solidFill>
              </a:defRPr>
            </a:lvl1pPr>
            <a:lvl2pPr marL="742950" indent="-285750">
              <a:buFontTx/>
              <a:buBlip>
                <a:blip r:embed="rId3"/>
              </a:buBlip>
              <a:defRPr kern="1200" baseline="0">
                <a:solidFill>
                  <a:srgbClr val="0F3546"/>
                </a:solidFill>
              </a:defRPr>
            </a:lvl2pPr>
            <a:lvl3pPr>
              <a:buClr>
                <a:srgbClr val="0F3546"/>
              </a:buClr>
              <a:defRPr kern="1200" baseline="0">
                <a:solidFill>
                  <a:srgbClr val="0F3546"/>
                </a:solidFill>
              </a:defRPr>
            </a:lvl3pPr>
            <a:lvl4pPr>
              <a:buClr>
                <a:srgbClr val="0F3546"/>
              </a:buClr>
              <a:defRPr kern="1200" baseline="0">
                <a:solidFill>
                  <a:srgbClr val="0F3546"/>
                </a:solidFill>
              </a:defRPr>
            </a:lvl4pPr>
            <a:lvl5pPr marL="2057400" indent="-228600">
              <a:buClr>
                <a:srgbClr val="0F3546"/>
              </a:buClr>
              <a:buFont typeface="Wingdings" pitchFamily="2" charset="2"/>
              <a:buChar char="§"/>
              <a:defRPr kern="1200" baseline="0">
                <a:solidFill>
                  <a:srgbClr val="0F354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a:xfrm>
            <a:off x="241160" y="80388"/>
            <a:ext cx="8842545" cy="59285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125075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64CD113-BC06-4FA5-8944-95C9ADAD0A7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FB626-6376-4B28-A2F1-1E996F085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1700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4CD113-BC06-4FA5-8944-95C9ADAD0A7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FB626-6376-4B28-A2F1-1E996F085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9997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4CD113-BC06-4FA5-8944-95C9ADAD0A7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FB626-6376-4B28-A2F1-1E996F085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63513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64CD113-BC06-4FA5-8944-95C9ADAD0A7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BFB626-6376-4B28-A2F1-1E996F085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69969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64CD113-BC06-4FA5-8944-95C9ADAD0A7D}"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FBFB626-6376-4B28-A2F1-1E996F085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14762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64CD113-BC06-4FA5-8944-95C9ADAD0A7D}"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FBFB626-6376-4B28-A2F1-1E996F085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5020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4CD113-BC06-4FA5-8944-95C9ADAD0A7D}"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FBFB626-6376-4B28-A2F1-1E996F085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3738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CD113-BC06-4FA5-8944-95C9ADAD0A7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BFB626-6376-4B28-A2F1-1E996F085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2919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CD113-BC06-4FA5-8944-95C9ADAD0A7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BFB626-6376-4B28-A2F1-1E996F085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65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680E4F9-3BA4-427D-9275-5490DE735FFD}" type="slidenum">
              <a:rPr lang="en-US"/>
              <a:pPr>
                <a:defRPr/>
              </a:pPr>
              <a:t>‹#›</a:t>
            </a:fld>
            <a:endParaRPr lang="en-US"/>
          </a:p>
        </p:txBody>
      </p:sp>
    </p:spTree>
    <p:extLst>
      <p:ext uri="{BB962C8B-B14F-4D97-AF65-F5344CB8AC3E}">
        <p14:creationId xmlns:p14="http://schemas.microsoft.com/office/powerpoint/2010/main" val="3007677991"/>
      </p:ext>
    </p:extLst>
  </p:cSld>
  <p:clrMapOvr>
    <a:masterClrMapping/>
  </p:clrMapOvr>
  <p:transition/>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4CD113-BC06-4FA5-8944-95C9ADAD0A7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FB626-6376-4B28-A2F1-1E996F085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7765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4CD113-BC06-4FA5-8944-95C9ADAD0A7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FBFB626-6376-4B28-A2F1-1E996F0859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10810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1579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713719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752612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30883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87455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735498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22948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C8B060-8D54-4B79-BB80-AEADF9C2942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5159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94700839"/>
      </p:ext>
    </p:extLst>
  </p:cSld>
  <p:clrMapOvr>
    <a:masterClrMapping/>
  </p:clrMapOvr>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011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0476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087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46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316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711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2880" userDrawn="1">
          <p15:clr>
            <a:srgbClr val="FBAE40"/>
          </p15:clr>
        </p15:guide>
        <p15:guide id="3" pos="288" userDrawn="1">
          <p15:clr>
            <a:srgbClr val="FBAE40"/>
          </p15:clr>
        </p15:guide>
        <p15:guide id="4" pos="5472" userDrawn="1">
          <p15:clr>
            <a:srgbClr val="FBAE40"/>
          </p15:clr>
        </p15:guide>
        <p15:guide id="5" orient="horz" pos="288" userDrawn="1">
          <p15:clr>
            <a:srgbClr val="FBAE40"/>
          </p15:clr>
        </p15:guide>
        <p15:guide id="6" orient="horz" pos="4032" userDrawn="1">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13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32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798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995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60A41BA-D6A5-4F07-A339-B10F5B1204C4}" type="slidenum">
              <a:rPr lang="en-US"/>
              <a:pPr>
                <a:defRPr/>
              </a:pPr>
              <a:t>‹#›</a:t>
            </a:fld>
            <a:endParaRPr lang="en-US"/>
          </a:p>
        </p:txBody>
      </p:sp>
    </p:spTree>
    <p:extLst>
      <p:ext uri="{BB962C8B-B14F-4D97-AF65-F5344CB8AC3E}">
        <p14:creationId xmlns:p14="http://schemas.microsoft.com/office/powerpoint/2010/main" val="309884139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149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161" y="864158"/>
            <a:ext cx="8822452" cy="5395965"/>
          </a:xfrm>
          <a:prstGeom prst="rect">
            <a:avLst/>
          </a:prstGeom>
        </p:spPr>
        <p:txBody>
          <a:bodyPr/>
          <a:lstStyle>
            <a:lvl1pPr marL="342900" indent="-342900">
              <a:buFontTx/>
              <a:buBlip>
                <a:blip r:embed="rId2"/>
              </a:buBlip>
              <a:defRPr kern="1200" baseline="0">
                <a:solidFill>
                  <a:srgbClr val="0F3546"/>
                </a:solidFill>
              </a:defRPr>
            </a:lvl1pPr>
            <a:lvl2pPr marL="742950" indent="-285750">
              <a:buFontTx/>
              <a:buBlip>
                <a:blip r:embed="rId3"/>
              </a:buBlip>
              <a:defRPr kern="1200" baseline="0">
                <a:solidFill>
                  <a:srgbClr val="0F3546"/>
                </a:solidFill>
              </a:defRPr>
            </a:lvl2pPr>
            <a:lvl3pPr>
              <a:buClr>
                <a:srgbClr val="0F3546"/>
              </a:buClr>
              <a:defRPr kern="1200" baseline="0">
                <a:solidFill>
                  <a:srgbClr val="0F3546"/>
                </a:solidFill>
              </a:defRPr>
            </a:lvl3pPr>
            <a:lvl4pPr>
              <a:buClr>
                <a:srgbClr val="0F3546"/>
              </a:buClr>
              <a:defRPr kern="1200" baseline="0">
                <a:solidFill>
                  <a:srgbClr val="0F3546"/>
                </a:solidFill>
              </a:defRPr>
            </a:lvl4pPr>
            <a:lvl5pPr marL="2057400" indent="-228600">
              <a:buClr>
                <a:srgbClr val="0F3546"/>
              </a:buClr>
              <a:buFont typeface="Wingdings" pitchFamily="2" charset="2"/>
              <a:buChar char="§"/>
              <a:defRPr kern="1200" baseline="0">
                <a:solidFill>
                  <a:srgbClr val="0F354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a:xfrm>
            <a:off x="241160" y="80388"/>
            <a:ext cx="8842545" cy="59285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906505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610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cxnSp>
        <p:nvCxnSpPr>
          <p:cNvPr id="7" name="Straight Connector 7"/>
          <p:cNvCxnSpPr>
            <a:cxnSpLocks noChangeShapeType="1"/>
          </p:cNvCxnSpPr>
          <p:nvPr userDrawn="1"/>
        </p:nvCxnSpPr>
        <p:spPr bwMode="auto">
          <a:xfrm>
            <a:off x="467463" y="1196975"/>
            <a:ext cx="8209085"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60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60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Rectangle 4"/>
          <p:cNvSpPr>
            <a:spLocks noGrp="1" noChangeArrowheads="1"/>
          </p:cNvSpPr>
          <p:nvPr>
            <p:ph type="dt" sz="half" idx="10"/>
          </p:nvPr>
        </p:nvSpPr>
        <p:spPr/>
        <p:txBody>
          <a:bodyPr/>
          <a:lstStyle>
            <a:lvl1pPr>
              <a:defRPr/>
            </a:lvl1pPr>
          </a:lstStyle>
          <a:p>
            <a:endParaRPr lang="en-GB" altLang="en-US">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endParaRPr lang="en-GB" altLang="en-US">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fld id="{4BC6CDD1-5048-4CA7-9629-600B2BA0AAD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95419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en-US"/>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A21D48C-46AD-4CC4-8E00-80E26407F188}" type="slidenum">
              <a:rPr lang="en-GB"/>
              <a:pPr>
                <a:defRPr/>
              </a:pPr>
              <a:t>‹#›</a:t>
            </a:fld>
            <a:endParaRPr lang="en-GB"/>
          </a:p>
        </p:txBody>
      </p:sp>
    </p:spTree>
    <p:extLst>
      <p:ext uri="{BB962C8B-B14F-4D97-AF65-F5344CB8AC3E}">
        <p14:creationId xmlns:p14="http://schemas.microsoft.com/office/powerpoint/2010/main" val="125650616"/>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US"/>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E2C59A5-7A2C-4BF1-9E85-F643D4F34A24}" type="slidenum">
              <a:rPr lang="en-GB"/>
              <a:pPr>
                <a:defRPr/>
              </a:pPr>
              <a:t>‹#›</a:t>
            </a:fld>
            <a:endParaRPr lang="en-GB"/>
          </a:p>
        </p:txBody>
      </p:sp>
    </p:spTree>
    <p:extLst>
      <p:ext uri="{BB962C8B-B14F-4D97-AF65-F5344CB8AC3E}">
        <p14:creationId xmlns:p14="http://schemas.microsoft.com/office/powerpoint/2010/main" val="2513508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66A8065-B0CB-4C42-A328-A8DB687A7A82}" type="slidenum">
              <a:rPr lang="en-GB"/>
              <a:pPr>
                <a:defRPr/>
              </a:pPr>
              <a:t>‹#›</a:t>
            </a:fld>
            <a:endParaRPr lang="en-GB"/>
          </a:p>
        </p:txBody>
      </p:sp>
    </p:spTree>
    <p:extLst>
      <p:ext uri="{BB962C8B-B14F-4D97-AF65-F5344CB8AC3E}">
        <p14:creationId xmlns:p14="http://schemas.microsoft.com/office/powerpoint/2010/main" val="13345771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en-US"/>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CA328BD2-5591-4486-948B-22DB3871505D}" type="slidenum">
              <a:rPr lang="en-GB"/>
              <a:pPr>
                <a:defRPr/>
              </a:pPr>
              <a:t>‹#›</a:t>
            </a:fld>
            <a:endParaRPr lang="en-GB"/>
          </a:p>
        </p:txBody>
      </p:sp>
    </p:spTree>
    <p:extLst>
      <p:ext uri="{BB962C8B-B14F-4D97-AF65-F5344CB8AC3E}">
        <p14:creationId xmlns:p14="http://schemas.microsoft.com/office/powerpoint/2010/main" val="7880248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516765B3-1353-4B5E-A626-2D666E373658}" type="slidenum">
              <a:rPr lang="en-GB"/>
              <a:pPr>
                <a:defRPr/>
              </a:pPr>
              <a:t>‹#›</a:t>
            </a:fld>
            <a:endParaRPr lang="en-GB"/>
          </a:p>
        </p:txBody>
      </p:sp>
    </p:spTree>
    <p:extLst>
      <p:ext uri="{BB962C8B-B14F-4D97-AF65-F5344CB8AC3E}">
        <p14:creationId xmlns:p14="http://schemas.microsoft.com/office/powerpoint/2010/main" val="415264846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US"/>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8135C9B-00CA-4918-831E-C795CB29623D}" type="slidenum">
              <a:rPr lang="en-GB"/>
              <a:pPr>
                <a:defRPr/>
              </a:pPr>
              <a:t>‹#›</a:t>
            </a:fld>
            <a:endParaRPr lang="en-GB"/>
          </a:p>
        </p:txBody>
      </p:sp>
    </p:spTree>
    <p:extLst>
      <p:ext uri="{BB962C8B-B14F-4D97-AF65-F5344CB8AC3E}">
        <p14:creationId xmlns:p14="http://schemas.microsoft.com/office/powerpoint/2010/main" val="2854364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A910697-D951-4E6E-B91B-8A14A51E37D6}" type="slidenum">
              <a:rPr lang="en-US"/>
              <a:pPr>
                <a:defRPr/>
              </a:pPr>
              <a:t>‹#›</a:t>
            </a:fld>
            <a:endParaRPr lang="en-US"/>
          </a:p>
        </p:txBody>
      </p:sp>
    </p:spTree>
    <p:extLst>
      <p:ext uri="{BB962C8B-B14F-4D97-AF65-F5344CB8AC3E}">
        <p14:creationId xmlns:p14="http://schemas.microsoft.com/office/powerpoint/2010/main" val="285628951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US"/>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FEE1884-A5C9-4E7A-A06B-DCAB04787B1A}" type="slidenum">
              <a:rPr lang="en-GB"/>
              <a:pPr>
                <a:defRPr/>
              </a:pPr>
              <a:t>‹#›</a:t>
            </a:fld>
            <a:endParaRPr lang="en-GB"/>
          </a:p>
        </p:txBody>
      </p:sp>
    </p:spTree>
    <p:extLst>
      <p:ext uri="{BB962C8B-B14F-4D97-AF65-F5344CB8AC3E}">
        <p14:creationId xmlns:p14="http://schemas.microsoft.com/office/powerpoint/2010/main" val="57179539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71154A1-5712-4B1C-BA40-65DCA115CD80}" type="slidenum">
              <a:rPr lang="en-GB"/>
              <a:pPr>
                <a:defRPr/>
              </a:pPr>
              <a:t>‹#›</a:t>
            </a:fld>
            <a:endParaRPr lang="en-GB"/>
          </a:p>
        </p:txBody>
      </p:sp>
    </p:spTree>
    <p:extLst>
      <p:ext uri="{BB962C8B-B14F-4D97-AF65-F5344CB8AC3E}">
        <p14:creationId xmlns:p14="http://schemas.microsoft.com/office/powerpoint/2010/main" val="171534260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en-US"/>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475B42-6875-4CD0-A0D5-4B47A4BC11C8}" type="slidenum">
              <a:rPr lang="en-GB"/>
              <a:pPr>
                <a:defRPr/>
              </a:pPr>
              <a:t>‹#›</a:t>
            </a:fld>
            <a:endParaRPr lang="en-GB"/>
          </a:p>
        </p:txBody>
      </p:sp>
    </p:spTree>
    <p:extLst>
      <p:ext uri="{BB962C8B-B14F-4D97-AF65-F5344CB8AC3E}">
        <p14:creationId xmlns:p14="http://schemas.microsoft.com/office/powerpoint/2010/main" val="14295383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grpSp>
        <p:nvGrpSpPr>
          <p:cNvPr id="17" name="Group 16"/>
          <p:cNvGrpSpPr/>
          <p:nvPr userDrawn="1"/>
        </p:nvGrpSpPr>
        <p:grpSpPr>
          <a:xfrm>
            <a:off x="-36513" y="6311368"/>
            <a:ext cx="8712969" cy="646024"/>
            <a:chOff x="-36513" y="6311368"/>
            <a:chExt cx="8712969" cy="646024"/>
          </a:xfrm>
        </p:grpSpPr>
        <p:sp>
          <p:nvSpPr>
            <p:cNvPr id="12" name="Rectangle 11"/>
            <p:cNvSpPr/>
            <p:nvPr userDrawn="1"/>
          </p:nvSpPr>
          <p:spPr bwMode="auto">
            <a:xfrm>
              <a:off x="395536" y="6476597"/>
              <a:ext cx="180021" cy="33677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3600" smtClean="0">
                <a:solidFill>
                  <a:srgbClr val="000000"/>
                </a:solidFill>
                <a:latin typeface="Tahoma" pitchFamily="34" charset="0"/>
                <a:cs typeface="Tahoma" pitchFamily="34" charset="0"/>
              </a:endParaRPr>
            </a:p>
          </p:txBody>
        </p:sp>
        <p:grpSp>
          <p:nvGrpSpPr>
            <p:cNvPr id="13" name="Group 12"/>
            <p:cNvGrpSpPr/>
            <p:nvPr userDrawn="1"/>
          </p:nvGrpSpPr>
          <p:grpSpPr>
            <a:xfrm>
              <a:off x="-36513" y="6311368"/>
              <a:ext cx="8712969" cy="646024"/>
              <a:chOff x="-36513" y="6239360"/>
              <a:chExt cx="8712969" cy="646024"/>
            </a:xfrm>
          </p:grpSpPr>
          <p:sp>
            <p:nvSpPr>
              <p:cNvPr id="14" name="Rectangle 13"/>
              <p:cNvSpPr/>
              <p:nvPr userDrawn="1"/>
            </p:nvSpPr>
            <p:spPr bwMode="auto">
              <a:xfrm>
                <a:off x="-36513" y="6404588"/>
                <a:ext cx="360041" cy="33677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3600" smtClean="0">
                  <a:solidFill>
                    <a:srgbClr val="000000"/>
                  </a:solidFill>
                  <a:latin typeface="Tahoma" pitchFamily="34" charset="0"/>
                  <a:cs typeface="Tahoma" pitchFamily="34" charset="0"/>
                </a:endParaRPr>
              </a:p>
            </p:txBody>
          </p:sp>
          <p:sp>
            <p:nvSpPr>
              <p:cNvPr id="15" name="Text Box 2"/>
              <p:cNvSpPr txBox="1">
                <a:spLocks noChangeArrowheads="1"/>
              </p:cNvSpPr>
              <p:nvPr userDrawn="1"/>
            </p:nvSpPr>
            <p:spPr bwMode="auto">
              <a:xfrm>
                <a:off x="539552" y="6239360"/>
                <a:ext cx="1368152" cy="6460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fontAlgn="base">
                  <a:spcBef>
                    <a:spcPct val="0"/>
                  </a:spcBef>
                </a:pPr>
                <a:endParaRPr lang="en-US" sz="600" dirty="0">
                  <a:solidFill>
                    <a:srgbClr val="000000"/>
                  </a:solidFill>
                  <a:latin typeface="Times New Roman"/>
                  <a:ea typeface="Calibri"/>
                </a:endParaRPr>
              </a:p>
              <a:p>
                <a:pPr fontAlgn="base">
                  <a:spcBef>
                    <a:spcPct val="0"/>
                  </a:spcBef>
                </a:pPr>
                <a:r>
                  <a:rPr lang="en-GB" sz="1400" b="1" dirty="0" smtClean="0">
                    <a:solidFill>
                      <a:srgbClr val="FF0000"/>
                    </a:solidFill>
                    <a:latin typeface="Tahoma"/>
                    <a:ea typeface="Calibri"/>
                  </a:rPr>
                  <a:t>GLOBAL TB </a:t>
                </a:r>
                <a:endParaRPr lang="en-US" sz="600" dirty="0">
                  <a:solidFill>
                    <a:srgbClr val="000000"/>
                  </a:solidFill>
                  <a:latin typeface="Times New Roman"/>
                  <a:ea typeface="Calibri"/>
                </a:endParaRPr>
              </a:p>
              <a:p>
                <a:pPr fontAlgn="base">
                  <a:spcBef>
                    <a:spcPct val="0"/>
                  </a:spcBef>
                </a:pPr>
                <a:r>
                  <a:rPr lang="en-GB" sz="1100" b="1" dirty="0" smtClean="0">
                    <a:solidFill>
                      <a:srgbClr val="000000"/>
                    </a:solidFill>
                    <a:latin typeface="Tahoma"/>
                    <a:ea typeface="Calibri"/>
                  </a:rPr>
                  <a:t>PROGRAMME</a:t>
                </a:r>
                <a:endParaRPr lang="en-US" sz="600" dirty="0">
                  <a:solidFill>
                    <a:srgbClr val="000000"/>
                  </a:solidFill>
                  <a:latin typeface="Times New Roman"/>
                  <a:ea typeface="Calibri"/>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6296" y="6300149"/>
                <a:ext cx="1440160" cy="441219"/>
              </a:xfrm>
              <a:prstGeom prst="rect">
                <a:avLst/>
              </a:prstGeom>
            </p:spPr>
          </p:pic>
        </p:grpSp>
      </p:grpSp>
    </p:spTree>
    <p:extLst>
      <p:ext uri="{BB962C8B-B14F-4D97-AF65-F5344CB8AC3E}">
        <p14:creationId xmlns:p14="http://schemas.microsoft.com/office/powerpoint/2010/main" val="3227277394"/>
      </p:ext>
    </p:extLst>
  </p:cSld>
  <p:clrMapOvr>
    <a:masterClrMapping/>
  </p:clrMapOvr>
  <p:transition/>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1B01FEBD-F163-42A3-851D-A89BF606AA62}" type="slidenum">
              <a:rPr lang="en-GB"/>
              <a:pPr/>
              <a:t>‹#›</a:t>
            </a:fld>
            <a:endParaRPr lang="en-GB"/>
          </a:p>
        </p:txBody>
      </p:sp>
    </p:spTree>
    <p:extLst>
      <p:ext uri="{BB962C8B-B14F-4D97-AF65-F5344CB8AC3E}">
        <p14:creationId xmlns:p14="http://schemas.microsoft.com/office/powerpoint/2010/main" val="261744408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534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737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en-US"/>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A21D48C-46AD-4CC4-8E00-80E26407F188}" type="slidenum">
              <a:rPr lang="en-GB"/>
              <a:pPr>
                <a:defRPr/>
              </a:pPr>
              <a:t>‹#›</a:t>
            </a:fld>
            <a:endParaRPr lang="en-GB"/>
          </a:p>
        </p:txBody>
      </p:sp>
    </p:spTree>
    <p:extLst>
      <p:ext uri="{BB962C8B-B14F-4D97-AF65-F5344CB8AC3E}">
        <p14:creationId xmlns:p14="http://schemas.microsoft.com/office/powerpoint/2010/main" val="352729403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US"/>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E2C59A5-7A2C-4BF1-9E85-F643D4F34A24}" type="slidenum">
              <a:rPr lang="en-GB"/>
              <a:pPr>
                <a:defRPr/>
              </a:pPr>
              <a:t>‹#›</a:t>
            </a:fld>
            <a:endParaRPr lang="en-GB"/>
          </a:p>
        </p:txBody>
      </p:sp>
    </p:spTree>
    <p:extLst>
      <p:ext uri="{BB962C8B-B14F-4D97-AF65-F5344CB8AC3E}">
        <p14:creationId xmlns:p14="http://schemas.microsoft.com/office/powerpoint/2010/main" val="38165292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66A8065-B0CB-4C42-A328-A8DB687A7A82}" type="slidenum">
              <a:rPr lang="en-GB"/>
              <a:pPr>
                <a:defRPr/>
              </a:pPr>
              <a:t>‹#›</a:t>
            </a:fld>
            <a:endParaRPr lang="en-GB"/>
          </a:p>
        </p:txBody>
      </p:sp>
    </p:spTree>
    <p:extLst>
      <p:ext uri="{BB962C8B-B14F-4D97-AF65-F5344CB8AC3E}">
        <p14:creationId xmlns:p14="http://schemas.microsoft.com/office/powerpoint/2010/main" val="19793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926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2E8B0F4A-6836-4095-A25E-E5AE7FCE2E11}" type="slidenum">
              <a:rPr lang="en-US"/>
              <a:pPr>
                <a:defRPr/>
              </a:pPr>
              <a:t>‹#›</a:t>
            </a:fld>
            <a:endParaRPr lang="en-US"/>
          </a:p>
        </p:txBody>
      </p:sp>
    </p:spTree>
    <p:extLst>
      <p:ext uri="{BB962C8B-B14F-4D97-AF65-F5344CB8AC3E}">
        <p14:creationId xmlns:p14="http://schemas.microsoft.com/office/powerpoint/2010/main" val="31086062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en-US"/>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CA328BD2-5591-4486-948B-22DB3871505D}" type="slidenum">
              <a:rPr lang="en-GB"/>
              <a:pPr>
                <a:defRPr/>
              </a:pPr>
              <a:t>‹#›</a:t>
            </a:fld>
            <a:endParaRPr lang="en-GB"/>
          </a:p>
        </p:txBody>
      </p:sp>
    </p:spTree>
    <p:extLst>
      <p:ext uri="{BB962C8B-B14F-4D97-AF65-F5344CB8AC3E}">
        <p14:creationId xmlns:p14="http://schemas.microsoft.com/office/powerpoint/2010/main" val="205890734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516765B3-1353-4B5E-A626-2D666E373658}" type="slidenum">
              <a:rPr lang="en-GB"/>
              <a:pPr>
                <a:defRPr/>
              </a:pPr>
              <a:t>‹#›</a:t>
            </a:fld>
            <a:endParaRPr lang="en-GB"/>
          </a:p>
        </p:txBody>
      </p:sp>
    </p:spTree>
    <p:extLst>
      <p:ext uri="{BB962C8B-B14F-4D97-AF65-F5344CB8AC3E}">
        <p14:creationId xmlns:p14="http://schemas.microsoft.com/office/powerpoint/2010/main" val="14570744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US"/>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8135C9B-00CA-4918-831E-C795CB29623D}" type="slidenum">
              <a:rPr lang="en-GB"/>
              <a:pPr>
                <a:defRPr/>
              </a:pPr>
              <a:t>‹#›</a:t>
            </a:fld>
            <a:endParaRPr lang="en-GB"/>
          </a:p>
        </p:txBody>
      </p:sp>
    </p:spTree>
    <p:extLst>
      <p:ext uri="{BB962C8B-B14F-4D97-AF65-F5344CB8AC3E}">
        <p14:creationId xmlns:p14="http://schemas.microsoft.com/office/powerpoint/2010/main" val="232487943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US"/>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FEE1884-A5C9-4E7A-A06B-DCAB04787B1A}" type="slidenum">
              <a:rPr lang="en-GB"/>
              <a:pPr>
                <a:defRPr/>
              </a:pPr>
              <a:t>‹#›</a:t>
            </a:fld>
            <a:endParaRPr lang="en-GB"/>
          </a:p>
        </p:txBody>
      </p:sp>
    </p:spTree>
    <p:extLst>
      <p:ext uri="{BB962C8B-B14F-4D97-AF65-F5344CB8AC3E}">
        <p14:creationId xmlns:p14="http://schemas.microsoft.com/office/powerpoint/2010/main" val="1033296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71154A1-5712-4B1C-BA40-65DCA115CD80}" type="slidenum">
              <a:rPr lang="en-GB"/>
              <a:pPr>
                <a:defRPr/>
              </a:pPr>
              <a:t>‹#›</a:t>
            </a:fld>
            <a:endParaRPr lang="en-GB"/>
          </a:p>
        </p:txBody>
      </p:sp>
    </p:spTree>
    <p:extLst>
      <p:ext uri="{BB962C8B-B14F-4D97-AF65-F5344CB8AC3E}">
        <p14:creationId xmlns:p14="http://schemas.microsoft.com/office/powerpoint/2010/main" val="312920476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en-US"/>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F475B42-6875-4CD0-A0D5-4B47A4BC11C8}" type="slidenum">
              <a:rPr lang="en-GB"/>
              <a:pPr>
                <a:defRPr/>
              </a:pPr>
              <a:t>‹#›</a:t>
            </a:fld>
            <a:endParaRPr lang="en-GB"/>
          </a:p>
        </p:txBody>
      </p:sp>
    </p:spTree>
    <p:extLst>
      <p:ext uri="{BB962C8B-B14F-4D97-AF65-F5344CB8AC3E}">
        <p14:creationId xmlns:p14="http://schemas.microsoft.com/office/powerpoint/2010/main" val="278478280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grpSp>
        <p:nvGrpSpPr>
          <p:cNvPr id="17" name="Group 16"/>
          <p:cNvGrpSpPr/>
          <p:nvPr userDrawn="1"/>
        </p:nvGrpSpPr>
        <p:grpSpPr>
          <a:xfrm>
            <a:off x="-36513" y="6311368"/>
            <a:ext cx="8712969" cy="646024"/>
            <a:chOff x="-36513" y="6311368"/>
            <a:chExt cx="8712969" cy="646024"/>
          </a:xfrm>
        </p:grpSpPr>
        <p:sp>
          <p:nvSpPr>
            <p:cNvPr id="12" name="Rectangle 11"/>
            <p:cNvSpPr/>
            <p:nvPr userDrawn="1"/>
          </p:nvSpPr>
          <p:spPr bwMode="auto">
            <a:xfrm>
              <a:off x="395536" y="6476597"/>
              <a:ext cx="180021" cy="33677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3600" smtClean="0">
                <a:solidFill>
                  <a:srgbClr val="000000"/>
                </a:solidFill>
                <a:latin typeface="Tahoma" pitchFamily="34" charset="0"/>
                <a:cs typeface="Tahoma" pitchFamily="34" charset="0"/>
              </a:endParaRPr>
            </a:p>
          </p:txBody>
        </p:sp>
        <p:grpSp>
          <p:nvGrpSpPr>
            <p:cNvPr id="13" name="Group 12"/>
            <p:cNvGrpSpPr/>
            <p:nvPr userDrawn="1"/>
          </p:nvGrpSpPr>
          <p:grpSpPr>
            <a:xfrm>
              <a:off x="-36513" y="6311368"/>
              <a:ext cx="8712969" cy="646024"/>
              <a:chOff x="-36513" y="6239360"/>
              <a:chExt cx="8712969" cy="646024"/>
            </a:xfrm>
          </p:grpSpPr>
          <p:sp>
            <p:nvSpPr>
              <p:cNvPr id="14" name="Rectangle 13"/>
              <p:cNvSpPr/>
              <p:nvPr userDrawn="1"/>
            </p:nvSpPr>
            <p:spPr bwMode="auto">
              <a:xfrm>
                <a:off x="-36513" y="6404588"/>
                <a:ext cx="360041" cy="336779"/>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sz="3600" smtClean="0">
                  <a:solidFill>
                    <a:srgbClr val="000000"/>
                  </a:solidFill>
                  <a:latin typeface="Tahoma" pitchFamily="34" charset="0"/>
                  <a:cs typeface="Tahoma" pitchFamily="34" charset="0"/>
                </a:endParaRPr>
              </a:p>
            </p:txBody>
          </p:sp>
          <p:sp>
            <p:nvSpPr>
              <p:cNvPr id="15" name="Text Box 2"/>
              <p:cNvSpPr txBox="1">
                <a:spLocks noChangeArrowheads="1"/>
              </p:cNvSpPr>
              <p:nvPr userDrawn="1"/>
            </p:nvSpPr>
            <p:spPr bwMode="auto">
              <a:xfrm>
                <a:off x="539552" y="6239360"/>
                <a:ext cx="1368152" cy="64602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fontAlgn="base">
                  <a:spcBef>
                    <a:spcPct val="0"/>
                  </a:spcBef>
                </a:pPr>
                <a:endParaRPr lang="en-US" sz="600" dirty="0">
                  <a:solidFill>
                    <a:srgbClr val="000000"/>
                  </a:solidFill>
                  <a:latin typeface="Times New Roman"/>
                  <a:ea typeface="Calibri"/>
                </a:endParaRPr>
              </a:p>
              <a:p>
                <a:pPr fontAlgn="base">
                  <a:spcBef>
                    <a:spcPct val="0"/>
                  </a:spcBef>
                </a:pPr>
                <a:r>
                  <a:rPr lang="en-GB" sz="1400" b="1" dirty="0" smtClean="0">
                    <a:solidFill>
                      <a:srgbClr val="FF0000"/>
                    </a:solidFill>
                    <a:latin typeface="Tahoma"/>
                    <a:ea typeface="Calibri"/>
                  </a:rPr>
                  <a:t>GLOBAL TB </a:t>
                </a:r>
                <a:endParaRPr lang="en-US" sz="600" dirty="0">
                  <a:solidFill>
                    <a:srgbClr val="000000"/>
                  </a:solidFill>
                  <a:latin typeface="Times New Roman"/>
                  <a:ea typeface="Calibri"/>
                </a:endParaRPr>
              </a:p>
              <a:p>
                <a:pPr fontAlgn="base">
                  <a:spcBef>
                    <a:spcPct val="0"/>
                  </a:spcBef>
                </a:pPr>
                <a:r>
                  <a:rPr lang="en-GB" sz="1100" b="1" dirty="0" smtClean="0">
                    <a:solidFill>
                      <a:srgbClr val="000000"/>
                    </a:solidFill>
                    <a:latin typeface="Tahoma"/>
                    <a:ea typeface="Calibri"/>
                  </a:rPr>
                  <a:t>PROGRAMME</a:t>
                </a:r>
                <a:endParaRPr lang="en-US" sz="600" dirty="0">
                  <a:solidFill>
                    <a:srgbClr val="000000"/>
                  </a:solidFill>
                  <a:latin typeface="Times New Roman"/>
                  <a:ea typeface="Calibri"/>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6296" y="6300149"/>
                <a:ext cx="1440160" cy="441219"/>
              </a:xfrm>
              <a:prstGeom prst="rect">
                <a:avLst/>
              </a:prstGeom>
            </p:spPr>
          </p:pic>
        </p:grpSp>
      </p:grpSp>
    </p:spTree>
    <p:extLst>
      <p:ext uri="{BB962C8B-B14F-4D97-AF65-F5344CB8AC3E}">
        <p14:creationId xmlns:p14="http://schemas.microsoft.com/office/powerpoint/2010/main" val="2861724257"/>
      </p:ext>
    </p:extLst>
  </p:cSld>
  <p:clrMapOvr>
    <a:masterClrMapping/>
  </p:clrMapOvr>
  <p:transition/>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1B01FEBD-F163-42A3-851D-A89BF606AA62}" type="slidenum">
              <a:rPr lang="en-GB"/>
              <a:pPr/>
              <a:t>‹#›</a:t>
            </a:fld>
            <a:endParaRPr lang="en-GB"/>
          </a:p>
        </p:txBody>
      </p:sp>
    </p:spTree>
    <p:extLst>
      <p:ext uri="{BB962C8B-B14F-4D97-AF65-F5344CB8AC3E}">
        <p14:creationId xmlns:p14="http://schemas.microsoft.com/office/powerpoint/2010/main" val="163791343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568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844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C4CB7C92-3862-41F8-98E3-BDD82BA0DD65}" type="slidenum">
              <a:rPr lang="en-US"/>
              <a:pPr>
                <a:defRPr/>
              </a:pPr>
              <a:t>‹#›</a:t>
            </a:fld>
            <a:endParaRPr lang="en-US"/>
          </a:p>
        </p:txBody>
      </p:sp>
    </p:spTree>
    <p:extLst>
      <p:ext uri="{BB962C8B-B14F-4D97-AF65-F5344CB8AC3E}">
        <p14:creationId xmlns:p14="http://schemas.microsoft.com/office/powerpoint/2010/main" val="739427239"/>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FB15D6-8685-4179-9FFA-94BC056346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1854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6F2D5E-72A0-4F03-B663-BB0A468730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4603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C7AB1E-B3E3-408A-9F94-0ECAD99EC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5579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D0ECDA-04D9-4E54-BBAF-76BDCA3B54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165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E86983F-DDB6-47B8-A073-2ADFC6AAA9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9198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1553E34-1268-4863-B335-F445351272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9301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3B4F17-3334-434C-8521-31E747B651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3053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B96440-9FA5-4AB4-92C4-713F25CCAB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4751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8989402-ED2E-4E1C-B0B7-0B5F7C7A1B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285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34B298-0F4C-4B3F-B999-F268F4D014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0676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7318FAF-EB87-4916-93D0-B10F5A5751B2}" type="slidenum">
              <a:rPr lang="en-US"/>
              <a:pPr>
                <a:defRPr/>
              </a:pPr>
              <a:t>‹#›</a:t>
            </a:fld>
            <a:endParaRPr lang="en-US"/>
          </a:p>
        </p:txBody>
      </p:sp>
    </p:spTree>
    <p:extLst>
      <p:ext uri="{BB962C8B-B14F-4D97-AF65-F5344CB8AC3E}">
        <p14:creationId xmlns:p14="http://schemas.microsoft.com/office/powerpoint/2010/main" val="4182432295"/>
      </p:ext>
    </p:extLst>
  </p:cSld>
  <p:clrMapOvr>
    <a:masterClrMapping/>
  </p:clrMapOvr>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8FD049-8CD6-4994-9E7F-F631D35C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029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871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5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76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340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234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600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72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091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19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62F9B49-8BEB-4D5E-A636-DEB61ABEBA6A}" type="slidenum">
              <a:rPr lang="en-US"/>
              <a:pPr>
                <a:defRPr/>
              </a:pPr>
              <a:t>‹#›</a:t>
            </a:fld>
            <a:endParaRPr lang="en-US"/>
          </a:p>
        </p:txBody>
      </p:sp>
    </p:spTree>
    <p:extLst>
      <p:ext uri="{BB962C8B-B14F-4D97-AF65-F5344CB8AC3E}">
        <p14:creationId xmlns:p14="http://schemas.microsoft.com/office/powerpoint/2010/main" val="2622278837"/>
      </p:ext>
    </p:extLst>
  </p:cSld>
  <p:clrMapOvr>
    <a:masterClrMapping/>
  </p:clrMapOvr>
  <p:transition/>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305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818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556E6-E031-4193-85A7-3513C0697CBF}"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375B35C-E756-4DEB-91EB-32B6A7DE57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477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587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FB15D6-8685-4179-9FFA-94BC056346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763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6F2D5E-72A0-4F03-B663-BB0A468730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520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C7AB1E-B3E3-408A-9F94-0ECAD99EC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8924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D0ECDA-04D9-4E54-BBAF-76BDCA3B54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7553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E86983F-DDB6-47B8-A073-2ADFC6AAA9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346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1553E34-1268-4863-B335-F445351272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1034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B3F8C8E-FA8E-4B8B-8ACB-114900A31E2E}" type="slidenum">
              <a:rPr lang="en-US"/>
              <a:pPr>
                <a:defRPr/>
              </a:pPr>
              <a:t>‹#›</a:t>
            </a:fld>
            <a:endParaRPr lang="en-US"/>
          </a:p>
        </p:txBody>
      </p:sp>
    </p:spTree>
    <p:extLst>
      <p:ext uri="{BB962C8B-B14F-4D97-AF65-F5344CB8AC3E}">
        <p14:creationId xmlns:p14="http://schemas.microsoft.com/office/powerpoint/2010/main" val="3601751744"/>
      </p:ext>
    </p:extLst>
  </p:cSld>
  <p:clrMapOvr>
    <a:masterClrMapping/>
  </p:clrMapOvr>
  <p:transition/>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3B4F17-3334-434C-8521-31E747B651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2482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B96440-9FA5-4AB4-92C4-713F25CCAB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4758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8989402-ED2E-4E1C-B0B7-0B5F7C7A1B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2688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34B298-0F4C-4B3F-B999-F268F4D014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9926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8FD049-8CD6-4994-9E7F-F631D35C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1469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500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82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034567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cxnSp>
        <p:nvCxnSpPr>
          <p:cNvPr id="7" name="Straight Connector 7"/>
          <p:cNvCxnSpPr>
            <a:cxnSpLocks noChangeShapeType="1"/>
          </p:cNvCxnSpPr>
          <p:nvPr userDrawn="1"/>
        </p:nvCxnSpPr>
        <p:spPr bwMode="auto">
          <a:xfrm>
            <a:off x="467495" y="1196975"/>
            <a:ext cx="8209085"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62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62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Rectangle 4"/>
          <p:cNvSpPr>
            <a:spLocks noGrp="1" noChangeArrowheads="1"/>
          </p:cNvSpPr>
          <p:nvPr>
            <p:ph type="dt" sz="half" idx="10"/>
          </p:nvPr>
        </p:nvSpPr>
        <p:spPr/>
        <p:txBody>
          <a:bodyPr/>
          <a:lstStyle>
            <a:lvl1pPr>
              <a:defRPr/>
            </a:lvl1pPr>
          </a:lstStyle>
          <a:p>
            <a:endParaRPr lang="en-GB" altLang="en-US">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endParaRPr lang="en-GB" altLang="en-US">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fld id="{622245A9-91D8-4DB4-958B-2D1D741359A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66355581"/>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5DCE4B1-2249-4E38-8CD5-277D38120099}" type="slidenum">
              <a:rPr lang="en-US"/>
              <a:pPr>
                <a:defRPr/>
              </a:pPr>
              <a:t>‹#›</a:t>
            </a:fld>
            <a:endParaRPr lang="en-US"/>
          </a:p>
        </p:txBody>
      </p:sp>
    </p:spTree>
    <p:extLst>
      <p:ext uri="{BB962C8B-B14F-4D97-AF65-F5344CB8AC3E}">
        <p14:creationId xmlns:p14="http://schemas.microsoft.com/office/powerpoint/2010/main" val="2597284982"/>
      </p:ext>
    </p:extLst>
  </p:cSld>
  <p:clrMapOvr>
    <a:masterClrMapping/>
  </p:clrMapOv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17E1916-317F-4A33-B5C8-D57EFC9D6CB9}" type="slidenum">
              <a:rPr lang="en-US"/>
              <a:pPr>
                <a:defRPr/>
              </a:pPr>
              <a:t>‹#›</a:t>
            </a:fld>
            <a:endParaRPr lang="en-US"/>
          </a:p>
        </p:txBody>
      </p:sp>
    </p:spTree>
    <p:extLst>
      <p:ext uri="{BB962C8B-B14F-4D97-AF65-F5344CB8AC3E}">
        <p14:creationId xmlns:p14="http://schemas.microsoft.com/office/powerpoint/2010/main" val="3787451203"/>
      </p:ext>
    </p:extLst>
  </p:cSld>
  <p:clrMapOvr>
    <a:masterClrMapping/>
  </p:clrMapOv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68B4D54-240C-416B-8F02-EFE2C41EF6D3}" type="slidenum">
              <a:rPr lang="en-US"/>
              <a:pPr>
                <a:defRPr/>
              </a:pPr>
              <a:t>‹#›</a:t>
            </a:fld>
            <a:endParaRPr lang="en-US"/>
          </a:p>
        </p:txBody>
      </p:sp>
    </p:spTree>
    <p:extLst>
      <p:ext uri="{BB962C8B-B14F-4D97-AF65-F5344CB8AC3E}">
        <p14:creationId xmlns:p14="http://schemas.microsoft.com/office/powerpoint/2010/main" val="116914999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457200" y="393859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lgn="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AA6697D-445B-4744-A04B-A7E048E4CB94}" type="slidenum">
              <a:rPr lang="en-US"/>
              <a:pPr>
                <a:defRPr/>
              </a:pPr>
              <a:t>‹#›</a:t>
            </a:fld>
            <a:endParaRPr lang="en-US"/>
          </a:p>
        </p:txBody>
      </p:sp>
    </p:spTree>
    <p:extLst>
      <p:ext uri="{BB962C8B-B14F-4D97-AF65-F5344CB8AC3E}">
        <p14:creationId xmlns:p14="http://schemas.microsoft.com/office/powerpoint/2010/main" val="209836653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5ED6D39-3A12-45CE-8F0B-8BF6734BE77C}" type="slidenum">
              <a:rPr lang="en-US"/>
              <a:pPr>
                <a:defRPr/>
              </a:pPr>
              <a:t>‹#›</a:t>
            </a:fld>
            <a:endParaRPr lang="en-US"/>
          </a:p>
        </p:txBody>
      </p:sp>
    </p:spTree>
    <p:extLst>
      <p:ext uri="{BB962C8B-B14F-4D97-AF65-F5344CB8AC3E}">
        <p14:creationId xmlns:p14="http://schemas.microsoft.com/office/powerpoint/2010/main" val="6714041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7439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cxnSp>
        <p:nvCxnSpPr>
          <p:cNvPr id="7" name="Straight Connector 7"/>
          <p:cNvCxnSpPr>
            <a:cxnSpLocks noChangeShapeType="1"/>
          </p:cNvCxnSpPr>
          <p:nvPr userDrawn="1"/>
        </p:nvCxnSpPr>
        <p:spPr bwMode="auto">
          <a:xfrm>
            <a:off x="467458" y="1196975"/>
            <a:ext cx="8209085"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60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60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Rectangle 4"/>
          <p:cNvSpPr>
            <a:spLocks noGrp="1" noChangeArrowheads="1"/>
          </p:cNvSpPr>
          <p:nvPr>
            <p:ph type="dt" sz="half" idx="10"/>
          </p:nvPr>
        </p:nvSpPr>
        <p:spPr/>
        <p:txBody>
          <a:bodyPr/>
          <a:lstStyle>
            <a:lvl1pPr>
              <a:defRPr/>
            </a:lvl1pPr>
          </a:lstStyle>
          <a:p>
            <a:endParaRPr lang="en-GB" altLang="en-US"/>
          </a:p>
        </p:txBody>
      </p:sp>
      <p:sp>
        <p:nvSpPr>
          <p:cNvPr id="9" name="Rectangle 5"/>
          <p:cNvSpPr>
            <a:spLocks noGrp="1" noChangeArrowheads="1"/>
          </p:cNvSpPr>
          <p:nvPr>
            <p:ph type="ftr" sz="quarter" idx="11"/>
          </p:nvPr>
        </p:nvSpPr>
        <p:spPr/>
        <p:txBody>
          <a:bodyPr/>
          <a:lstStyle>
            <a:lvl1pPr>
              <a:defRPr/>
            </a:lvl1pPr>
          </a:lstStyle>
          <a:p>
            <a:endParaRPr lang="en-GB" altLang="en-US"/>
          </a:p>
        </p:txBody>
      </p:sp>
      <p:sp>
        <p:nvSpPr>
          <p:cNvPr id="10" name="Rectangle 6"/>
          <p:cNvSpPr>
            <a:spLocks noGrp="1" noChangeArrowheads="1"/>
          </p:cNvSpPr>
          <p:nvPr>
            <p:ph type="sldNum" sz="quarter" idx="12"/>
          </p:nvPr>
        </p:nvSpPr>
        <p:spPr/>
        <p:txBody>
          <a:bodyPr/>
          <a:lstStyle>
            <a:lvl1pPr>
              <a:defRPr/>
            </a:lvl1pPr>
          </a:lstStyle>
          <a:p>
            <a:fld id="{4BC6CDD1-5048-4CA7-9629-600B2BA0AADB}" type="slidenum">
              <a:rPr lang="en-GB" altLang="en-US"/>
              <a:pPr/>
              <a:t>‹#›</a:t>
            </a:fld>
            <a:endParaRPr lang="en-GB" altLang="en-US"/>
          </a:p>
        </p:txBody>
      </p:sp>
    </p:spTree>
    <p:extLst>
      <p:ext uri="{BB962C8B-B14F-4D97-AF65-F5344CB8AC3E}">
        <p14:creationId xmlns:p14="http://schemas.microsoft.com/office/powerpoint/2010/main" val="8682239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670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484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8041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793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731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01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131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guide id="3" pos="288" userDrawn="1">
          <p15:clr>
            <a:srgbClr val="FBAE40"/>
          </p15:clr>
        </p15:guide>
        <p15:guide id="4" pos="5472" userDrawn="1">
          <p15:clr>
            <a:srgbClr val="FBAE40"/>
          </p15:clr>
        </p15:guide>
        <p15:guide id="5" orient="horz" pos="288" userDrawn="1">
          <p15:clr>
            <a:srgbClr val="FBAE40"/>
          </p15:clr>
        </p15:guide>
        <p15:guide id="6" orient="horz" pos="403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152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527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441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21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802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815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1161" y="864158"/>
            <a:ext cx="8822452" cy="5395965"/>
          </a:xfrm>
          <a:prstGeom prst="rect">
            <a:avLst/>
          </a:prstGeom>
        </p:spPr>
        <p:txBody>
          <a:bodyPr/>
          <a:lstStyle>
            <a:lvl1pPr marL="342900" indent="-342900">
              <a:buFontTx/>
              <a:buBlip>
                <a:blip r:embed="rId2"/>
              </a:buBlip>
              <a:defRPr kern="1200" baseline="0">
                <a:solidFill>
                  <a:srgbClr val="0F3546"/>
                </a:solidFill>
              </a:defRPr>
            </a:lvl1pPr>
            <a:lvl2pPr marL="742950" indent="-285750">
              <a:buFontTx/>
              <a:buBlip>
                <a:blip r:embed="rId3"/>
              </a:buBlip>
              <a:defRPr kern="1200" baseline="0">
                <a:solidFill>
                  <a:srgbClr val="0F3546"/>
                </a:solidFill>
              </a:defRPr>
            </a:lvl2pPr>
            <a:lvl3pPr>
              <a:buClr>
                <a:srgbClr val="0F3546"/>
              </a:buClr>
              <a:defRPr kern="1200" baseline="0">
                <a:solidFill>
                  <a:srgbClr val="0F3546"/>
                </a:solidFill>
              </a:defRPr>
            </a:lvl3pPr>
            <a:lvl4pPr>
              <a:buClr>
                <a:srgbClr val="0F3546"/>
              </a:buClr>
              <a:defRPr kern="1200" baseline="0">
                <a:solidFill>
                  <a:srgbClr val="0F3546"/>
                </a:solidFill>
              </a:defRPr>
            </a:lvl4pPr>
            <a:lvl5pPr marL="2057400" indent="-228600">
              <a:buClr>
                <a:srgbClr val="0F3546"/>
              </a:buClr>
              <a:buFont typeface="Wingdings" pitchFamily="2" charset="2"/>
              <a:buChar char="§"/>
              <a:defRPr kern="1200" baseline="0">
                <a:solidFill>
                  <a:srgbClr val="0F354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a:spLocks noGrp="1"/>
          </p:cNvSpPr>
          <p:nvPr>
            <p:ph type="title"/>
          </p:nvPr>
        </p:nvSpPr>
        <p:spPr>
          <a:xfrm>
            <a:off x="241160" y="80388"/>
            <a:ext cx="8842545" cy="59285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3049690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421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FB15D6-8685-4179-9FFA-94BC056346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5536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6F2D5E-72A0-4F03-B663-BB0A468730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400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C7AB1E-B3E3-408A-9F94-0ECAD99EC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9909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D0ECDA-04D9-4E54-BBAF-76BDCA3B54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6996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E86983F-DDB6-47B8-A073-2ADFC6AAA9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4063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0443148"/>
      </p:ext>
    </p:extLst>
  </p:cSld>
  <p:clrMapOvr>
    <a:masterClrMapping/>
  </p:clrMapOvr>
  <p:timing>
    <p:tnLst>
      <p:par>
        <p:cTn id="1" dur="indefinite" restart="never" nodeType="tmRoot"/>
      </p:par>
    </p:tnLst>
  </p:timing>
  <p:extLst>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guide id="3" pos="288" userDrawn="1">
          <p15:clr>
            <a:srgbClr val="FBAE40"/>
          </p15:clr>
        </p15:guide>
        <p15:guide id="4" pos="5472" userDrawn="1">
          <p15:clr>
            <a:srgbClr val="FBAE40"/>
          </p15:clr>
        </p15:guide>
        <p15:guide id="5" orient="horz" pos="288" userDrawn="1">
          <p15:clr>
            <a:srgbClr val="FBAE40"/>
          </p15:clr>
        </p15:guide>
        <p15:guide id="6" orient="horz" pos="403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1553E34-1268-4863-B335-F445351272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9730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3B4F17-3334-434C-8521-31E747B651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6938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B96440-9FA5-4AB4-92C4-713F25CCAB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8524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8989402-ED2E-4E1C-B0B7-0B5F7C7A1B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1665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34B298-0F4C-4B3F-B999-F268F4D014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6929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8FD049-8CD6-4994-9E7F-F631D35C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0379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269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172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840625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cxnSp>
        <p:nvCxnSpPr>
          <p:cNvPr id="7" name="Straight Connector 7"/>
          <p:cNvCxnSpPr>
            <a:cxnSpLocks noChangeShapeType="1"/>
          </p:cNvCxnSpPr>
          <p:nvPr userDrawn="1"/>
        </p:nvCxnSpPr>
        <p:spPr bwMode="auto">
          <a:xfrm>
            <a:off x="467490" y="1196975"/>
            <a:ext cx="8209085" cy="0"/>
          </a:xfrm>
          <a:prstGeom prst="line">
            <a:avLst/>
          </a:prstGeom>
          <a:noFill/>
          <a:ln w="57150" algn="ctr">
            <a:solidFill>
              <a:srgbClr val="FF0000"/>
            </a:solidFill>
            <a:round/>
            <a:headEnd/>
            <a:tailEnd/>
          </a:ln>
          <a:extLst>
            <a:ext uri="{909E8E84-426E-40DD-AFC4-6F175D3DCCD1}">
              <a14:hiddenFill xmlns:a14="http://schemas.microsoft.com/office/drawing/2010/main">
                <a:noFill/>
              </a14:hiddenFill>
            </a:ext>
          </a:extLst>
        </p:spPr>
      </p:cxnSp>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62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62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Rectangle 4"/>
          <p:cNvSpPr>
            <a:spLocks noGrp="1" noChangeArrowheads="1"/>
          </p:cNvSpPr>
          <p:nvPr>
            <p:ph type="dt" sz="half" idx="10"/>
          </p:nvPr>
        </p:nvSpPr>
        <p:spPr/>
        <p:txBody>
          <a:bodyPr/>
          <a:lstStyle>
            <a:lvl1pPr>
              <a:defRPr/>
            </a:lvl1pPr>
          </a:lstStyle>
          <a:p>
            <a:endParaRPr lang="en-GB" altLang="en-US">
              <a:solidFill>
                <a:srgbClr val="000000"/>
              </a:solidFill>
            </a:endParaRPr>
          </a:p>
        </p:txBody>
      </p:sp>
      <p:sp>
        <p:nvSpPr>
          <p:cNvPr id="9" name="Rectangle 5"/>
          <p:cNvSpPr>
            <a:spLocks noGrp="1" noChangeArrowheads="1"/>
          </p:cNvSpPr>
          <p:nvPr>
            <p:ph type="ftr" sz="quarter" idx="11"/>
          </p:nvPr>
        </p:nvSpPr>
        <p:spPr/>
        <p:txBody>
          <a:bodyPr/>
          <a:lstStyle>
            <a:lvl1pPr>
              <a:defRPr/>
            </a:lvl1pPr>
          </a:lstStyle>
          <a:p>
            <a:endParaRPr lang="en-GB" altLang="en-US">
              <a:solidFill>
                <a:srgbClr val="000000"/>
              </a:solidFill>
            </a:endParaRPr>
          </a:p>
        </p:txBody>
      </p:sp>
      <p:sp>
        <p:nvSpPr>
          <p:cNvPr id="10" name="Rectangle 6"/>
          <p:cNvSpPr>
            <a:spLocks noGrp="1" noChangeArrowheads="1"/>
          </p:cNvSpPr>
          <p:nvPr>
            <p:ph type="sldNum" sz="quarter" idx="12"/>
          </p:nvPr>
        </p:nvSpPr>
        <p:spPr/>
        <p:txBody>
          <a:bodyPr/>
          <a:lstStyle>
            <a:lvl1pPr>
              <a:defRPr/>
            </a:lvl1pPr>
          </a:lstStyle>
          <a:p>
            <a:fld id="{622245A9-91D8-4DB4-958B-2D1D741359A0}"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37383567"/>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264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BFB15D6-8685-4179-9FFA-94BC056346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0490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06F2D5E-72A0-4F03-B663-BB0A468730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7247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8C7AB1E-B3E3-408A-9F94-0ECAD99EC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16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3D0ECDA-04D9-4E54-BBAF-76BDCA3B54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775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E86983F-DDB6-47B8-A073-2ADFC6AAA9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781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1553E34-1268-4863-B335-F445351272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0583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43B4F17-3334-434C-8521-31E747B651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0784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B96440-9FA5-4AB4-92C4-713F25CCAB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3648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8989402-ED2E-4E1C-B0B7-0B5F7C7A1B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977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534B298-0F4C-4B3F-B999-F268F4D014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4060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13526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8FD049-8CD6-4994-9E7F-F631D35C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807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344477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957269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51641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77896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968150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3769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71723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53350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121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615B9-72BE-794A-A679-3F7F99D0135D}"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244734-1A3E-8142-86F9-065E7C6318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4149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405461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409663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9085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lgn="l">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2DC62D6E-0481-405D-95DE-B80B7AA6421D}" type="slidenum">
              <a:rPr lang="en-US" altLang="en-US"/>
              <a:pPr/>
              <a:t>‹#›</a:t>
            </a:fld>
            <a:endParaRPr lang="en-US" altLang="en-US"/>
          </a:p>
        </p:txBody>
      </p:sp>
    </p:spTree>
    <p:extLst>
      <p:ext uri="{BB962C8B-B14F-4D97-AF65-F5344CB8AC3E}">
        <p14:creationId xmlns:p14="http://schemas.microsoft.com/office/powerpoint/2010/main" val="198305120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lgn="l">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12AD56C5-10C6-4E41-A398-0ECB4EBAB516}" type="slidenum">
              <a:rPr lang="en-US" altLang="en-US"/>
              <a:pPr/>
              <a:t>‹#›</a:t>
            </a:fld>
            <a:endParaRPr lang="en-US" altLang="en-US"/>
          </a:p>
        </p:txBody>
      </p:sp>
    </p:spTree>
    <p:extLst>
      <p:ext uri="{BB962C8B-B14F-4D97-AF65-F5344CB8AC3E}">
        <p14:creationId xmlns:p14="http://schemas.microsoft.com/office/powerpoint/2010/main" val="380854125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lgn="l">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CC740C83-DE3A-4EFE-B88C-8CFB8D55BC76}" type="slidenum">
              <a:rPr lang="en-US" altLang="en-US"/>
              <a:pPr/>
              <a:t>‹#›</a:t>
            </a:fld>
            <a:endParaRPr lang="en-US" altLang="en-US"/>
          </a:p>
        </p:txBody>
      </p:sp>
    </p:spTree>
    <p:extLst>
      <p:ext uri="{BB962C8B-B14F-4D97-AF65-F5344CB8AC3E}">
        <p14:creationId xmlns:p14="http://schemas.microsoft.com/office/powerpoint/2010/main" val="285593758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lgn="l">
              <a:defRPr/>
            </a:lvl1pPr>
          </a:lstStyle>
          <a:p>
            <a:endParaRPr lang="en-US" altLang="en-US"/>
          </a:p>
        </p:txBody>
      </p:sp>
      <p:sp>
        <p:nvSpPr>
          <p:cNvPr id="7" name="Rectangle 6"/>
          <p:cNvSpPr>
            <a:spLocks noGrp="1" noChangeArrowheads="1"/>
          </p:cNvSpPr>
          <p:nvPr>
            <p:ph type="sldNum" sz="quarter" idx="12"/>
          </p:nvPr>
        </p:nvSpPr>
        <p:spPr/>
        <p:txBody>
          <a:bodyPr/>
          <a:lstStyle>
            <a:lvl1pPr>
              <a:defRPr/>
            </a:lvl1pPr>
          </a:lstStyle>
          <a:p>
            <a:fld id="{5AEC739E-DDFC-4B6B-98A0-5B92399E8ABC}" type="slidenum">
              <a:rPr lang="en-US" altLang="en-US"/>
              <a:pPr/>
              <a:t>‹#›</a:t>
            </a:fld>
            <a:endParaRPr lang="en-US" altLang="en-US"/>
          </a:p>
        </p:txBody>
      </p:sp>
    </p:spTree>
    <p:extLst>
      <p:ext uri="{BB962C8B-B14F-4D97-AF65-F5344CB8AC3E}">
        <p14:creationId xmlns:p14="http://schemas.microsoft.com/office/powerpoint/2010/main" val="296747547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lgn="l">
              <a:defRPr/>
            </a:lvl1pPr>
          </a:lstStyle>
          <a:p>
            <a:endParaRPr lang="en-US" altLang="en-US"/>
          </a:p>
        </p:txBody>
      </p:sp>
      <p:sp>
        <p:nvSpPr>
          <p:cNvPr id="9" name="Rectangle 6"/>
          <p:cNvSpPr>
            <a:spLocks noGrp="1" noChangeArrowheads="1"/>
          </p:cNvSpPr>
          <p:nvPr>
            <p:ph type="sldNum" sz="quarter" idx="12"/>
          </p:nvPr>
        </p:nvSpPr>
        <p:spPr/>
        <p:txBody>
          <a:bodyPr/>
          <a:lstStyle>
            <a:lvl1pPr>
              <a:defRPr/>
            </a:lvl1pPr>
          </a:lstStyle>
          <a:p>
            <a:fld id="{05F8DC33-A13C-4E33-A302-0C56C0E8D482}" type="slidenum">
              <a:rPr lang="en-US" altLang="en-US"/>
              <a:pPr/>
              <a:t>‹#›</a:t>
            </a:fld>
            <a:endParaRPr lang="en-US" altLang="en-US"/>
          </a:p>
        </p:txBody>
      </p:sp>
    </p:spTree>
    <p:extLst>
      <p:ext uri="{BB962C8B-B14F-4D97-AF65-F5344CB8AC3E}">
        <p14:creationId xmlns:p14="http://schemas.microsoft.com/office/powerpoint/2010/main" val="68658501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lgn="l">
              <a:defRPr/>
            </a:lvl1pPr>
          </a:lstStyle>
          <a:p>
            <a:endParaRPr lang="en-US" altLang="en-US"/>
          </a:p>
        </p:txBody>
      </p:sp>
      <p:sp>
        <p:nvSpPr>
          <p:cNvPr id="5" name="Rectangle 6"/>
          <p:cNvSpPr>
            <a:spLocks noGrp="1" noChangeArrowheads="1"/>
          </p:cNvSpPr>
          <p:nvPr>
            <p:ph type="sldNum" sz="quarter" idx="12"/>
          </p:nvPr>
        </p:nvSpPr>
        <p:spPr/>
        <p:txBody>
          <a:bodyPr/>
          <a:lstStyle>
            <a:lvl1pPr>
              <a:defRPr/>
            </a:lvl1pPr>
          </a:lstStyle>
          <a:p>
            <a:fld id="{281B6BB0-CC24-4883-A84D-3A2C14C715BD}" type="slidenum">
              <a:rPr lang="en-US" altLang="en-US"/>
              <a:pPr/>
              <a:t>‹#›</a:t>
            </a:fld>
            <a:endParaRPr lang="en-US" altLang="en-US"/>
          </a:p>
        </p:txBody>
      </p:sp>
    </p:spTree>
    <p:extLst>
      <p:ext uri="{BB962C8B-B14F-4D97-AF65-F5344CB8AC3E}">
        <p14:creationId xmlns:p14="http://schemas.microsoft.com/office/powerpoint/2010/main" val="101700907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lgn="l">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75367EBA-7591-42DF-A765-E3D0AB96782D}" type="slidenum">
              <a:rPr lang="en-US" altLang="en-US"/>
              <a:pPr/>
              <a:t>‹#›</a:t>
            </a:fld>
            <a:endParaRPr lang="en-US" altLang="en-US"/>
          </a:p>
        </p:txBody>
      </p:sp>
    </p:spTree>
    <p:extLst>
      <p:ext uri="{BB962C8B-B14F-4D97-AF65-F5344CB8AC3E}">
        <p14:creationId xmlns:p14="http://schemas.microsoft.com/office/powerpoint/2010/main" val="384504674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image" Target="../media/image4.wmf"/><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3.wmf"/><Relationship Id="rId5" Type="http://schemas.openxmlformats.org/officeDocument/2006/relationships/slideLayout" Target="../slideLayouts/slideLayout129.xml"/><Relationship Id="rId10" Type="http://schemas.openxmlformats.org/officeDocument/2006/relationships/theme" Target="../theme/theme10.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10" Type="http://schemas.openxmlformats.org/officeDocument/2006/relationships/image" Target="../media/image5.png"/><Relationship Id="rId4" Type="http://schemas.openxmlformats.org/officeDocument/2006/relationships/slideLayout" Target="../slideLayouts/slideLayout137.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4.xml"/><Relationship Id="rId7" Type="http://schemas.microsoft.com/office/2007/relationships/hdphoto" Target="../media/hdphoto1.wdp"/><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image" Target="../media/image6.png"/><Relationship Id="rId5" Type="http://schemas.openxmlformats.org/officeDocument/2006/relationships/theme" Target="../theme/theme12.xml"/><Relationship Id="rId4"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theme" Target="../theme/theme1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18" Type="http://schemas.openxmlformats.org/officeDocument/2006/relationships/theme" Target="../theme/theme14.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77.xml"/><Relationship Id="rId7" Type="http://schemas.openxmlformats.org/officeDocument/2006/relationships/image" Target="../media/image6.png"/><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theme" Target="../theme/theme15.xml"/><Relationship Id="rId5" Type="http://schemas.openxmlformats.org/officeDocument/2006/relationships/slideLayout" Target="../slideLayouts/slideLayout179.xml"/><Relationship Id="rId4" Type="http://schemas.openxmlformats.org/officeDocument/2006/relationships/slideLayout" Target="../slideLayouts/slideLayout178.xml"/><Relationship Id="rId9" Type="http://schemas.openxmlformats.org/officeDocument/2006/relationships/image" Target="../media/image7.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5" Type="http://schemas.openxmlformats.org/officeDocument/2006/relationships/slideLayout" Target="../slideLayouts/slideLayout184.xml"/><Relationship Id="rId10" Type="http://schemas.openxmlformats.org/officeDocument/2006/relationships/image" Target="../media/image5.png"/><Relationship Id="rId4" Type="http://schemas.openxmlformats.org/officeDocument/2006/relationships/slideLayout" Target="../slideLayouts/slideLayout183.xml"/><Relationship Id="rId9"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5" Type="http://schemas.openxmlformats.org/officeDocument/2006/relationships/slideLayout" Target="../slideLayouts/slideLayout203.xml"/><Relationship Id="rId10" Type="http://schemas.openxmlformats.org/officeDocument/2006/relationships/image" Target="../media/image10.png"/><Relationship Id="rId4" Type="http://schemas.openxmlformats.org/officeDocument/2006/relationships/slideLayout" Target="../slideLayouts/slideLayout202.xml"/><Relationship Id="rId9"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theme" Target="../theme/theme20.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5" Type="http://schemas.openxmlformats.org/officeDocument/2006/relationships/slideLayout" Target="../slideLayouts/slideLayout266.xml"/><Relationship Id="rId10" Type="http://schemas.openxmlformats.org/officeDocument/2006/relationships/image" Target="../media/image10.png"/><Relationship Id="rId4" Type="http://schemas.openxmlformats.org/officeDocument/2006/relationships/slideLayout" Target="../slideLayouts/slideLayout265.xml"/><Relationship Id="rId9"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slideLayout" Target="../slideLayouts/slideLayout282.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theme" Target="../theme/theme2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slideLayout" Target="../slideLayouts/slideLayout28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slideLayout" Target="../slideLayouts/slideLayout309.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theme" Target="../theme/theme2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theme" Target="../theme/theme28.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6" Type="http://schemas.openxmlformats.org/officeDocument/2006/relationships/theme" Target="../theme/theme29.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5" Type="http://schemas.openxmlformats.org/officeDocument/2006/relationships/slideLayout" Target="../slideLayouts/slideLayout34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slideLayout" Target="../slideLayouts/slideLayout3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theme" Target="../theme/theme5.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9.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background, gradient"/>
          <p:cNvSpPr/>
          <p:nvPr userDrawn="1"/>
        </p:nvSpPr>
        <p:spPr>
          <a:xfrm>
            <a:off x="0" y="0"/>
            <a:ext cx="9144000" cy="6858000"/>
          </a:xfrm>
          <a:prstGeom prst="rect">
            <a:avLst/>
          </a:prstGeom>
          <a:gradFill>
            <a:gsLst>
              <a:gs pos="0">
                <a:schemeClr val="bg1">
                  <a:lumMod val="95000"/>
                </a:schemeClr>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EA615B9-72BE-794A-A679-3F7F99D0135D}" type="datetimeFigureOut">
              <a:rPr lang="en-US" smtClean="0">
                <a:solidFill>
                  <a:prstClr val="black">
                    <a:tint val="75000"/>
                  </a:prstClr>
                </a:solidFill>
                <a:cs typeface="Arial" charset="0"/>
              </a:rPr>
              <a:pPr defTabSz="457200"/>
              <a:t>10/26/2016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3244734-1A3E-8142-86F9-065E7C6318E8}" type="slidenum">
              <a:rPr lang="en-US" smtClean="0">
                <a:solidFill>
                  <a:prstClr val="black">
                    <a:tint val="75000"/>
                  </a:prstClr>
                </a:solidFill>
                <a:cs typeface="Arial" charset="0"/>
              </a:rPr>
              <a:pPr defTabSz="457200"/>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885469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160586" y="423863"/>
            <a:ext cx="7983415" cy="790575"/>
          </a:xfrm>
          <a:prstGeom prst="rect">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anchor="ct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endParaRPr lang="en-GB" altLang="en-US" smtClean="0">
              <a:solidFill>
                <a:srgbClr val="000000"/>
              </a:solidFill>
              <a:latin typeface="Franklin Gothic Book" pitchFamily="34" charset="0"/>
            </a:endParaRPr>
          </a:p>
        </p:txBody>
      </p:sp>
      <p:sp>
        <p:nvSpPr>
          <p:cNvPr id="8195" name="Espace réservé du texte 2"/>
          <p:cNvSpPr>
            <a:spLocks noGrp="1"/>
          </p:cNvSpPr>
          <p:nvPr>
            <p:ph type="body" idx="1"/>
          </p:nvPr>
        </p:nvSpPr>
        <p:spPr bwMode="auto">
          <a:xfrm>
            <a:off x="521678" y="1760541"/>
            <a:ext cx="798048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Cliquez pour modifier les styles du texte du masque</a:t>
            </a:r>
          </a:p>
          <a:p>
            <a:pPr lvl="1"/>
            <a:r>
              <a:rPr lang="en-GB" altLang="en-US" smtClean="0"/>
              <a:t>Deuxième niveau</a:t>
            </a:r>
          </a:p>
          <a:p>
            <a:pPr lvl="2"/>
            <a:r>
              <a:rPr lang="en-GB" altLang="en-US" smtClean="0"/>
              <a:t>Troisième niveau</a:t>
            </a:r>
          </a:p>
        </p:txBody>
      </p:sp>
      <p:sp>
        <p:nvSpPr>
          <p:cNvPr id="4" name="Espace réservé de la date 3"/>
          <p:cNvSpPr>
            <a:spLocks noGrp="1"/>
          </p:cNvSpPr>
          <p:nvPr>
            <p:ph type="dt" sz="half" idx="2"/>
          </p:nvPr>
        </p:nvSpPr>
        <p:spPr>
          <a:xfrm>
            <a:off x="3242897" y="6399216"/>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900">
                <a:solidFill>
                  <a:srgbClr val="8C9EAB"/>
                </a:solidFill>
                <a:latin typeface="Franklin Gothic Book" pitchFamily="34" charset="0"/>
              </a:defRPr>
            </a:lvl1pPr>
          </a:lstStyle>
          <a:p>
            <a:pPr fontAlgn="base">
              <a:spcBef>
                <a:spcPct val="0"/>
              </a:spcBef>
              <a:spcAft>
                <a:spcPct val="0"/>
              </a:spcAft>
              <a:defRPr/>
            </a:pPr>
            <a:fld id="{F4EB5EC2-41B7-4E55-A84B-6C2DE16C04C2}" type="datetime3">
              <a:rPr lang="en-US" altLang="en-US">
                <a:cs typeface="Arial" pitchFamily="34" charset="0"/>
              </a:rPr>
              <a:pPr fontAlgn="base">
                <a:spcBef>
                  <a:spcPct val="0"/>
                </a:spcBef>
                <a:spcAft>
                  <a:spcPct val="0"/>
                </a:spcAft>
                <a:defRPr/>
              </a:pPr>
              <a:t>26 October 2016</a:t>
            </a:fld>
            <a:endParaRPr lang="en-GB" altLang="en-US">
              <a:cs typeface="Arial" pitchFamily="34" charset="0"/>
            </a:endParaRPr>
          </a:p>
        </p:txBody>
      </p:sp>
      <p:sp>
        <p:nvSpPr>
          <p:cNvPr id="5" name="Espace réservé du pied de page 4"/>
          <p:cNvSpPr>
            <a:spLocks noGrp="1"/>
          </p:cNvSpPr>
          <p:nvPr>
            <p:ph type="ftr" sz="quarter" idx="3"/>
          </p:nvPr>
        </p:nvSpPr>
        <p:spPr>
          <a:xfrm>
            <a:off x="169985" y="6381753"/>
            <a:ext cx="3072912" cy="365125"/>
          </a:xfrm>
          <a:prstGeom prst="rect">
            <a:avLst/>
          </a:prstGeom>
        </p:spPr>
        <p:txBody>
          <a:bodyPr vert="horz" lIns="91440" tIns="45720" rIns="91440" bIns="45720" rtlCol="0" anchor="ctr"/>
          <a:lstStyle>
            <a:lvl1pPr algn="l" defTabSz="457200" fontAlgn="auto">
              <a:spcBef>
                <a:spcPts val="0"/>
              </a:spcBef>
              <a:spcAft>
                <a:spcPts val="0"/>
              </a:spcAft>
              <a:defRPr sz="1120">
                <a:solidFill>
                  <a:srgbClr val="5A2259"/>
                </a:solidFill>
                <a:latin typeface="+mj-lt"/>
                <a:cs typeface="+mn-cs"/>
              </a:defRPr>
            </a:lvl1pPr>
          </a:lstStyle>
          <a:p>
            <a:pPr>
              <a:defRPr/>
            </a:pPr>
            <a:r>
              <a:rPr lang="en-GB"/>
              <a:t>Hicia doluptas dolor aut  vitia suntia exeribus</a:t>
            </a:r>
          </a:p>
        </p:txBody>
      </p:sp>
      <p:sp>
        <p:nvSpPr>
          <p:cNvPr id="6" name="Espace réservé du numéro de diapositive 5"/>
          <p:cNvSpPr>
            <a:spLocks noGrp="1"/>
          </p:cNvSpPr>
          <p:nvPr>
            <p:ph type="sldNum" sz="quarter" idx="4"/>
          </p:nvPr>
        </p:nvSpPr>
        <p:spPr>
          <a:xfrm>
            <a:off x="6824297" y="6399216"/>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5A2259"/>
                </a:solidFill>
                <a:latin typeface="Franklin Gothic Medium" pitchFamily="34" charset="0"/>
              </a:defRPr>
            </a:lvl1pPr>
          </a:lstStyle>
          <a:p>
            <a:pPr fontAlgn="base">
              <a:spcBef>
                <a:spcPct val="0"/>
              </a:spcBef>
              <a:spcAft>
                <a:spcPct val="0"/>
              </a:spcAft>
              <a:defRPr/>
            </a:pPr>
            <a:fld id="{C78E37F9-7BE7-488E-82D8-33A8445A1D1F}" type="slidenum">
              <a:rPr lang="en-GB" altLang="en-US">
                <a:cs typeface="Arial" pitchFamily="34" charset="0"/>
              </a:rPr>
              <a:pPr fontAlgn="base">
                <a:spcBef>
                  <a:spcPct val="0"/>
                </a:spcBef>
                <a:spcAft>
                  <a:spcPct val="0"/>
                </a:spcAft>
                <a:defRPr/>
              </a:pPr>
              <a:t>‹#›</a:t>
            </a:fld>
            <a:endParaRPr lang="en-GB" altLang="en-US">
              <a:cs typeface="Arial" pitchFamily="34" charset="0"/>
            </a:endParaRPr>
          </a:p>
        </p:txBody>
      </p:sp>
      <p:pic>
        <p:nvPicPr>
          <p:cNvPr id="8199" name="Image 6" descr="logo-FIND-Office.wmf"/>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9824" y="423863"/>
            <a:ext cx="138918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9491732"/>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Lst>
  <p:timing>
    <p:tnLst>
      <p:par>
        <p:cTn id="1" dur="indefinite" restart="never" nodeType="tmRoot"/>
      </p:par>
    </p:tnLst>
  </p:timing>
  <p:hf hdr="0" ftr="0" dt="0"/>
  <p:txStyles>
    <p:titleStyle>
      <a:lvl1pPr algn="l" defTabSz="457200" rtl="0" eaLnBrk="0" fontAlgn="base" hangingPunct="0">
        <a:spcBef>
          <a:spcPct val="0"/>
        </a:spcBef>
        <a:spcAft>
          <a:spcPct val="0"/>
        </a:spcAft>
        <a:defRPr sz="3000" kern="1200">
          <a:solidFill>
            <a:schemeClr val="tx2"/>
          </a:solidFill>
          <a:latin typeface="Franklin Gothic Medium"/>
          <a:ea typeface="Franklin Gothic Medium" pitchFamily="34" charset="0"/>
          <a:cs typeface="Franklin Gothic Medium"/>
        </a:defRPr>
      </a:lvl1pPr>
      <a:lvl2pPr algn="l" defTabSz="457200" rtl="0" eaLnBrk="0" fontAlgn="base" hangingPunct="0">
        <a:spcBef>
          <a:spcPct val="0"/>
        </a:spcBef>
        <a:spcAft>
          <a:spcPct val="0"/>
        </a:spcAft>
        <a:defRPr sz="3000">
          <a:solidFill>
            <a:schemeClr val="tx2"/>
          </a:solidFill>
          <a:latin typeface="Franklin Gothic Medium" pitchFamily="34" charset="0"/>
          <a:ea typeface="Franklin Gothic Medium" pitchFamily="34" charset="0"/>
          <a:cs typeface="Franklin Gothic Medium" pitchFamily="34" charset="0"/>
        </a:defRPr>
      </a:lvl2pPr>
      <a:lvl3pPr algn="l" defTabSz="457200" rtl="0" eaLnBrk="0" fontAlgn="base" hangingPunct="0">
        <a:spcBef>
          <a:spcPct val="0"/>
        </a:spcBef>
        <a:spcAft>
          <a:spcPct val="0"/>
        </a:spcAft>
        <a:defRPr sz="3000">
          <a:solidFill>
            <a:schemeClr val="tx2"/>
          </a:solidFill>
          <a:latin typeface="Franklin Gothic Medium" pitchFamily="34" charset="0"/>
          <a:ea typeface="Franklin Gothic Medium" pitchFamily="34" charset="0"/>
          <a:cs typeface="Franklin Gothic Medium" pitchFamily="34" charset="0"/>
        </a:defRPr>
      </a:lvl3pPr>
      <a:lvl4pPr algn="l" defTabSz="457200" rtl="0" eaLnBrk="0" fontAlgn="base" hangingPunct="0">
        <a:spcBef>
          <a:spcPct val="0"/>
        </a:spcBef>
        <a:spcAft>
          <a:spcPct val="0"/>
        </a:spcAft>
        <a:defRPr sz="3000">
          <a:solidFill>
            <a:schemeClr val="tx2"/>
          </a:solidFill>
          <a:latin typeface="Franklin Gothic Medium" pitchFamily="34" charset="0"/>
          <a:ea typeface="Franklin Gothic Medium" pitchFamily="34" charset="0"/>
          <a:cs typeface="Franklin Gothic Medium" pitchFamily="34" charset="0"/>
        </a:defRPr>
      </a:lvl4pPr>
      <a:lvl5pPr algn="l" defTabSz="457200" rtl="0" eaLnBrk="0" fontAlgn="base" hangingPunct="0">
        <a:spcBef>
          <a:spcPct val="0"/>
        </a:spcBef>
        <a:spcAft>
          <a:spcPct val="0"/>
        </a:spcAft>
        <a:defRPr sz="3000">
          <a:solidFill>
            <a:schemeClr val="tx2"/>
          </a:solidFill>
          <a:latin typeface="Franklin Gothic Medium" pitchFamily="34" charset="0"/>
          <a:ea typeface="Franklin Gothic Medium" pitchFamily="34" charset="0"/>
          <a:cs typeface="Franklin Gothic Medium" pitchFamily="34" charset="0"/>
        </a:defRPr>
      </a:lvl5pPr>
      <a:lvl6pPr marL="457200" algn="l" defTabSz="457200" rtl="0" fontAlgn="base">
        <a:spcBef>
          <a:spcPct val="0"/>
        </a:spcBef>
        <a:spcAft>
          <a:spcPct val="0"/>
        </a:spcAft>
        <a:defRPr sz="3000">
          <a:solidFill>
            <a:schemeClr val="tx2"/>
          </a:solidFill>
          <a:latin typeface="Franklin Gothic Medium" pitchFamily="34" charset="0"/>
          <a:ea typeface="Franklin Gothic Medium" pitchFamily="34" charset="0"/>
          <a:cs typeface="Franklin Gothic Medium" pitchFamily="34" charset="0"/>
        </a:defRPr>
      </a:lvl6pPr>
      <a:lvl7pPr marL="914400" algn="l" defTabSz="457200" rtl="0" fontAlgn="base">
        <a:spcBef>
          <a:spcPct val="0"/>
        </a:spcBef>
        <a:spcAft>
          <a:spcPct val="0"/>
        </a:spcAft>
        <a:defRPr sz="3000">
          <a:solidFill>
            <a:schemeClr val="tx2"/>
          </a:solidFill>
          <a:latin typeface="Franklin Gothic Medium" pitchFamily="34" charset="0"/>
          <a:ea typeface="Franklin Gothic Medium" pitchFamily="34" charset="0"/>
          <a:cs typeface="Franklin Gothic Medium" pitchFamily="34" charset="0"/>
        </a:defRPr>
      </a:lvl7pPr>
      <a:lvl8pPr marL="1371600" algn="l" defTabSz="457200" rtl="0" fontAlgn="base">
        <a:spcBef>
          <a:spcPct val="0"/>
        </a:spcBef>
        <a:spcAft>
          <a:spcPct val="0"/>
        </a:spcAft>
        <a:defRPr sz="3000">
          <a:solidFill>
            <a:schemeClr val="tx2"/>
          </a:solidFill>
          <a:latin typeface="Franklin Gothic Medium" pitchFamily="34" charset="0"/>
          <a:ea typeface="Franklin Gothic Medium" pitchFamily="34" charset="0"/>
          <a:cs typeface="Franklin Gothic Medium" pitchFamily="34" charset="0"/>
        </a:defRPr>
      </a:lvl8pPr>
      <a:lvl9pPr marL="1828800" algn="l" defTabSz="457200" rtl="0" fontAlgn="base">
        <a:spcBef>
          <a:spcPct val="0"/>
        </a:spcBef>
        <a:spcAft>
          <a:spcPct val="0"/>
        </a:spcAft>
        <a:defRPr sz="3000">
          <a:solidFill>
            <a:schemeClr val="tx2"/>
          </a:solidFill>
          <a:latin typeface="Franklin Gothic Medium" pitchFamily="34" charset="0"/>
          <a:ea typeface="Franklin Gothic Medium" pitchFamily="34" charset="0"/>
          <a:cs typeface="Franklin Gothic Medium" pitchFamily="34" charset="0"/>
        </a:defRPr>
      </a:lvl9pPr>
    </p:titleStyle>
    <p:bodyStyle>
      <a:lvl1pPr marL="179388" indent="-179388" algn="l" defTabSz="457200" rtl="0" eaLnBrk="0" fontAlgn="base" hangingPunct="0">
        <a:spcBef>
          <a:spcPts val="2400"/>
        </a:spcBef>
        <a:spcAft>
          <a:spcPct val="0"/>
        </a:spcAft>
        <a:buClr>
          <a:schemeClr val="accent2"/>
        </a:buClr>
        <a:buSzPct val="100000"/>
        <a:buBlip>
          <a:blip r:embed="rId12"/>
        </a:buBlip>
        <a:defRPr sz="2400" kern="1200">
          <a:solidFill>
            <a:schemeClr val="tx2"/>
          </a:solidFill>
          <a:latin typeface="Arial"/>
          <a:ea typeface="Franklin Gothic Medium" pitchFamily="34" charset="0"/>
          <a:cs typeface="Franklin Gothic Medium"/>
        </a:defRPr>
      </a:lvl1pPr>
      <a:lvl2pPr marL="358775" indent="-179388" algn="l" defTabSz="457200" rtl="0" eaLnBrk="0" fontAlgn="base" hangingPunct="0">
        <a:spcBef>
          <a:spcPct val="20000"/>
        </a:spcBef>
        <a:spcAft>
          <a:spcPct val="0"/>
        </a:spcAft>
        <a:buClr>
          <a:schemeClr val="tx1"/>
        </a:buClr>
        <a:buFont typeface="Arial" pitchFamily="34" charset="0"/>
        <a:buChar char="•"/>
        <a:defRPr sz="2100" kern="1200">
          <a:solidFill>
            <a:schemeClr val="tx1"/>
          </a:solidFill>
          <a:latin typeface="Arial"/>
          <a:ea typeface="Arial Narrow" pitchFamily="34" charset="0"/>
          <a:cs typeface="Arial Narrow"/>
        </a:defRPr>
      </a:lvl2pPr>
      <a:lvl3pPr marL="719138" indent="-71438" algn="l" defTabSz="457200" rtl="0" eaLnBrk="0" fontAlgn="base" hangingPunct="0">
        <a:spcBef>
          <a:spcPct val="20000"/>
        </a:spcBef>
        <a:spcAft>
          <a:spcPct val="0"/>
        </a:spcAft>
        <a:buClr>
          <a:schemeClr val="tx1"/>
        </a:buClr>
        <a:buFont typeface="Lucida Grande"/>
        <a:buChar char="-"/>
        <a:defRPr kern="1200">
          <a:solidFill>
            <a:schemeClr val="tx1"/>
          </a:solidFill>
          <a:latin typeface="Arial"/>
          <a:ea typeface="Arial Narrow" pitchFamily="34" charset="0"/>
          <a:cs typeface="Arial Narrow"/>
        </a:defRPr>
      </a:lvl3pPr>
      <a:lvl4pPr marL="985838" indent="-71438" algn="l" defTabSz="457200" rtl="0" eaLnBrk="0" fontAlgn="base" hangingPunct="0">
        <a:spcBef>
          <a:spcPct val="20000"/>
        </a:spcBef>
        <a:spcAft>
          <a:spcPct val="0"/>
        </a:spcAft>
        <a:buFont typeface="Lucida Grande"/>
        <a:buChar char="-"/>
        <a:defRPr sz="1300" kern="1200">
          <a:solidFill>
            <a:schemeClr val="tx1"/>
          </a:solidFill>
          <a:latin typeface="+mn-lt"/>
          <a:ea typeface="Arial Narrow" pitchFamily="34" charset="0"/>
          <a:cs typeface="Arial Narrow"/>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Narrow"/>
          <a:ea typeface="Arial Narrow" pitchFamily="34" charset="0"/>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Line 6"/>
          <p:cNvSpPr>
            <a:spLocks noChangeShapeType="1"/>
          </p:cNvSpPr>
          <p:nvPr/>
        </p:nvSpPr>
        <p:spPr bwMode="auto">
          <a:xfrm>
            <a:off x="381000" y="6324600"/>
            <a:ext cx="838200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cs typeface="Arial" charset="0"/>
            </a:endParaRPr>
          </a:p>
        </p:txBody>
      </p:sp>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1000" y="6477010"/>
            <a:ext cx="990600" cy="95321"/>
          </a:xfrm>
          <a:prstGeom prst="rect">
            <a:avLst/>
          </a:prstGeom>
        </p:spPr>
      </p:pic>
      <p:sp>
        <p:nvSpPr>
          <p:cNvPr id="4" name="Slide Number Placeholder 3"/>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B64CE-3720-451F-B168-90F88799E810}" type="slidenum">
              <a:rPr lang="en-US" smtClean="0">
                <a:solidFill>
                  <a:prstClr val="black">
                    <a:tint val="75000"/>
                  </a:prstClr>
                </a:solidFill>
                <a:cs typeface="Arial" charset="0"/>
              </a:rPr>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3881442996"/>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Lst>
  <p:hf hd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accent2">
                <a:lumMod val="20000"/>
                <a:lumOff val="80000"/>
              </a:schemeClr>
            </a:gs>
            <a:gs pos="64000">
              <a:schemeClr val="bg1"/>
            </a:gs>
          </a:gsLst>
          <a:lin ang="540000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36712"/>
            <a:ext cx="8229600" cy="528945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1266" name="Picture 2" descr="C:\Users\Vincent\Documents\BrightCarbon\2.0_Marketing_Materials\PowerPoint\Bright Carbon Background\fiber overlay.png"/>
          <p:cNvPicPr>
            <a:picLocks noChangeAspect="1" noChangeArrowheads="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7">
                    <a14:imgEffect>
                      <a14:sharpenSoften amount="13000"/>
                    </a14:imgEffect>
                    <a14:imgEffect>
                      <a14:brightnessContrast bright="-20000" contrast="40000"/>
                    </a14:imgEffect>
                  </a14:imgLayer>
                </a14:imgProps>
              </a:ext>
              <a:ext uri="{28A0092B-C50C-407E-A947-70E740481C1C}">
                <a14:useLocalDpi xmlns:a14="http://schemas.microsoft.com/office/drawing/2010/main" val="0"/>
              </a:ext>
            </a:extLst>
          </a:blip>
          <a:srcRect t="96987"/>
          <a:stretch/>
        </p:blipFill>
        <p:spPr bwMode="auto">
          <a:xfrm>
            <a:off x="0" y="6651360"/>
            <a:ext cx="9144000" cy="206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Vincent\Documents\BrightCarbon\2.0_Marketing_Materials\PowerPoint\Bright Carbon Background\fiber overlay.png"/>
          <p:cNvPicPr>
            <a:picLocks noChangeAspect="1" noChangeArrowheads="1"/>
          </p:cNvPicPr>
          <p:nvPr/>
        </p:nvPicPr>
        <p:blipFill rotWithShape="1">
          <a:blip r:embed="rId8">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b="66984"/>
          <a:stretch/>
        </p:blipFill>
        <p:spPr bwMode="auto">
          <a:xfrm>
            <a:off x="0" y="0"/>
            <a:ext cx="9144000" cy="22642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5660" y="6797"/>
            <a:ext cx="7077472" cy="562074"/>
          </a:xfrm>
          <a:prstGeom prst="rect">
            <a:avLst/>
          </a:prstGeom>
          <a:effectLst>
            <a:outerShdw blurRad="63500" algn="ctr" rotWithShape="0">
              <a:schemeClr val="bg1"/>
            </a:outerShdw>
          </a:effectLst>
        </p:spPr>
        <p:txBody>
          <a:bodyPr vert="horz" lIns="91440" tIns="45720" rIns="91440" bIns="45720" rtlCol="0" anchor="ctr">
            <a:normAutofit/>
          </a:bodyPr>
          <a:lstStyle/>
          <a:p>
            <a:pPr lvl="0"/>
            <a:r>
              <a:rPr lang="en-US" dirty="0" smtClean="0"/>
              <a:t>Click to edit Master title style</a:t>
            </a:r>
            <a:endParaRPr lang="en-GB" dirty="0"/>
          </a:p>
        </p:txBody>
      </p:sp>
      <p:sp>
        <p:nvSpPr>
          <p:cNvPr id="4" name="Date Placeholder 3"/>
          <p:cNvSpPr>
            <a:spLocks noGrp="1"/>
          </p:cNvSpPr>
          <p:nvPr>
            <p:ph type="dt" sz="half" idx="2"/>
          </p:nvPr>
        </p:nvSpPr>
        <p:spPr>
          <a:xfrm>
            <a:off x="457200" y="6597352"/>
            <a:ext cx="1090464" cy="196131"/>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DE90593A-CA68-4681-A604-53A307B3C96A}" type="datetimeFigureOut">
              <a:rPr lang="en-GB" smtClean="0">
                <a:solidFill>
                  <a:prstClr val="black">
                    <a:lumMod val="65000"/>
                    <a:lumOff val="35000"/>
                  </a:prstClr>
                </a:solidFill>
                <a:cs typeface="Arial" charset="0"/>
              </a:rPr>
              <a:pPr/>
              <a:t>26/10/2016</a:t>
            </a:fld>
            <a:endParaRPr lang="en-GB">
              <a:solidFill>
                <a:prstClr val="black">
                  <a:lumMod val="65000"/>
                  <a:lumOff val="35000"/>
                </a:prstClr>
              </a:solidFill>
              <a:cs typeface="Arial" charset="0"/>
            </a:endParaRPr>
          </a:p>
        </p:txBody>
      </p:sp>
      <p:sp>
        <p:nvSpPr>
          <p:cNvPr id="5" name="Footer Placeholder 4"/>
          <p:cNvSpPr>
            <a:spLocks noGrp="1"/>
          </p:cNvSpPr>
          <p:nvPr>
            <p:ph type="ftr" sz="quarter" idx="3"/>
          </p:nvPr>
        </p:nvSpPr>
        <p:spPr>
          <a:xfrm>
            <a:off x="1691680" y="6597352"/>
            <a:ext cx="6336704" cy="196131"/>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GB">
              <a:solidFill>
                <a:prstClr val="black">
                  <a:lumMod val="65000"/>
                  <a:lumOff val="35000"/>
                </a:prstClr>
              </a:solidFill>
              <a:cs typeface="Arial" charset="0"/>
            </a:endParaRPr>
          </a:p>
        </p:txBody>
      </p:sp>
      <p:sp>
        <p:nvSpPr>
          <p:cNvPr id="6" name="Slide Number Placeholder 5"/>
          <p:cNvSpPr>
            <a:spLocks noGrp="1"/>
          </p:cNvSpPr>
          <p:nvPr>
            <p:ph type="sldNum" sz="quarter" idx="4"/>
          </p:nvPr>
        </p:nvSpPr>
        <p:spPr>
          <a:xfrm>
            <a:off x="8100392" y="6597352"/>
            <a:ext cx="586408" cy="196131"/>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E887C95B-1BCF-46A2-9860-8911D3382E72}" type="slidenum">
              <a:rPr lang="en-GB" smtClean="0">
                <a:solidFill>
                  <a:prstClr val="black">
                    <a:lumMod val="65000"/>
                    <a:lumOff val="35000"/>
                  </a:prstClr>
                </a:solidFill>
                <a:cs typeface="Arial" charset="0"/>
              </a:rPr>
              <a:pPr/>
              <a:t>‹#›</a:t>
            </a:fld>
            <a:endParaRPr lang="en-GB">
              <a:solidFill>
                <a:prstClr val="black">
                  <a:lumMod val="65000"/>
                  <a:lumOff val="35000"/>
                </a:prstClr>
              </a:solidFill>
              <a:cs typeface="Arial" charset="0"/>
            </a:endParaRPr>
          </a:p>
        </p:txBody>
      </p:sp>
      <p:sp>
        <p:nvSpPr>
          <p:cNvPr id="10" name="Rectangle 9"/>
          <p:cNvSpPr/>
          <p:nvPr/>
        </p:nvSpPr>
        <p:spPr bwMode="auto">
          <a:xfrm>
            <a:off x="0" y="6651360"/>
            <a:ext cx="9144000" cy="18000"/>
          </a:xfrm>
          <a:prstGeom prst="rect">
            <a:avLst/>
          </a:prstGeom>
          <a:solidFill>
            <a:schemeClr val="bg1"/>
          </a:solidFill>
          <a:ln w="22225" algn="ctr">
            <a:noFill/>
            <a:prstDash val="sysDot"/>
            <a:miter lim="800000"/>
            <a:headEnd/>
            <a:tailEnd/>
          </a:ln>
          <a:effectLst>
            <a:outerShdw blurRad="63500" algn="ctr" rotWithShape="0">
              <a:schemeClr val="bg1"/>
            </a:outerShdw>
          </a:effectLst>
        </p:spPr>
        <p:txBody>
          <a:bodyPr wrap="none" rtlCol="0" anchor="ctr"/>
          <a:lstStyle/>
          <a:p>
            <a:pPr algn="ctr"/>
            <a:endParaRPr lang="en-GB" dirty="0">
              <a:solidFill>
                <a:prstClr val="black"/>
              </a:solidFill>
              <a:cs typeface="Arial" charset="0"/>
            </a:endParaRPr>
          </a:p>
        </p:txBody>
      </p:sp>
    </p:spTree>
    <p:extLst>
      <p:ext uri="{BB962C8B-B14F-4D97-AF65-F5344CB8AC3E}">
        <p14:creationId xmlns:p14="http://schemas.microsoft.com/office/powerpoint/2010/main" val="1484959081"/>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lang="en-GB" sz="2400" kern="1200" dirty="0">
          <a:gradFill>
            <a:gsLst>
              <a:gs pos="100000">
                <a:schemeClr val="accent2">
                  <a:lumMod val="50000"/>
                </a:schemeClr>
              </a:gs>
              <a:gs pos="0">
                <a:schemeClr val="accent2">
                  <a:lumMod val="75000"/>
                </a:schemeClr>
              </a:gs>
            </a:gsLst>
            <a:lin ang="5400000" scaled="0"/>
          </a:gra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a:latin typeface="Arial"/>
              </a:rPr>
              <a:t>Click to edit the title text format</a:t>
            </a:r>
            <a:endParaRPr/>
          </a:p>
        </p:txBody>
      </p:sp>
      <p:sp>
        <p:nvSpPr>
          <p:cNvPr id="3"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n-US" sz="3200">
                <a:latin typeface="Arial"/>
              </a:rPr>
              <a:t>Click to edit the outline text format</a:t>
            </a:r>
            <a:endParaRPr/>
          </a:p>
          <a:p>
            <a:pPr lvl="1">
              <a:buSzPct val="75000"/>
              <a:buFont typeface="StarSymbol"/>
              <a:buChar char=""/>
            </a:pPr>
            <a:r>
              <a:rPr lang="en-US" sz="2800">
                <a:latin typeface="Arial"/>
              </a:rPr>
              <a:t>Second Outline Level</a:t>
            </a:r>
            <a:endParaRPr/>
          </a:p>
          <a:p>
            <a:pPr lvl="2">
              <a:buSzPct val="45000"/>
              <a:buFont typeface="StarSymbol"/>
              <a:buChar char=""/>
            </a:pPr>
            <a:r>
              <a:rPr lang="en-US" sz="2400">
                <a:latin typeface="Arial"/>
              </a:rPr>
              <a:t>Third Outline Level</a:t>
            </a:r>
            <a:endParaRPr/>
          </a:p>
          <a:p>
            <a:pPr lvl="3">
              <a:buSzPct val="75000"/>
              <a:buFont typeface="StarSymbol"/>
              <a:buChar char=""/>
            </a:pPr>
            <a:r>
              <a:rPr lang="en-US" sz="2000">
                <a:latin typeface="Arial"/>
              </a:rPr>
              <a:t>Fourth Outline Level</a:t>
            </a:r>
            <a:endParaRPr/>
          </a:p>
          <a:p>
            <a:pPr lvl="4">
              <a:buSzPct val="45000"/>
              <a:buFont typeface="StarSymbol"/>
              <a:buChar char=""/>
            </a:pPr>
            <a:r>
              <a:rPr lang="en-US" sz="2000">
                <a:latin typeface="Arial"/>
              </a:rPr>
              <a:t>Fifth Outline Level</a:t>
            </a:r>
            <a:endParaRPr/>
          </a:p>
          <a:p>
            <a:pPr lvl="5">
              <a:buSzPct val="45000"/>
              <a:buFont typeface="StarSymbol"/>
              <a:buChar char=""/>
            </a:pPr>
            <a:r>
              <a:rPr lang="en-US" sz="2000">
                <a:latin typeface="Arial"/>
              </a:rPr>
              <a:t>Sixth Outline Level</a:t>
            </a:r>
            <a:endParaRPr/>
          </a:p>
          <a:p>
            <a:pPr lvl="6">
              <a:buSzPct val="45000"/>
              <a:buFont typeface="StarSymbol"/>
              <a:buChar char=""/>
            </a:pPr>
            <a:r>
              <a:rPr lang="en-US" sz="2000">
                <a:latin typeface="Arial"/>
              </a:rPr>
              <a:t>Seventh Outline Level</a:t>
            </a:r>
            <a:endParaRPr/>
          </a:p>
        </p:txBody>
      </p:sp>
    </p:spTree>
    <p:extLst>
      <p:ext uri="{BB962C8B-B14F-4D97-AF65-F5344CB8AC3E}">
        <p14:creationId xmlns:p14="http://schemas.microsoft.com/office/powerpoint/2010/main" val="1497186989"/>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Lst>
  <p:txStyles>
    <p:titleStyle/>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64008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685" rIns="91364" bIns="45685"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4" tIns="45685" rIns="91364" bIns="4568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64" tIns="45685" rIns="91364" bIns="45685"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cs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64" tIns="45685" rIns="91364" bIns="45685"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cs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64" tIns="45685" rIns="91364" bIns="45685"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944EFCCC-22EE-41BB-9B85-75F529A34646}" type="slidenum">
              <a:rPr lang="en-US" altLang="en-US">
                <a:solidFill>
                  <a:srgbClr val="000000"/>
                </a:solidFill>
                <a:cs typeface="Arial" pitchFamily="34" charset="0"/>
              </a:rPr>
              <a:pPr fontAlgn="base">
                <a:spcBef>
                  <a:spcPct val="0"/>
                </a:spcBef>
                <a:spcAft>
                  <a:spcPct val="0"/>
                </a:spcAft>
                <a:defRPr/>
              </a:pPr>
              <a:t>‹#›</a:t>
            </a:fld>
            <a:endParaRPr lang="en-US" altLang="en-US">
              <a:solidFill>
                <a:srgbClr val="000000"/>
              </a:solidFill>
              <a:cs typeface="Arial" pitchFamily="34" charset="0"/>
            </a:endParaRPr>
          </a:p>
        </p:txBody>
      </p:sp>
      <p:sp>
        <p:nvSpPr>
          <p:cNvPr id="1031" name="Text Box 10"/>
          <p:cNvSpPr txBox="1">
            <a:spLocks noChangeArrowheads="1"/>
          </p:cNvSpPr>
          <p:nvPr/>
        </p:nvSpPr>
        <p:spPr bwMode="auto">
          <a:xfrm>
            <a:off x="7406054" y="1035050"/>
            <a:ext cx="796860" cy="26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4" tIns="45685" rIns="91364" bIns="45685">
            <a:spAutoFit/>
          </a:bodyP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0"/>
              </a:spcBef>
              <a:spcAft>
                <a:spcPct val="0"/>
              </a:spcAft>
              <a:defRPr/>
            </a:pPr>
            <a:r>
              <a:rPr lang="en-GB" altLang="en-US" sz="1100" b="1" smtClean="0">
                <a:solidFill>
                  <a:srgbClr val="FFFFFF"/>
                </a:solidFill>
              </a:rPr>
              <a:t>STOP TB</a:t>
            </a:r>
            <a:endParaRPr lang="en-US" altLang="en-US" sz="1100" b="1" smtClean="0">
              <a:solidFill>
                <a:srgbClr val="FFFFFF"/>
              </a:solidFill>
            </a:endParaRPr>
          </a:p>
        </p:txBody>
      </p:sp>
    </p:spTree>
    <p:extLst>
      <p:ext uri="{BB962C8B-B14F-4D97-AF65-F5344CB8AC3E}">
        <p14:creationId xmlns:p14="http://schemas.microsoft.com/office/powerpoint/2010/main" val="3051246031"/>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 id="2147484216" r:id="rId14"/>
    <p:sldLayoutId id="2147484217" r:id="rId15"/>
    <p:sldLayoutId id="2147484218" r:id="rId16"/>
    <p:sldLayoutId id="214748421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cs typeface="Arial" charset="0"/>
        </a:defRPr>
      </a:lvl2pPr>
      <a:lvl3pPr algn="ctr" rtl="0" eaLnBrk="0" fontAlgn="base" hangingPunct="0">
        <a:spcBef>
          <a:spcPct val="0"/>
        </a:spcBef>
        <a:spcAft>
          <a:spcPct val="0"/>
        </a:spcAft>
        <a:defRPr sz="4400">
          <a:solidFill>
            <a:schemeClr val="tx2"/>
          </a:solidFill>
          <a:latin typeface="Calibri" pitchFamily="34" charset="0"/>
          <a:cs typeface="Arial" charset="0"/>
        </a:defRPr>
      </a:lvl3pPr>
      <a:lvl4pPr algn="ctr" rtl="0" eaLnBrk="0" fontAlgn="base" hangingPunct="0">
        <a:spcBef>
          <a:spcPct val="0"/>
        </a:spcBef>
        <a:spcAft>
          <a:spcPct val="0"/>
        </a:spcAft>
        <a:defRPr sz="4400">
          <a:solidFill>
            <a:schemeClr val="tx2"/>
          </a:solidFill>
          <a:latin typeface="Calibri" pitchFamily="34" charset="0"/>
          <a:cs typeface="Arial" charset="0"/>
        </a:defRPr>
      </a:lvl4pPr>
      <a:lvl5pPr algn="ctr" rtl="0" eaLnBrk="0" fontAlgn="base" hangingPunct="0">
        <a:spcBef>
          <a:spcPct val="0"/>
        </a:spcBef>
        <a:spcAft>
          <a:spcPct val="0"/>
        </a:spcAft>
        <a:defRPr sz="4400">
          <a:solidFill>
            <a:schemeClr val="tx2"/>
          </a:solidFill>
          <a:latin typeface="Calibri" pitchFamily="34" charset="0"/>
          <a:cs typeface="Arial" charset="0"/>
        </a:defRPr>
      </a:lvl5pPr>
      <a:lvl6pPr marL="456825" algn="ctr" rtl="0" fontAlgn="base">
        <a:spcBef>
          <a:spcPct val="0"/>
        </a:spcBef>
        <a:spcAft>
          <a:spcPct val="0"/>
        </a:spcAft>
        <a:defRPr sz="4400">
          <a:solidFill>
            <a:schemeClr val="tx2"/>
          </a:solidFill>
          <a:latin typeface="Arial" charset="0"/>
          <a:cs typeface="Arial" charset="0"/>
        </a:defRPr>
      </a:lvl6pPr>
      <a:lvl7pPr marL="913651" algn="ctr" rtl="0" fontAlgn="base">
        <a:spcBef>
          <a:spcPct val="0"/>
        </a:spcBef>
        <a:spcAft>
          <a:spcPct val="0"/>
        </a:spcAft>
        <a:defRPr sz="4400">
          <a:solidFill>
            <a:schemeClr val="tx2"/>
          </a:solidFill>
          <a:latin typeface="Arial" charset="0"/>
          <a:cs typeface="Arial" charset="0"/>
        </a:defRPr>
      </a:lvl7pPr>
      <a:lvl8pPr marL="1370475" algn="ctr" rtl="0" fontAlgn="base">
        <a:spcBef>
          <a:spcPct val="0"/>
        </a:spcBef>
        <a:spcAft>
          <a:spcPct val="0"/>
        </a:spcAft>
        <a:defRPr sz="4400">
          <a:solidFill>
            <a:schemeClr val="tx2"/>
          </a:solidFill>
          <a:latin typeface="Arial" charset="0"/>
          <a:cs typeface="Arial" charset="0"/>
        </a:defRPr>
      </a:lvl8pPr>
      <a:lvl9pPr marL="1827301" algn="ctr" rtl="0" fontAlgn="base">
        <a:spcBef>
          <a:spcPct val="0"/>
        </a:spcBef>
        <a:spcAft>
          <a:spcPct val="0"/>
        </a:spcAft>
        <a:defRPr sz="4400">
          <a:solidFill>
            <a:schemeClr val="tx2"/>
          </a:solidFill>
          <a:latin typeface="Arial" charset="0"/>
          <a:cs typeface="Arial" charset="0"/>
        </a:defRPr>
      </a:lvl9pPr>
    </p:titleStyle>
    <p:bodyStyle>
      <a:lvl1pPr marL="338138" indent="-338138" algn="l" rtl="0" eaLnBrk="0" fontAlgn="base" hangingPunct="0">
        <a:spcBef>
          <a:spcPct val="20000"/>
        </a:spcBef>
        <a:spcAft>
          <a:spcPct val="0"/>
        </a:spcAft>
        <a:buChar char="•"/>
        <a:defRPr sz="3200">
          <a:solidFill>
            <a:schemeClr val="tx1"/>
          </a:solidFill>
          <a:latin typeface="+mn-lt"/>
          <a:ea typeface="+mn-ea"/>
          <a:cs typeface="+mn-cs"/>
        </a:defRPr>
      </a:lvl1pPr>
      <a:lvl2pPr marL="738188" indent="-280988" algn="l" rtl="0" eaLnBrk="0" fontAlgn="base" hangingPunct="0">
        <a:spcBef>
          <a:spcPct val="20000"/>
        </a:spcBef>
        <a:spcAft>
          <a:spcPct val="0"/>
        </a:spcAft>
        <a:buChar char="–"/>
        <a:defRPr sz="2800">
          <a:solidFill>
            <a:schemeClr val="tx1"/>
          </a:solidFill>
          <a:latin typeface="+mn-lt"/>
          <a:cs typeface="+mn-cs"/>
        </a:defRPr>
      </a:lvl2pPr>
      <a:lvl3pPr marL="1138238" indent="-223838" algn="l" rtl="0" eaLnBrk="0" fontAlgn="base" hangingPunct="0">
        <a:spcBef>
          <a:spcPct val="20000"/>
        </a:spcBef>
        <a:spcAft>
          <a:spcPct val="0"/>
        </a:spcAft>
        <a:buChar char="•"/>
        <a:defRPr sz="2400">
          <a:solidFill>
            <a:schemeClr val="tx1"/>
          </a:solidFill>
          <a:latin typeface="+mn-lt"/>
          <a:cs typeface="+mn-cs"/>
        </a:defRPr>
      </a:lvl3pPr>
      <a:lvl4pPr marL="1595438" indent="-223838" algn="l" rtl="0" eaLnBrk="0" fontAlgn="base" hangingPunct="0">
        <a:spcBef>
          <a:spcPct val="20000"/>
        </a:spcBef>
        <a:spcAft>
          <a:spcPct val="0"/>
        </a:spcAft>
        <a:buChar char="–"/>
        <a:defRPr sz="2000">
          <a:solidFill>
            <a:schemeClr val="tx1"/>
          </a:solidFill>
          <a:latin typeface="+mn-lt"/>
          <a:cs typeface="+mn-cs"/>
        </a:defRPr>
      </a:lvl4pPr>
      <a:lvl5pPr marL="2052638" indent="-223838" algn="l" rtl="0" eaLnBrk="0" fontAlgn="base" hangingPunct="0">
        <a:spcBef>
          <a:spcPct val="20000"/>
        </a:spcBef>
        <a:spcAft>
          <a:spcPct val="0"/>
        </a:spcAft>
        <a:buChar char="»"/>
        <a:defRPr sz="2000">
          <a:solidFill>
            <a:schemeClr val="tx1"/>
          </a:solidFill>
          <a:latin typeface="+mn-lt"/>
          <a:cs typeface="+mn-cs"/>
        </a:defRPr>
      </a:lvl5pPr>
      <a:lvl6pPr marL="2512539" indent="-228412" algn="l" rtl="0" fontAlgn="base">
        <a:spcBef>
          <a:spcPct val="20000"/>
        </a:spcBef>
        <a:spcAft>
          <a:spcPct val="0"/>
        </a:spcAft>
        <a:buChar char="»"/>
        <a:defRPr sz="2000">
          <a:solidFill>
            <a:schemeClr val="tx1"/>
          </a:solidFill>
          <a:latin typeface="+mn-lt"/>
          <a:cs typeface="+mn-cs"/>
        </a:defRPr>
      </a:lvl6pPr>
      <a:lvl7pPr marL="2969363" indent="-228412" algn="l" rtl="0" fontAlgn="base">
        <a:spcBef>
          <a:spcPct val="20000"/>
        </a:spcBef>
        <a:spcAft>
          <a:spcPct val="0"/>
        </a:spcAft>
        <a:buChar char="»"/>
        <a:defRPr sz="2000">
          <a:solidFill>
            <a:schemeClr val="tx1"/>
          </a:solidFill>
          <a:latin typeface="+mn-lt"/>
          <a:cs typeface="+mn-cs"/>
        </a:defRPr>
      </a:lvl7pPr>
      <a:lvl8pPr marL="3426187" indent="-228412" algn="l" rtl="0" fontAlgn="base">
        <a:spcBef>
          <a:spcPct val="20000"/>
        </a:spcBef>
        <a:spcAft>
          <a:spcPct val="0"/>
        </a:spcAft>
        <a:buChar char="»"/>
        <a:defRPr sz="2000">
          <a:solidFill>
            <a:schemeClr val="tx1"/>
          </a:solidFill>
          <a:latin typeface="+mn-lt"/>
          <a:cs typeface="+mn-cs"/>
        </a:defRPr>
      </a:lvl8pPr>
      <a:lvl9pPr marL="3883010" indent="-22841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5"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5" algn="l" defTabSz="913651" rtl="0" eaLnBrk="1" latinLnBrk="0" hangingPunct="1">
        <a:defRPr sz="1800" kern="1200">
          <a:solidFill>
            <a:schemeClr val="tx1"/>
          </a:solidFill>
          <a:latin typeface="+mn-lt"/>
          <a:ea typeface="+mn-ea"/>
          <a:cs typeface="+mn-cs"/>
        </a:defRPr>
      </a:lvl4pPr>
      <a:lvl5pPr marL="1827301" algn="l" defTabSz="913651" rtl="0" eaLnBrk="1" latinLnBrk="0" hangingPunct="1">
        <a:defRPr sz="1800" kern="1200">
          <a:solidFill>
            <a:schemeClr val="tx1"/>
          </a:solidFill>
          <a:latin typeface="+mn-lt"/>
          <a:ea typeface="+mn-ea"/>
          <a:cs typeface="+mn-cs"/>
        </a:defRPr>
      </a:lvl5pPr>
      <a:lvl6pPr marL="2284123" algn="l" defTabSz="913651" rtl="0" eaLnBrk="1" latinLnBrk="0" hangingPunct="1">
        <a:defRPr sz="1800" kern="1200">
          <a:solidFill>
            <a:schemeClr val="tx1"/>
          </a:solidFill>
          <a:latin typeface="+mn-lt"/>
          <a:ea typeface="+mn-ea"/>
          <a:cs typeface="+mn-cs"/>
        </a:defRPr>
      </a:lvl6pPr>
      <a:lvl7pPr marL="2740949" algn="l" defTabSz="913651" rtl="0" eaLnBrk="1" latinLnBrk="0" hangingPunct="1">
        <a:defRPr sz="1800" kern="1200">
          <a:solidFill>
            <a:schemeClr val="tx1"/>
          </a:solidFill>
          <a:latin typeface="+mn-lt"/>
          <a:ea typeface="+mn-ea"/>
          <a:cs typeface="+mn-cs"/>
        </a:defRPr>
      </a:lvl7pPr>
      <a:lvl8pPr marL="3197774" algn="l" defTabSz="913651" rtl="0" eaLnBrk="1" latinLnBrk="0" hangingPunct="1">
        <a:defRPr sz="1800" kern="1200">
          <a:solidFill>
            <a:schemeClr val="tx1"/>
          </a:solidFill>
          <a:latin typeface="+mn-lt"/>
          <a:ea typeface="+mn-ea"/>
          <a:cs typeface="+mn-cs"/>
        </a:defRPr>
      </a:lvl8pPr>
      <a:lvl9pPr marL="3654603" algn="l" defTabSz="91365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accent2">
                <a:lumMod val="20000"/>
                <a:lumOff val="80000"/>
              </a:schemeClr>
            </a:gs>
            <a:gs pos="64000">
              <a:schemeClr val="bg1"/>
            </a:gs>
          </a:gsLst>
          <a:lin ang="5400000" scaled="1"/>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36712"/>
            <a:ext cx="8229600" cy="528945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1266" name="Picture 2" descr="C:\Users\Vincent\Documents\BrightCarbon\2.0_Marketing_Materials\PowerPoint\Bright Carbon Background\fiber overlay.png"/>
          <p:cNvPicPr>
            <a:picLocks noChangeAspect="1" noChangeArrowheads="1"/>
          </p:cNvPicPr>
          <p:nvPr/>
        </p:nvPicPr>
        <p:blipFill rotWithShape="1">
          <a:blip r:embed="rId7">
            <a:duotone>
              <a:schemeClr val="accent2">
                <a:shade val="45000"/>
                <a:satMod val="135000"/>
              </a:schemeClr>
              <a:prstClr val="white"/>
            </a:duotone>
            <a:extLst>
              <a:ext uri="{BEBA8EAE-BF5A-486C-A8C5-ECC9F3942E4B}">
                <a14:imgProps xmlns:a14="http://schemas.microsoft.com/office/drawing/2010/main">
                  <a14:imgLayer r:embed="rId8">
                    <a14:imgEffect>
                      <a14:sharpenSoften amount="13000"/>
                    </a14:imgEffect>
                    <a14:imgEffect>
                      <a14:brightnessContrast bright="-20000" contrast="40000"/>
                    </a14:imgEffect>
                  </a14:imgLayer>
                </a14:imgProps>
              </a:ext>
              <a:ext uri="{28A0092B-C50C-407E-A947-70E740481C1C}">
                <a14:useLocalDpi xmlns:a14="http://schemas.microsoft.com/office/drawing/2010/main" val="0"/>
              </a:ext>
            </a:extLst>
          </a:blip>
          <a:srcRect t="96987"/>
          <a:stretch/>
        </p:blipFill>
        <p:spPr bwMode="auto">
          <a:xfrm>
            <a:off x="0" y="6651360"/>
            <a:ext cx="9144000" cy="2066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Vincent\Documents\BrightCarbon\2.0_Marketing_Materials\PowerPoint\Bright Carbon Background\fiber overlay.png"/>
          <p:cNvPicPr>
            <a:picLocks noChangeAspect="1" noChangeArrowheads="1"/>
          </p:cNvPicPr>
          <p:nvPr/>
        </p:nvPicPr>
        <p:blipFill rotWithShape="1">
          <a:blip r:embed="rId9">
            <a:extLst>
              <a:ext uri="{BEBA8EAE-BF5A-486C-A8C5-ECC9F3942E4B}">
                <a14:imgProps xmlns:a14="http://schemas.microsoft.com/office/drawing/2010/main">
                  <a14:imgLayer r:embed="rId8">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b="66984"/>
          <a:stretch/>
        </p:blipFill>
        <p:spPr bwMode="auto">
          <a:xfrm>
            <a:off x="0" y="0"/>
            <a:ext cx="9144000" cy="22642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5660" y="6797"/>
            <a:ext cx="7077472" cy="562074"/>
          </a:xfrm>
          <a:prstGeom prst="rect">
            <a:avLst/>
          </a:prstGeom>
          <a:effectLst>
            <a:outerShdw blurRad="63500" algn="ctr" rotWithShape="0">
              <a:schemeClr val="bg1"/>
            </a:outerShdw>
          </a:effectLst>
        </p:spPr>
        <p:txBody>
          <a:bodyPr vert="horz" lIns="91440" tIns="45720" rIns="91440" bIns="45720" rtlCol="0" anchor="ctr">
            <a:normAutofit/>
          </a:bodyPr>
          <a:lstStyle/>
          <a:p>
            <a:pPr lvl="0"/>
            <a:r>
              <a:rPr lang="en-US" dirty="0" smtClean="0"/>
              <a:t>Click to edit Master title style</a:t>
            </a:r>
            <a:endParaRPr lang="en-GB" dirty="0"/>
          </a:p>
        </p:txBody>
      </p:sp>
      <p:sp>
        <p:nvSpPr>
          <p:cNvPr id="4" name="Date Placeholder 3"/>
          <p:cNvSpPr>
            <a:spLocks noGrp="1"/>
          </p:cNvSpPr>
          <p:nvPr>
            <p:ph type="dt" sz="half" idx="2"/>
          </p:nvPr>
        </p:nvSpPr>
        <p:spPr>
          <a:xfrm>
            <a:off x="457200" y="6597352"/>
            <a:ext cx="1090464" cy="196131"/>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DE90593A-CA68-4681-A604-53A307B3C96A}" type="datetimeFigureOut">
              <a:rPr lang="en-GB" smtClean="0">
                <a:solidFill>
                  <a:prstClr val="black">
                    <a:lumMod val="65000"/>
                    <a:lumOff val="35000"/>
                  </a:prstClr>
                </a:solidFill>
                <a:cs typeface="Arial" charset="0"/>
              </a:rPr>
              <a:pPr/>
              <a:t>26/10/2016</a:t>
            </a:fld>
            <a:endParaRPr lang="en-GB">
              <a:solidFill>
                <a:prstClr val="black">
                  <a:lumMod val="65000"/>
                  <a:lumOff val="35000"/>
                </a:prstClr>
              </a:solidFill>
              <a:cs typeface="Arial" charset="0"/>
            </a:endParaRPr>
          </a:p>
        </p:txBody>
      </p:sp>
      <p:sp>
        <p:nvSpPr>
          <p:cNvPr id="5" name="Footer Placeholder 4"/>
          <p:cNvSpPr>
            <a:spLocks noGrp="1"/>
          </p:cNvSpPr>
          <p:nvPr>
            <p:ph type="ftr" sz="quarter" idx="3"/>
          </p:nvPr>
        </p:nvSpPr>
        <p:spPr>
          <a:xfrm>
            <a:off x="1691680" y="6597352"/>
            <a:ext cx="6336704" cy="196131"/>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GB">
              <a:solidFill>
                <a:prstClr val="black">
                  <a:lumMod val="65000"/>
                  <a:lumOff val="35000"/>
                </a:prstClr>
              </a:solidFill>
              <a:cs typeface="Arial" charset="0"/>
            </a:endParaRPr>
          </a:p>
        </p:txBody>
      </p:sp>
      <p:sp>
        <p:nvSpPr>
          <p:cNvPr id="6" name="Slide Number Placeholder 5"/>
          <p:cNvSpPr>
            <a:spLocks noGrp="1"/>
          </p:cNvSpPr>
          <p:nvPr>
            <p:ph type="sldNum" sz="quarter" idx="4"/>
          </p:nvPr>
        </p:nvSpPr>
        <p:spPr>
          <a:xfrm>
            <a:off x="8100392" y="6597352"/>
            <a:ext cx="586408" cy="196131"/>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E887C95B-1BCF-46A2-9860-8911D3382E72}" type="slidenum">
              <a:rPr lang="en-GB" smtClean="0">
                <a:solidFill>
                  <a:prstClr val="black">
                    <a:lumMod val="65000"/>
                    <a:lumOff val="35000"/>
                  </a:prstClr>
                </a:solidFill>
                <a:cs typeface="Arial" charset="0"/>
              </a:rPr>
              <a:pPr/>
              <a:t>‹#›</a:t>
            </a:fld>
            <a:endParaRPr lang="en-GB">
              <a:solidFill>
                <a:prstClr val="black">
                  <a:lumMod val="65000"/>
                  <a:lumOff val="35000"/>
                </a:prstClr>
              </a:solidFill>
              <a:cs typeface="Arial" charset="0"/>
            </a:endParaRPr>
          </a:p>
        </p:txBody>
      </p:sp>
      <p:sp>
        <p:nvSpPr>
          <p:cNvPr id="10" name="Rectangle 9"/>
          <p:cNvSpPr/>
          <p:nvPr/>
        </p:nvSpPr>
        <p:spPr bwMode="auto">
          <a:xfrm>
            <a:off x="0" y="6651360"/>
            <a:ext cx="9144000" cy="18000"/>
          </a:xfrm>
          <a:prstGeom prst="rect">
            <a:avLst/>
          </a:prstGeom>
          <a:solidFill>
            <a:schemeClr val="bg1"/>
          </a:solidFill>
          <a:ln w="22225" algn="ctr">
            <a:noFill/>
            <a:prstDash val="sysDot"/>
            <a:miter lim="800000"/>
            <a:headEnd/>
            <a:tailEnd/>
          </a:ln>
          <a:effectLst>
            <a:outerShdw blurRad="63500" algn="ctr" rotWithShape="0">
              <a:schemeClr val="bg1"/>
            </a:outerShdw>
          </a:effectLst>
        </p:spPr>
        <p:txBody>
          <a:bodyPr wrap="none" rtlCol="0" anchor="ctr"/>
          <a:lstStyle/>
          <a:p>
            <a:pPr algn="ctr"/>
            <a:endParaRPr lang="en-GB" dirty="0">
              <a:solidFill>
                <a:prstClr val="black"/>
              </a:solidFill>
              <a:cs typeface="Arial" charset="0"/>
            </a:endParaRPr>
          </a:p>
        </p:txBody>
      </p:sp>
    </p:spTree>
    <p:extLst>
      <p:ext uri="{BB962C8B-B14F-4D97-AF65-F5344CB8AC3E}">
        <p14:creationId xmlns:p14="http://schemas.microsoft.com/office/powerpoint/2010/main" val="2824047610"/>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lang="en-GB" sz="2400" kern="1200" dirty="0">
          <a:gradFill>
            <a:gsLst>
              <a:gs pos="100000">
                <a:schemeClr val="accent2">
                  <a:lumMod val="50000"/>
                </a:schemeClr>
              </a:gs>
              <a:gs pos="0">
                <a:schemeClr val="accent2">
                  <a:lumMod val="75000"/>
                </a:schemeClr>
              </a:gs>
            </a:gsLst>
            <a:lin ang="5400000" scaled="0"/>
          </a:gra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Line 6"/>
          <p:cNvSpPr>
            <a:spLocks noChangeShapeType="1"/>
          </p:cNvSpPr>
          <p:nvPr/>
        </p:nvSpPr>
        <p:spPr bwMode="auto">
          <a:xfrm>
            <a:off x="381000" y="6324600"/>
            <a:ext cx="838200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cs typeface="Arial" charset="0"/>
            </a:endParaRPr>
          </a:p>
        </p:txBody>
      </p:sp>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1000" y="6477010"/>
            <a:ext cx="990600" cy="95321"/>
          </a:xfrm>
          <a:prstGeom prst="rect">
            <a:avLst/>
          </a:prstGeom>
        </p:spPr>
      </p:pic>
      <p:sp>
        <p:nvSpPr>
          <p:cNvPr id="4" name="Slide Number Placeholder 3"/>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B64CE-3720-451F-B168-90F88799E810}" type="slidenum">
              <a:rPr lang="en-US" smtClean="0">
                <a:solidFill>
                  <a:prstClr val="black">
                    <a:tint val="75000"/>
                  </a:prstClr>
                </a:solidFill>
                <a:cs typeface="Arial" charset="0"/>
              </a:rPr>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3292073873"/>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Lst>
  <p:hf hd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D187E228-31AD-4685-A2E5-A9A84627D1B2}"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1666876855"/>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Line 6"/>
          <p:cNvSpPr>
            <a:spLocks noChangeShapeType="1"/>
          </p:cNvSpPr>
          <p:nvPr/>
        </p:nvSpPr>
        <p:spPr bwMode="auto">
          <a:xfrm>
            <a:off x="381000" y="6324600"/>
            <a:ext cx="838200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cs typeface="Arial" charset="0"/>
            </a:endParaRPr>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 y="6477010"/>
            <a:ext cx="990600" cy="95321"/>
          </a:xfrm>
          <a:prstGeom prst="rect">
            <a:avLst/>
          </a:prstGeom>
        </p:spPr>
      </p:pic>
      <p:sp>
        <p:nvSpPr>
          <p:cNvPr id="4" name="Slide Number Placeholder 3"/>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B64CE-3720-451F-B168-90F88799E810}" type="slidenum">
              <a:rPr lang="en-US" smtClean="0">
                <a:solidFill>
                  <a:prstClr val="black">
                    <a:tint val="75000"/>
                  </a:prstClr>
                </a:solidFill>
                <a:cs typeface="Arial" charset="0"/>
              </a:rPr>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215229706"/>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Lst>
  <p:hf hd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83262-61CA-4F63-961E-B16BC93C616E}" type="datetimeFigureOut">
              <a:rPr lang="en-GB" smtClean="0">
                <a:solidFill>
                  <a:prstClr val="black">
                    <a:tint val="75000"/>
                  </a:prstClr>
                </a:solidFill>
                <a:cs typeface="Arial" charset="0"/>
              </a:rPr>
              <a:pPr/>
              <a:t>26/10/2016</a:t>
            </a:fld>
            <a:endParaRPr lang="en-GB">
              <a:solidFill>
                <a:prstClr val="black">
                  <a:tint val="75000"/>
                </a:prstClr>
              </a:solidFill>
              <a:cs typeface="Arial" charset="0"/>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C313C-4D2D-4F4E-8242-10FAFAA0A844}" type="slidenum">
              <a:rPr lang="en-GB" smtClean="0">
                <a:solidFill>
                  <a:prstClr val="black">
                    <a:tint val="75000"/>
                  </a:prstClr>
                </a:solidFill>
                <a:cs typeface="Arial" charset="0"/>
              </a:rPr>
              <a:pPr/>
              <a:t>‹#›</a:t>
            </a:fld>
            <a:endParaRPr lang="en-GB">
              <a:solidFill>
                <a:prstClr val="black">
                  <a:tint val="75000"/>
                </a:prstClr>
              </a:solidFill>
              <a:cs typeface="Arial" charset="0"/>
            </a:endParaRPr>
          </a:p>
        </p:txBody>
      </p:sp>
    </p:spTree>
    <p:extLst>
      <p:ext uri="{BB962C8B-B14F-4D97-AF65-F5344CB8AC3E}">
        <p14:creationId xmlns:p14="http://schemas.microsoft.com/office/powerpoint/2010/main" val="3293089182"/>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 id="214748437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43AE62-8D30-4DCA-8945-287771FF9E76}"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A1637-F1C6-45D9-8C37-BC0F66829A1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1652607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431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2A7E8-9323-4D87-B79F-7158E88A15A8}" type="datetimeFigureOut">
              <a:rPr lang="en-US" smtClean="0">
                <a:solidFill>
                  <a:prstClr val="black">
                    <a:tint val="75000"/>
                  </a:prstClr>
                </a:solidFill>
                <a:cs typeface="Arial" charset="0"/>
              </a:rPr>
              <a:pPr/>
              <a:t>10/26/2016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04E96-778D-4DF0-9DFE-F6E5CB1E872A}"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666837402"/>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 id="2147484385" r:id="rId12"/>
    <p:sldLayoutId id="2147484386" r:id="rId13"/>
    <p:sldLayoutId id="2147484387" r:id="rId14"/>
    <p:sldLayoutId id="2147484388" r:id="rId15"/>
    <p:sldLayoutId id="2147484389" r:id="rId16"/>
    <p:sldLayoutId id="2147484390" r:id="rId17"/>
    <p:sldLayoutId id="2147484391" r:id="rId18"/>
    <p:sldLayoutId id="2147484392"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background, gradient"/>
          <p:cNvSpPr/>
          <p:nvPr/>
        </p:nvSpPr>
        <p:spPr>
          <a:xfrm>
            <a:off x="0" y="0"/>
            <a:ext cx="9144000" cy="6858000"/>
          </a:xfrm>
          <a:prstGeom prst="rect">
            <a:avLst/>
          </a:prstGeom>
          <a:gradFill>
            <a:gsLst>
              <a:gs pos="0">
                <a:schemeClr val="bg1">
                  <a:lumMod val="95000"/>
                </a:schemeClr>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EA615B9-72BE-794A-A679-3F7F99D0135D}" type="datetimeFigureOut">
              <a:rPr lang="en-US" smtClean="0">
                <a:solidFill>
                  <a:prstClr val="black">
                    <a:tint val="75000"/>
                  </a:prstClr>
                </a:solidFill>
                <a:cs typeface="Arial" charset="0"/>
              </a:rPr>
              <a:pPr defTabSz="457200"/>
              <a:t>10/26/2016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3244734-1A3E-8142-86F9-065E7C6318E8}" type="slidenum">
              <a:rPr lang="en-US" smtClean="0">
                <a:solidFill>
                  <a:prstClr val="black">
                    <a:tint val="75000"/>
                  </a:prstClr>
                </a:solidFill>
                <a:cs typeface="Arial" charset="0"/>
              </a:rPr>
              <a:pPr defTabSz="457200"/>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40903797"/>
      </p:ext>
    </p:extLst>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 id="2147484405"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4CD113-BC06-4FA5-8944-95C9ADAD0A7D}" type="datetimeFigureOut">
              <a:rPr lang="en-US" smtClean="0">
                <a:solidFill>
                  <a:prstClr val="black">
                    <a:tint val="75000"/>
                  </a:prstClr>
                </a:solidFill>
                <a:cs typeface="Arial" charset="0"/>
              </a:rPr>
              <a:pPr/>
              <a:t>10/26/2016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FB626-6376-4B28-A2F1-1E996F08592A}"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4103501157"/>
      </p:ext>
    </p:extLst>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Line 6"/>
          <p:cNvSpPr>
            <a:spLocks noChangeShapeType="1"/>
          </p:cNvSpPr>
          <p:nvPr/>
        </p:nvSpPr>
        <p:spPr bwMode="auto">
          <a:xfrm>
            <a:off x="381000" y="6324600"/>
            <a:ext cx="8382000"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prstClr val="black"/>
              </a:solidFill>
              <a:cs typeface="Arial" charset="0"/>
            </a:endParaRPr>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000" y="6477010"/>
            <a:ext cx="990600" cy="95321"/>
          </a:xfrm>
          <a:prstGeom prst="rect">
            <a:avLst/>
          </a:prstGeom>
        </p:spPr>
      </p:pic>
      <p:sp>
        <p:nvSpPr>
          <p:cNvPr id="4" name="Slide Number Placeholder 3"/>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EB64CE-3720-451F-B168-90F88799E810}" type="slidenum">
              <a:rPr lang="en-US" smtClean="0">
                <a:solidFill>
                  <a:prstClr val="black">
                    <a:tint val="75000"/>
                  </a:prstClr>
                </a:solidFill>
                <a:cs typeface="Arial" charset="0"/>
              </a:rPr>
              <a:pPr/>
              <a:t>‹#›</a:t>
            </a:fld>
            <a:endParaRPr lang="en-US" dirty="0">
              <a:solidFill>
                <a:prstClr val="black">
                  <a:tint val="75000"/>
                </a:prstClr>
              </a:solidFill>
              <a:cs typeface="Arial" charset="0"/>
            </a:endParaRPr>
          </a:p>
        </p:txBody>
      </p:sp>
    </p:spTree>
    <p:extLst>
      <p:ext uri="{BB962C8B-B14F-4D97-AF65-F5344CB8AC3E}">
        <p14:creationId xmlns:p14="http://schemas.microsoft.com/office/powerpoint/2010/main" val="3246042190"/>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Lst>
  <p:hf hd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background, gradient"/>
          <p:cNvSpPr/>
          <p:nvPr userDrawn="1"/>
        </p:nvSpPr>
        <p:spPr>
          <a:xfrm>
            <a:off x="0" y="0"/>
            <a:ext cx="9144000" cy="6858000"/>
          </a:xfrm>
          <a:prstGeom prst="rect">
            <a:avLst/>
          </a:prstGeom>
          <a:gradFill>
            <a:gsLst>
              <a:gs pos="0">
                <a:schemeClr val="bg1">
                  <a:lumMod val="95000"/>
                </a:schemeClr>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EA615B9-72BE-794A-A679-3F7F99D0135D}" type="datetimeFigureOut">
              <a:rPr lang="en-US" smtClean="0">
                <a:solidFill>
                  <a:prstClr val="black">
                    <a:tint val="75000"/>
                  </a:prstClr>
                </a:solidFill>
                <a:cs typeface="Arial" charset="0"/>
              </a:rPr>
              <a:pPr defTabSz="457200"/>
              <a:t>10/26/2016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41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41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3244734-1A3E-8142-86F9-065E7C6318E8}" type="slidenum">
              <a:rPr lang="en-US" smtClean="0">
                <a:solidFill>
                  <a:prstClr val="black">
                    <a:tint val="75000"/>
                  </a:prstClr>
                </a:solidFill>
                <a:cs typeface="Arial" charset="0"/>
              </a:rPr>
              <a:pPr defTabSz="457200"/>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943281990"/>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 id="2147484441" r:id="rId13"/>
    <p:sldLayoutId id="2147484442" r:id="rId14"/>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D187E228-31AD-4685-A2E5-A9A84627D1B2}"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3049109890"/>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 id="2147484455" r:id="rId12"/>
    <p:sldLayoutId id="214748445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D187E228-31AD-4685-A2E5-A9A84627D1B2}"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3638796042"/>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 id="2147484469" r:id="rId12"/>
    <p:sldLayoutId id="214748447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B2A09D6-4178-4A1A-AB69-3049A2CE62A2}" type="slidenum">
              <a:rPr lang="en-US" smtClean="0">
                <a:solidFill>
                  <a:srgbClr val="000000"/>
                </a:solidFill>
                <a:cs typeface="Arial" charset="0"/>
              </a:rPr>
              <a:pPr fontAlgn="base">
                <a:spcBef>
                  <a:spcPct val="0"/>
                </a:spcBef>
                <a:spcAft>
                  <a:spcPct val="0"/>
                </a:spcAft>
              </a:pPr>
              <a:t>‹#›</a:t>
            </a:fld>
            <a:endParaRPr lang="en-US" smtClean="0">
              <a:solidFill>
                <a:srgbClr val="000000"/>
              </a:solidFill>
              <a:cs typeface="Arial" charset="0"/>
            </a:endParaRPr>
          </a:p>
        </p:txBody>
      </p:sp>
    </p:spTree>
    <p:extLst>
      <p:ext uri="{BB962C8B-B14F-4D97-AF65-F5344CB8AC3E}">
        <p14:creationId xmlns:p14="http://schemas.microsoft.com/office/powerpoint/2010/main" val="331734427"/>
      </p:ext>
    </p:extLst>
  </p:cSld>
  <p:clrMap bg1="lt1" tx1="dk1" bg2="lt2" tx2="dk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556E6-E031-4193-85A7-3513C0697CBF}" type="datetimeFigureOut">
              <a:rPr lang="en-US" smtClean="0">
                <a:solidFill>
                  <a:prstClr val="black">
                    <a:tint val="75000"/>
                  </a:prstClr>
                </a:solidFill>
                <a:cs typeface="Arial" charset="0"/>
              </a:rPr>
              <a:pPr/>
              <a:t>10/26/2016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5B35C-E756-4DEB-91EB-32B6A7DE5753}"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1860403344"/>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 id="2147484496"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B2A09D6-4178-4A1A-AB69-3049A2CE62A2}" type="slidenum">
              <a:rPr lang="en-US" smtClean="0">
                <a:solidFill>
                  <a:srgbClr val="000000"/>
                </a:solidFill>
                <a:cs typeface="Arial" charset="0"/>
              </a:rPr>
              <a:pPr fontAlgn="base">
                <a:spcBef>
                  <a:spcPct val="0"/>
                </a:spcBef>
                <a:spcAft>
                  <a:spcPct val="0"/>
                </a:spcAft>
              </a:pPr>
              <a:t>‹#›</a:t>
            </a:fld>
            <a:endParaRPr lang="en-US" smtClean="0">
              <a:solidFill>
                <a:srgbClr val="000000"/>
              </a:solidFill>
              <a:cs typeface="Arial" charset="0"/>
            </a:endParaRPr>
          </a:p>
        </p:txBody>
      </p:sp>
    </p:spTree>
    <p:extLst>
      <p:ext uri="{BB962C8B-B14F-4D97-AF65-F5344CB8AC3E}">
        <p14:creationId xmlns:p14="http://schemas.microsoft.com/office/powerpoint/2010/main" val="2830210329"/>
      </p:ext>
    </p:extLst>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 id="2147484509" r:id="rId12"/>
    <p:sldLayoutId id="2147484510" r:id="rId13"/>
    <p:sldLayoutId id="2147484511" r:id="rId14"/>
    <p:sldLayoutId id="2147484512" r:id="rId1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fontAlgn="base">
              <a:spcBef>
                <a:spcPct val="0"/>
              </a:spcBef>
              <a:spcAft>
                <a:spcPct val="0"/>
              </a:spcAft>
              <a:defRPr/>
            </a:pPr>
            <a:fld id="{9B436D3B-939B-413F-993B-2FB50D570A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7337635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background, gradient"/>
          <p:cNvSpPr/>
          <p:nvPr userDrawn="1"/>
        </p:nvSpPr>
        <p:spPr>
          <a:xfrm>
            <a:off x="0" y="0"/>
            <a:ext cx="9144000" cy="6858000"/>
          </a:xfrm>
          <a:prstGeom prst="rect">
            <a:avLst/>
          </a:prstGeom>
          <a:gradFill>
            <a:gsLst>
              <a:gs pos="0">
                <a:schemeClr val="bg1">
                  <a:lumMod val="95000"/>
                </a:schemeClr>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EA615B9-72BE-794A-A679-3F7F99D0135D}" type="datetimeFigureOut">
              <a:rPr lang="en-US" smtClean="0">
                <a:solidFill>
                  <a:prstClr val="black">
                    <a:tint val="75000"/>
                  </a:prstClr>
                </a:solidFill>
                <a:cs typeface="Arial" charset="0"/>
              </a:rPr>
              <a:pPr defTabSz="457200"/>
              <a:t>10/26/2016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3244734-1A3E-8142-86F9-065E7C6318E8}" type="slidenum">
              <a:rPr lang="en-US" smtClean="0">
                <a:solidFill>
                  <a:prstClr val="black">
                    <a:tint val="75000"/>
                  </a:prstClr>
                </a:solidFill>
                <a:cs typeface="Arial" charset="0"/>
              </a:rPr>
              <a:pPr defTabSz="457200"/>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03592025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B2A09D6-4178-4A1A-AB69-3049A2CE62A2}" type="slidenum">
              <a:rPr lang="en-US" smtClean="0">
                <a:solidFill>
                  <a:srgbClr val="000000"/>
                </a:solidFill>
                <a:cs typeface="Arial" charset="0"/>
              </a:rPr>
              <a:pPr fontAlgn="base">
                <a:spcBef>
                  <a:spcPct val="0"/>
                </a:spcBef>
                <a:spcAft>
                  <a:spcPct val="0"/>
                </a:spcAft>
              </a:pPr>
              <a:t>‹#›</a:t>
            </a:fld>
            <a:endParaRPr lang="en-US" smtClean="0">
              <a:solidFill>
                <a:srgbClr val="000000"/>
              </a:solidFill>
              <a:cs typeface="Arial" charset="0"/>
            </a:endParaRPr>
          </a:p>
        </p:txBody>
      </p:sp>
    </p:spTree>
    <p:extLst>
      <p:ext uri="{BB962C8B-B14F-4D97-AF65-F5344CB8AC3E}">
        <p14:creationId xmlns:p14="http://schemas.microsoft.com/office/powerpoint/2010/main" val="167853253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B2A09D6-4178-4A1A-AB69-3049A2CE62A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85738412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83262-61CA-4F63-961E-B16BC93C616E}" type="datetimeFigureOut">
              <a:rPr lang="en-GB" smtClean="0">
                <a:solidFill>
                  <a:prstClr val="black">
                    <a:tint val="75000"/>
                  </a:prstClr>
                </a:solidFill>
              </a:rPr>
              <a:pPr/>
              <a:t>26/10/2016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C313C-4D2D-4F4E-8242-10FAFAA0A84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525871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pct5">
          <a:fgClr>
            <a:srgbClr val="FFFFFF"/>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pPr>
            <a:endParaRPr lang="en-US" altLang="en-US" smtClean="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pPr>
            <a:endParaRPr lang="en-US" altLang="en-US" smtClean="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pPr>
            <a:fld id="{DFD680FB-BFDA-448A-ACB7-EB796C78669D}"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407286024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556E6-E031-4193-85A7-3513C0697CBF}" type="datetimeFigureOut">
              <a:rPr lang="en-US" smtClean="0">
                <a:solidFill>
                  <a:prstClr val="black">
                    <a:tint val="75000"/>
                  </a:prstClr>
                </a:solidFill>
                <a:cs typeface="Arial" charset="0"/>
              </a:rPr>
              <a:pPr/>
              <a:t>10/26/2016</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5B35C-E756-4DEB-91EB-32B6A7DE5753}"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4045853487"/>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9.jpg"/><Relationship Id="rId12" Type="http://schemas.openxmlformats.org/officeDocument/2006/relationships/image" Target="cid:image004.jpg@01D22487.2FDBBB00" TargetMode="External"/><Relationship Id="rId2" Type="http://schemas.openxmlformats.org/officeDocument/2006/relationships/image" Target="../media/image11.jpeg"/><Relationship Id="rId1" Type="http://schemas.openxmlformats.org/officeDocument/2006/relationships/slideLayout" Target="../slideLayouts/slideLayout26.xml"/><Relationship Id="rId6" Type="http://schemas.openxmlformats.org/officeDocument/2006/relationships/image" Target="../media/image15.jpeg"/><Relationship Id="rId11" Type="http://schemas.openxmlformats.org/officeDocument/2006/relationships/image" Target="../media/image19.jpeg"/><Relationship Id="rId5" Type="http://schemas.openxmlformats.org/officeDocument/2006/relationships/image" Target="../media/image14.jpeg"/><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jp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3.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76.xml"/><Relationship Id="rId6" Type="http://schemas.openxmlformats.org/officeDocument/2006/relationships/image" Target="../media/image21.png"/><Relationship Id="rId11" Type="http://schemas.openxmlformats.org/officeDocument/2006/relationships/chart" Target="../charts/chart1.xml"/><Relationship Id="rId5" Type="http://schemas.openxmlformats.org/officeDocument/2006/relationships/image" Target="../media/image44.png"/><Relationship Id="rId10" Type="http://schemas.openxmlformats.org/officeDocument/2006/relationships/image" Target="../media/image35.jpeg"/><Relationship Id="rId4" Type="http://schemas.microsoft.com/office/2007/relationships/hdphoto" Target="../media/hdphoto5.wdp"/><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jpeg"/><Relationship Id="rId2" Type="http://schemas.openxmlformats.org/officeDocument/2006/relationships/image" Target="../media/image45.jpg"/><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6.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image" Target="../media/image21.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1.png"/><Relationship Id="rId7"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335.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93.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1.xml"/><Relationship Id="rId6" Type="http://schemas.openxmlformats.org/officeDocument/2006/relationships/image" Target="../media/image16.png"/><Relationship Id="rId5" Type="http://schemas.openxmlformats.org/officeDocument/2006/relationships/image" Target="../media/image26.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5.png"/><Relationship Id="rId7" Type="http://schemas.openxmlformats.org/officeDocument/2006/relationships/image" Target="../media/image16.png"/><Relationship Id="rId2" Type="http://schemas.openxmlformats.org/officeDocument/2006/relationships/image" Target="../media/image54.png"/><Relationship Id="rId1" Type="http://schemas.openxmlformats.org/officeDocument/2006/relationships/slideLayout" Target="../slideLayouts/slideLayout82.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56.pn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57.jp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2.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jpeg"/><Relationship Id="rId2" Type="http://schemas.openxmlformats.org/officeDocument/2006/relationships/image" Target="../media/image58.png"/><Relationship Id="rId1" Type="http://schemas.openxmlformats.org/officeDocument/2006/relationships/slideLayout" Target="../slideLayouts/slideLayout82.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jpeg"/><Relationship Id="rId2" Type="http://schemas.openxmlformats.org/officeDocument/2006/relationships/image" Target="../media/image59.jpg"/><Relationship Id="rId1" Type="http://schemas.openxmlformats.org/officeDocument/2006/relationships/slideLayout" Target="../slideLayouts/slideLayout82.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21.png"/><Relationship Id="rId9"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2.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94.xml"/><Relationship Id="rId6" Type="http://schemas.openxmlformats.org/officeDocument/2006/relationships/image" Target="../media/image21.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65.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09.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33.png"/><Relationship Id="rId7" Type="http://schemas.openxmlformats.org/officeDocument/2006/relationships/image" Target="../media/image67.png"/><Relationship Id="rId2" Type="http://schemas.openxmlformats.org/officeDocument/2006/relationships/image" Target="../media/image21.png"/><Relationship Id="rId1" Type="http://schemas.openxmlformats.org/officeDocument/2006/relationships/slideLayout" Target="../slideLayouts/slideLayout82.xml"/><Relationship Id="rId6" Type="http://schemas.openxmlformats.org/officeDocument/2006/relationships/image" Target="../media/image66.jpeg"/><Relationship Id="rId5" Type="http://schemas.openxmlformats.org/officeDocument/2006/relationships/image" Target="../media/image34.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27.png"/><Relationship Id="rId2" Type="http://schemas.openxmlformats.org/officeDocument/2006/relationships/image" Target="../media/image69.jpeg"/><Relationship Id="rId1" Type="http://schemas.openxmlformats.org/officeDocument/2006/relationships/slideLayout" Target="../slideLayouts/slideLayout71.xml"/><Relationship Id="rId6" Type="http://schemas.openxmlformats.org/officeDocument/2006/relationships/image" Target="../media/image16.png"/><Relationship Id="rId5" Type="http://schemas.openxmlformats.org/officeDocument/2006/relationships/image" Target="../media/image26.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png"/><Relationship Id="rId18" Type="http://schemas.openxmlformats.org/officeDocument/2006/relationships/image" Target="../media/image27.png"/><Relationship Id="rId3" Type="http://schemas.openxmlformats.org/officeDocument/2006/relationships/image" Target="../media/image72.png"/><Relationship Id="rId7" Type="http://schemas.microsoft.com/office/2007/relationships/hdphoto" Target="../media/hdphoto7.wdp"/><Relationship Id="rId12" Type="http://schemas.openxmlformats.org/officeDocument/2006/relationships/image" Target="../media/image78.png"/><Relationship Id="rId17" Type="http://schemas.openxmlformats.org/officeDocument/2006/relationships/image" Target="../media/image16.png"/><Relationship Id="rId2" Type="http://schemas.openxmlformats.org/officeDocument/2006/relationships/image" Target="../media/image71.png"/><Relationship Id="rId16" Type="http://schemas.openxmlformats.org/officeDocument/2006/relationships/image" Target="../media/image26.png"/><Relationship Id="rId1" Type="http://schemas.openxmlformats.org/officeDocument/2006/relationships/slideLayout" Target="../slideLayouts/slideLayout56.xml"/><Relationship Id="rId6" Type="http://schemas.openxmlformats.org/officeDocument/2006/relationships/image" Target="../media/image74.png"/><Relationship Id="rId11" Type="http://schemas.microsoft.com/office/2007/relationships/hdphoto" Target="../media/hdphoto8.wdp"/><Relationship Id="rId5" Type="http://schemas.microsoft.com/office/2007/relationships/hdphoto" Target="../media/hdphoto6.wdp"/><Relationship Id="rId15" Type="http://schemas.openxmlformats.org/officeDocument/2006/relationships/image" Target="../media/image21.png"/><Relationship Id="rId10" Type="http://schemas.openxmlformats.org/officeDocument/2006/relationships/image" Target="../media/image77.jpeg"/><Relationship Id="rId4" Type="http://schemas.openxmlformats.org/officeDocument/2006/relationships/image" Target="../media/image73.png"/><Relationship Id="rId9" Type="http://schemas.openxmlformats.org/officeDocument/2006/relationships/image" Target="../media/image76.png"/><Relationship Id="rId14" Type="http://schemas.openxmlformats.org/officeDocument/2006/relationships/image" Target="../media/image68.jpe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1.jpeg"/><Relationship Id="rId7" Type="http://schemas.openxmlformats.org/officeDocument/2006/relationships/image" Target="../media/image16.png"/><Relationship Id="rId2" Type="http://schemas.openxmlformats.org/officeDocument/2006/relationships/image" Target="../media/image80.jpeg"/><Relationship Id="rId1" Type="http://schemas.openxmlformats.org/officeDocument/2006/relationships/slideLayout" Target="../slideLayouts/slideLayout71.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82.jpeg"/><Relationship Id="rId9"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1.jpeg"/><Relationship Id="rId2" Type="http://schemas.openxmlformats.org/officeDocument/2006/relationships/image" Target="../media/image84.jpg"/><Relationship Id="rId1" Type="http://schemas.openxmlformats.org/officeDocument/2006/relationships/slideLayout" Target="../slideLayouts/slideLayout71.xml"/><Relationship Id="rId6" Type="http://schemas.microsoft.com/office/2007/relationships/hdphoto" Target="../media/hdphoto9.wdp"/><Relationship Id="rId5" Type="http://schemas.openxmlformats.org/officeDocument/2006/relationships/image" Target="../media/image86.png"/><Relationship Id="rId4" Type="http://schemas.openxmlformats.org/officeDocument/2006/relationships/image" Target="../media/image9.jpg"/></Relationships>
</file>

<file path=ppt/slides/_rels/slide28.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21.png"/><Relationship Id="rId7"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71.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 Id="rId9" Type="http://schemas.openxmlformats.org/officeDocument/2006/relationships/image" Target="../media/image90.jpe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1.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2.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3.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5.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chart" Target="../charts/chart2.xml"/><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96.png"/><Relationship Id="rId10" Type="http://schemas.openxmlformats.org/officeDocument/2006/relationships/image" Target="../media/image97.jpeg"/><Relationship Id="rId4" Type="http://schemas.openxmlformats.org/officeDocument/2006/relationships/chart" Target="../charts/chart3.xml"/><Relationship Id="rId9"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48.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99.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48.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1.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21.pn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321.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3.jpeg"/><Relationship Id="rId7" Type="http://schemas.openxmlformats.org/officeDocument/2006/relationships/image" Target="../media/image21.png"/><Relationship Id="rId2" Type="http://schemas.openxmlformats.org/officeDocument/2006/relationships/image" Target="../media/image102.jpeg"/><Relationship Id="rId1" Type="http://schemas.openxmlformats.org/officeDocument/2006/relationships/slideLayout" Target="../slideLayouts/slideLayout93.xml"/><Relationship Id="rId6" Type="http://schemas.openxmlformats.org/officeDocument/2006/relationships/image" Target="../media/image106.jpeg"/><Relationship Id="rId5" Type="http://schemas.openxmlformats.org/officeDocument/2006/relationships/image" Target="../media/image105.png"/><Relationship Id="rId10" Type="http://schemas.openxmlformats.org/officeDocument/2006/relationships/image" Target="../media/image34.png"/><Relationship Id="rId4" Type="http://schemas.openxmlformats.org/officeDocument/2006/relationships/image" Target="../media/image104.jpe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2.png"/><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48.xml"/><Relationship Id="rId6" Type="http://schemas.openxmlformats.org/officeDocument/2006/relationships/image" Target="../media/image31.png"/><Relationship Id="rId11" Type="http://schemas.openxmlformats.org/officeDocument/2006/relationships/image" Target="../media/image16.png"/><Relationship Id="rId5" Type="http://schemas.microsoft.com/office/2007/relationships/hdphoto" Target="../media/hdphoto2.wdp"/><Relationship Id="rId10" Type="http://schemas.openxmlformats.org/officeDocument/2006/relationships/image" Target="../media/image26.png"/><Relationship Id="rId4" Type="http://schemas.openxmlformats.org/officeDocument/2006/relationships/image" Target="../media/image30.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4.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7.jpeg"/><Relationship Id="rId7" Type="http://schemas.openxmlformats.org/officeDocument/2006/relationships/image" Target="../media/image110.jpeg"/><Relationship Id="rId2" Type="http://schemas.openxmlformats.org/officeDocument/2006/relationships/notesSlide" Target="../notesSlides/notesSlide19.xml"/><Relationship Id="rId1" Type="http://schemas.openxmlformats.org/officeDocument/2006/relationships/slideLayout" Target="../slideLayouts/slideLayout283.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3.jpe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5.xml"/><Relationship Id="rId1" Type="http://schemas.openxmlformats.org/officeDocument/2006/relationships/slideLayout" Target="../slideLayouts/slideLayout94.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94.xml"/><Relationship Id="rId5" Type="http://schemas.openxmlformats.org/officeDocument/2006/relationships/image" Target="../media/image34.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34.png"/><Relationship Id="rId2" Type="http://schemas.openxmlformats.org/officeDocument/2006/relationships/slideLayout" Target="../slideLayouts/slideLayout111.xml"/><Relationship Id="rId1" Type="http://schemas.openxmlformats.org/officeDocument/2006/relationships/vmlDrawing" Target="../drawings/vmlDrawing1.vml"/><Relationship Id="rId6" Type="http://schemas.openxmlformats.org/officeDocument/2006/relationships/image" Target="../media/image112.emf"/><Relationship Id="rId11" Type="http://schemas.openxmlformats.org/officeDocument/2006/relationships/image" Target="../media/image16.png"/><Relationship Id="rId5" Type="http://schemas.openxmlformats.org/officeDocument/2006/relationships/oleObject" Target="../embeddings/oleObject2.bin"/><Relationship Id="rId10" Type="http://schemas.openxmlformats.org/officeDocument/2006/relationships/image" Target="../media/image33.png"/><Relationship Id="rId4" Type="http://schemas.openxmlformats.org/officeDocument/2006/relationships/image" Target="../media/image111.emf"/><Relationship Id="rId9"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75.xml"/><Relationship Id="rId5" Type="http://schemas.openxmlformats.org/officeDocument/2006/relationships/image" Target="../media/image34.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4.png"/><Relationship Id="rId1" Type="http://schemas.openxmlformats.org/officeDocument/2006/relationships/slideLayout" Target="../slideLayouts/slideLayout75.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0.xml"/><Relationship Id="rId7" Type="http://schemas.openxmlformats.org/officeDocument/2006/relationships/image" Target="../media/image33.png"/><Relationship Id="rId2" Type="http://schemas.openxmlformats.org/officeDocument/2006/relationships/slideLayout" Target="../slideLayouts/slideLayout96.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image" Target="../media/image115.wmf"/><Relationship Id="rId4" Type="http://schemas.openxmlformats.org/officeDocument/2006/relationships/oleObject" Target="../embeddings/oleObject4.bin"/><Relationship Id="rId9" Type="http://schemas.openxmlformats.org/officeDocument/2006/relationships/image" Target="../media/image34.png"/></Relationships>
</file>

<file path=ppt/slides/_rels/slide4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99.xml"/><Relationship Id="rId6" Type="http://schemas.openxmlformats.org/officeDocument/2006/relationships/image" Target="../media/image120.jpeg"/><Relationship Id="rId11" Type="http://schemas.openxmlformats.org/officeDocument/2006/relationships/image" Target="../media/image34.png"/><Relationship Id="rId5" Type="http://schemas.openxmlformats.org/officeDocument/2006/relationships/image" Target="../media/image119.jpeg"/><Relationship Id="rId10" Type="http://schemas.openxmlformats.org/officeDocument/2006/relationships/image" Target="../media/image16.png"/><Relationship Id="rId4" Type="http://schemas.openxmlformats.org/officeDocument/2006/relationships/image" Target="../media/image118.jpe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8.xml"/><Relationship Id="rId5" Type="http://schemas.openxmlformats.org/officeDocument/2006/relationships/image" Target="../media/image2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1.xml"/><Relationship Id="rId1" Type="http://schemas.openxmlformats.org/officeDocument/2006/relationships/slideLayout" Target="../slideLayouts/slideLayout245.xml"/><Relationship Id="rId6" Type="http://schemas.openxmlformats.org/officeDocument/2006/relationships/image" Target="../media/image125.jpg"/><Relationship Id="rId5" Type="http://schemas.openxmlformats.org/officeDocument/2006/relationships/image" Target="../media/image124.jpeg"/><Relationship Id="rId4" Type="http://schemas.openxmlformats.org/officeDocument/2006/relationships/image" Target="../media/image123.png"/></Relationships>
</file>

<file path=ppt/slides/_rels/slide51.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21.png"/><Relationship Id="rId7"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333.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 Id="rId9" Type="http://schemas.openxmlformats.org/officeDocument/2006/relationships/image" Target="../media/image35.jpeg"/></Relationships>
</file>

<file path=ppt/slides/_rels/slide5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26.png"/><Relationship Id="rId7" Type="http://schemas.openxmlformats.org/officeDocument/2006/relationships/image" Target="../media/image130.jpeg"/><Relationship Id="rId2" Type="http://schemas.openxmlformats.org/officeDocument/2006/relationships/image" Target="../media/image21.png"/><Relationship Id="rId1" Type="http://schemas.openxmlformats.org/officeDocument/2006/relationships/slideLayout" Target="../slideLayouts/slideLayout120.xml"/><Relationship Id="rId6" Type="http://schemas.openxmlformats.org/officeDocument/2006/relationships/image" Target="../media/image129.png"/><Relationship Id="rId5" Type="http://schemas.openxmlformats.org/officeDocument/2006/relationships/image" Target="../media/image27.png"/><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21.png"/><Relationship Id="rId7" Type="http://schemas.openxmlformats.org/officeDocument/2006/relationships/image" Target="../media/image132.jpeg"/><Relationship Id="rId2" Type="http://schemas.openxmlformats.org/officeDocument/2006/relationships/notesSlide" Target="../notesSlides/notesSlide22.xml"/><Relationship Id="rId1" Type="http://schemas.openxmlformats.org/officeDocument/2006/relationships/slideLayout" Target="../slideLayouts/slideLayout252.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5.png"/><Relationship Id="rId7" Type="http://schemas.openxmlformats.org/officeDocument/2006/relationships/image" Target="../media/image16.png"/><Relationship Id="rId2" Type="http://schemas.openxmlformats.org/officeDocument/2006/relationships/image" Target="../media/image134.png"/><Relationship Id="rId1" Type="http://schemas.openxmlformats.org/officeDocument/2006/relationships/slideLayout" Target="../slideLayouts/slideLayout120.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136.png"/><Relationship Id="rId9" Type="http://schemas.openxmlformats.org/officeDocument/2006/relationships/image" Target="../media/image137.png"/></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39.png"/><Relationship Id="rId2" Type="http://schemas.openxmlformats.org/officeDocument/2006/relationships/image" Target="../media/image21.png"/><Relationship Id="rId1" Type="http://schemas.openxmlformats.org/officeDocument/2006/relationships/slideLayout" Target="../slideLayouts/slideLayout56.xml"/><Relationship Id="rId6" Type="http://schemas.openxmlformats.org/officeDocument/2006/relationships/image" Target="../media/image138.png"/><Relationship Id="rId5" Type="http://schemas.openxmlformats.org/officeDocument/2006/relationships/image" Target="../media/image34.png"/><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4.png"/><Relationship Id="rId2" Type="http://schemas.openxmlformats.org/officeDocument/2006/relationships/image" Target="../media/image140.png"/><Relationship Id="rId1" Type="http://schemas.openxmlformats.org/officeDocument/2006/relationships/slideLayout" Target="../slideLayouts/slideLayout60.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33.png"/><Relationship Id="rId3" Type="http://schemas.openxmlformats.org/officeDocument/2006/relationships/image" Target="../media/image142.jpg"/><Relationship Id="rId7" Type="http://schemas.openxmlformats.org/officeDocument/2006/relationships/diagramData" Target="../diagrams/data1.xml"/><Relationship Id="rId12" Type="http://schemas.openxmlformats.org/officeDocument/2006/relationships/image" Target="../media/image21.png"/><Relationship Id="rId2" Type="http://schemas.openxmlformats.org/officeDocument/2006/relationships/image" Target="../media/image141.JPG"/><Relationship Id="rId1" Type="http://schemas.openxmlformats.org/officeDocument/2006/relationships/slideLayout" Target="../slideLayouts/slideLayout76.xml"/><Relationship Id="rId6" Type="http://schemas.openxmlformats.org/officeDocument/2006/relationships/image" Target="../media/image145.jpg"/><Relationship Id="rId11" Type="http://schemas.microsoft.com/office/2007/relationships/diagramDrawing" Target="../diagrams/drawing1.xml"/><Relationship Id="rId5" Type="http://schemas.openxmlformats.org/officeDocument/2006/relationships/image" Target="../media/image144.wmf"/><Relationship Id="rId15" Type="http://schemas.openxmlformats.org/officeDocument/2006/relationships/image" Target="../media/image34.png"/><Relationship Id="rId10" Type="http://schemas.openxmlformats.org/officeDocument/2006/relationships/diagramColors" Target="../diagrams/colors1.xml"/><Relationship Id="rId4" Type="http://schemas.openxmlformats.org/officeDocument/2006/relationships/image" Target="../media/image143.png"/><Relationship Id="rId9" Type="http://schemas.openxmlformats.org/officeDocument/2006/relationships/diagramQuickStyle" Target="../diagrams/quickStyle1.xml"/><Relationship Id="rId14" Type="http://schemas.openxmlformats.org/officeDocument/2006/relationships/image" Target="../media/image16.png"/></Relationships>
</file>

<file path=ppt/slides/_rels/slide58.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6.jp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1.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48.jpg"/><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08.xml"/><Relationship Id="rId6"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151.png"/><Relationship Id="rId4" Type="http://schemas.openxmlformats.org/officeDocument/2006/relationships/image" Target="../media/image149.jpg"/><Relationship Id="rId9" Type="http://schemas.openxmlformats.org/officeDocument/2006/relationships/image" Target="../media/image150.jp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8.xml"/><Relationship Id="rId5" Type="http://schemas.openxmlformats.org/officeDocument/2006/relationships/image" Target="../media/image27.png"/><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58.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56.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6.png"/></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169.xml"/><Relationship Id="rId6" Type="http://schemas.openxmlformats.org/officeDocument/2006/relationships/image" Target="../media/image154.tmp"/><Relationship Id="rId5" Type="http://schemas.openxmlformats.org/officeDocument/2006/relationships/image" Target="../media/image34.png"/><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6.gif"/><Relationship Id="rId2" Type="http://schemas.openxmlformats.org/officeDocument/2006/relationships/image" Target="../media/image155.png"/><Relationship Id="rId1" Type="http://schemas.openxmlformats.org/officeDocument/2006/relationships/slideLayout" Target="../slideLayouts/slideLayout169.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s>
</file>

<file path=ppt/slides/_rels/slide64.xml.rels><?xml version="1.0" encoding="UTF-8" standalone="yes"?>
<Relationships xmlns="http://schemas.openxmlformats.org/package/2006/relationships"><Relationship Id="rId3" Type="http://schemas.openxmlformats.org/officeDocument/2006/relationships/image" Target="../media/image157.jpg"/><Relationship Id="rId7" Type="http://schemas.openxmlformats.org/officeDocument/2006/relationships/image" Target="../media/image161.png"/><Relationship Id="rId2" Type="http://schemas.openxmlformats.org/officeDocument/2006/relationships/notesSlide" Target="../notesSlides/notesSlide26.xml"/><Relationship Id="rId1" Type="http://schemas.openxmlformats.org/officeDocument/2006/relationships/slideLayout" Target="../slideLayouts/slideLayout179.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65.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21.png"/><Relationship Id="rId3" Type="http://schemas.openxmlformats.org/officeDocument/2006/relationships/image" Target="../media/image162.jpeg"/><Relationship Id="rId7" Type="http://schemas.openxmlformats.org/officeDocument/2006/relationships/image" Target="../media/image165.png"/><Relationship Id="rId12" Type="http://schemas.openxmlformats.org/officeDocument/2006/relationships/image" Target="../media/image170.png"/><Relationship Id="rId17" Type="http://schemas.openxmlformats.org/officeDocument/2006/relationships/image" Target="../media/image171.png"/><Relationship Id="rId2" Type="http://schemas.openxmlformats.org/officeDocument/2006/relationships/notesSlide" Target="../notesSlides/notesSlide27.xml"/><Relationship Id="rId16" Type="http://schemas.openxmlformats.org/officeDocument/2006/relationships/image" Target="../media/image27.png"/><Relationship Id="rId1" Type="http://schemas.openxmlformats.org/officeDocument/2006/relationships/slideLayout" Target="../slideLayouts/slideLayout126.xml"/><Relationship Id="rId6" Type="http://schemas.openxmlformats.org/officeDocument/2006/relationships/image" Target="../media/image164.jpeg"/><Relationship Id="rId11" Type="http://schemas.openxmlformats.org/officeDocument/2006/relationships/image" Target="../media/image169.png"/><Relationship Id="rId5" Type="http://schemas.openxmlformats.org/officeDocument/2006/relationships/image" Target="../media/image4.wmf"/><Relationship Id="rId15" Type="http://schemas.openxmlformats.org/officeDocument/2006/relationships/image" Target="../media/image16.png"/><Relationship Id="rId10" Type="http://schemas.openxmlformats.org/officeDocument/2006/relationships/image" Target="../media/image168.png"/><Relationship Id="rId4" Type="http://schemas.openxmlformats.org/officeDocument/2006/relationships/image" Target="../media/image163.png"/><Relationship Id="rId9" Type="http://schemas.openxmlformats.org/officeDocument/2006/relationships/image" Target="../media/image167.jpeg"/><Relationship Id="rId14" Type="http://schemas.openxmlformats.org/officeDocument/2006/relationships/image" Target="../media/image26.png"/></Relationships>
</file>

<file path=ppt/slides/_rels/slide66.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3" Type="http://schemas.openxmlformats.org/officeDocument/2006/relationships/image" Target="../media/image26.png"/><Relationship Id="rId7" Type="http://schemas.openxmlformats.org/officeDocument/2006/relationships/image" Target="../media/image173.png"/><Relationship Id="rId12" Type="http://schemas.openxmlformats.org/officeDocument/2006/relationships/image" Target="../media/image178.png"/><Relationship Id="rId2" Type="http://schemas.openxmlformats.org/officeDocument/2006/relationships/image" Target="../media/image21.png"/><Relationship Id="rId1" Type="http://schemas.openxmlformats.org/officeDocument/2006/relationships/slideLayout" Target="../slideLayouts/slideLayout56.xml"/><Relationship Id="rId6" Type="http://schemas.openxmlformats.org/officeDocument/2006/relationships/image" Target="../media/image172.png"/><Relationship Id="rId11" Type="http://schemas.openxmlformats.org/officeDocument/2006/relationships/image" Target="../media/image177.png"/><Relationship Id="rId5" Type="http://schemas.openxmlformats.org/officeDocument/2006/relationships/image" Target="../media/image27.png"/><Relationship Id="rId15" Type="http://schemas.openxmlformats.org/officeDocument/2006/relationships/image" Target="../media/image181.png"/><Relationship Id="rId10" Type="http://schemas.openxmlformats.org/officeDocument/2006/relationships/image" Target="../media/image176.jpeg"/><Relationship Id="rId4" Type="http://schemas.openxmlformats.org/officeDocument/2006/relationships/image" Target="../media/image16.png"/><Relationship Id="rId9" Type="http://schemas.openxmlformats.org/officeDocument/2006/relationships/image" Target="../media/image175.png"/><Relationship Id="rId14" Type="http://schemas.openxmlformats.org/officeDocument/2006/relationships/image" Target="../media/image180.emf"/></Relationships>
</file>

<file path=ppt/slides/_rels/slide67.xml.rels><?xml version="1.0" encoding="UTF-8" standalone="yes"?>
<Relationships xmlns="http://schemas.openxmlformats.org/package/2006/relationships"><Relationship Id="rId8" Type="http://schemas.openxmlformats.org/officeDocument/2006/relationships/image" Target="../media/image184.tmp"/><Relationship Id="rId3" Type="http://schemas.openxmlformats.org/officeDocument/2006/relationships/image" Target="../media/image26.png"/><Relationship Id="rId7" Type="http://schemas.openxmlformats.org/officeDocument/2006/relationships/image" Target="../media/image183.jpeg"/><Relationship Id="rId2" Type="http://schemas.openxmlformats.org/officeDocument/2006/relationships/image" Target="../media/image21.png"/><Relationship Id="rId1" Type="http://schemas.openxmlformats.org/officeDocument/2006/relationships/slideLayout" Target="../slideLayouts/slideLayout71.xml"/><Relationship Id="rId6" Type="http://schemas.openxmlformats.org/officeDocument/2006/relationships/image" Target="../media/image182.tmp"/><Relationship Id="rId5"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175.png"/></Relationships>
</file>

<file path=ppt/slides/_rels/slide68.xml.rels><?xml version="1.0" encoding="UTF-8" standalone="yes"?>
<Relationships xmlns="http://schemas.openxmlformats.org/package/2006/relationships"><Relationship Id="rId8" Type="http://schemas.openxmlformats.org/officeDocument/2006/relationships/image" Target="../media/image186.jpg"/><Relationship Id="rId13" Type="http://schemas.openxmlformats.org/officeDocument/2006/relationships/image" Target="../media/image171.png"/><Relationship Id="rId3" Type="http://schemas.openxmlformats.org/officeDocument/2006/relationships/image" Target="../media/image21.png"/><Relationship Id="rId7" Type="http://schemas.openxmlformats.org/officeDocument/2006/relationships/image" Target="../media/image174.png"/><Relationship Id="rId12" Type="http://schemas.microsoft.com/office/2007/relationships/hdphoto" Target="../media/hdphoto10.wdp"/><Relationship Id="rId2" Type="http://schemas.openxmlformats.org/officeDocument/2006/relationships/image" Target="../media/image185.png"/><Relationship Id="rId1" Type="http://schemas.openxmlformats.org/officeDocument/2006/relationships/slideLayout" Target="../slideLayouts/slideLayout56.xml"/><Relationship Id="rId6" Type="http://schemas.openxmlformats.org/officeDocument/2006/relationships/image" Target="../media/image27.png"/><Relationship Id="rId11" Type="http://schemas.openxmlformats.org/officeDocument/2006/relationships/image" Target="../media/image189.png"/><Relationship Id="rId5" Type="http://schemas.openxmlformats.org/officeDocument/2006/relationships/image" Target="../media/image16.png"/><Relationship Id="rId10" Type="http://schemas.openxmlformats.org/officeDocument/2006/relationships/image" Target="../media/image188.JPG"/><Relationship Id="rId4" Type="http://schemas.openxmlformats.org/officeDocument/2006/relationships/image" Target="../media/image26.png"/><Relationship Id="rId9" Type="http://schemas.openxmlformats.org/officeDocument/2006/relationships/image" Target="../media/image187.jpg"/></Relationships>
</file>

<file path=ppt/slides/_rels/slide69.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21.png"/><Relationship Id="rId7" Type="http://schemas.openxmlformats.org/officeDocument/2006/relationships/image" Target="../media/image190.jpeg"/><Relationship Id="rId2" Type="http://schemas.openxmlformats.org/officeDocument/2006/relationships/notesSlide" Target="../notesSlides/notesSlide28.xml"/><Relationship Id="rId1" Type="http://schemas.openxmlformats.org/officeDocument/2006/relationships/slideLayout" Target="../slideLayouts/slideLayout208.xml"/><Relationship Id="rId6" Type="http://schemas.openxmlformats.org/officeDocument/2006/relationships/image" Target="../media/image27.png"/><Relationship Id="rId5" Type="http://schemas.openxmlformats.org/officeDocument/2006/relationships/image" Target="../media/image16.png"/><Relationship Id="rId10" Type="http://schemas.openxmlformats.org/officeDocument/2006/relationships/image" Target="../media/image171.png"/><Relationship Id="rId4" Type="http://schemas.openxmlformats.org/officeDocument/2006/relationships/image" Target="../media/image26.png"/><Relationship Id="rId9" Type="http://schemas.openxmlformats.org/officeDocument/2006/relationships/hyperlink" Target="http://www.who.int/tb/areas-of-work/digital-health/Digital_health_EndTBstrategy.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34.png"/><Relationship Id="rId5" Type="http://schemas.openxmlformats.org/officeDocument/2006/relationships/image" Target="../media/image16.png"/><Relationship Id="rId4" Type="http://schemas.openxmlformats.org/officeDocument/2006/relationships/image" Target="../media/image33.png"/><Relationship Id="rId9" Type="http://schemas.microsoft.com/office/2007/relationships/hdphoto" Target="../media/hdphoto4.wdp"/></Relationships>
</file>

<file path=ppt/slides/_rels/slide70.x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2.emf"/><Relationship Id="rId18" Type="http://schemas.openxmlformats.org/officeDocument/2006/relationships/image" Target="../media/image27.png"/><Relationship Id="rId3" Type="http://schemas.openxmlformats.org/officeDocument/2006/relationships/image" Target="../media/image192.png"/><Relationship Id="rId7" Type="http://schemas.openxmlformats.org/officeDocument/2006/relationships/image" Target="../media/image196.png"/><Relationship Id="rId12" Type="http://schemas.openxmlformats.org/officeDocument/2006/relationships/image" Target="../media/image201.png"/><Relationship Id="rId17" Type="http://schemas.openxmlformats.org/officeDocument/2006/relationships/image" Target="../media/image16.png"/><Relationship Id="rId2" Type="http://schemas.openxmlformats.org/officeDocument/2006/relationships/notesSlide" Target="../notesSlides/notesSlide29.xml"/><Relationship Id="rId16" Type="http://schemas.openxmlformats.org/officeDocument/2006/relationships/image" Target="../media/image26.png"/><Relationship Id="rId1" Type="http://schemas.openxmlformats.org/officeDocument/2006/relationships/slideLayout" Target="../slideLayouts/slideLayout219.xml"/><Relationship Id="rId6" Type="http://schemas.openxmlformats.org/officeDocument/2006/relationships/image" Target="../media/image195.png"/><Relationship Id="rId11" Type="http://schemas.openxmlformats.org/officeDocument/2006/relationships/image" Target="../media/image200.png"/><Relationship Id="rId5" Type="http://schemas.openxmlformats.org/officeDocument/2006/relationships/image" Target="../media/image194.png"/><Relationship Id="rId15" Type="http://schemas.openxmlformats.org/officeDocument/2006/relationships/image" Target="../media/image21.png"/><Relationship Id="rId10" Type="http://schemas.openxmlformats.org/officeDocument/2006/relationships/image" Target="../media/image199.jpeg"/><Relationship Id="rId19" Type="http://schemas.openxmlformats.org/officeDocument/2006/relationships/image" Target="../media/image171.png"/><Relationship Id="rId4" Type="http://schemas.openxmlformats.org/officeDocument/2006/relationships/image" Target="../media/image193.jpeg"/><Relationship Id="rId9" Type="http://schemas.openxmlformats.org/officeDocument/2006/relationships/image" Target="../media/image198.png"/><Relationship Id="rId14" Type="http://schemas.openxmlformats.org/officeDocument/2006/relationships/image" Target="../media/image203.png"/></Relationships>
</file>

<file path=ppt/slides/_rels/slide71.xml.rels><?xml version="1.0" encoding="UTF-8" standalone="yes"?>
<Relationships xmlns="http://schemas.openxmlformats.org/package/2006/relationships"><Relationship Id="rId8" Type="http://schemas.openxmlformats.org/officeDocument/2006/relationships/image" Target="../media/image206.jpg"/><Relationship Id="rId3" Type="http://schemas.openxmlformats.org/officeDocument/2006/relationships/image" Target="../media/image21.png"/><Relationship Id="rId7"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56.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08.png"/><Relationship Id="rId7" Type="http://schemas.openxmlformats.org/officeDocument/2006/relationships/image" Target="../media/image16.png"/><Relationship Id="rId2" Type="http://schemas.openxmlformats.org/officeDocument/2006/relationships/image" Target="../media/image207.png"/><Relationship Id="rId1" Type="http://schemas.openxmlformats.org/officeDocument/2006/relationships/slideLayout" Target="../slideLayouts/slideLayout76.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209.png"/></Relationships>
</file>

<file path=ppt/slides/_rels/slide73.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21.xml"/><Relationship Id="rId6" Type="http://schemas.openxmlformats.org/officeDocument/2006/relationships/diagramColors" Target="../diagrams/colors2.xml"/><Relationship Id="rId11" Type="http://schemas.openxmlformats.org/officeDocument/2006/relationships/image" Target="../media/image205.png"/><Relationship Id="rId5" Type="http://schemas.openxmlformats.org/officeDocument/2006/relationships/diagramQuickStyle" Target="../diagrams/quickStyle2.xml"/><Relationship Id="rId15" Type="http://schemas.openxmlformats.org/officeDocument/2006/relationships/image" Target="../media/image34.png"/><Relationship Id="rId10" Type="http://schemas.openxmlformats.org/officeDocument/2006/relationships/image" Target="../media/image217.jpeg"/><Relationship Id="rId4" Type="http://schemas.openxmlformats.org/officeDocument/2006/relationships/diagramLayout" Target="../diagrams/layout2.xml"/><Relationship Id="rId9" Type="http://schemas.openxmlformats.org/officeDocument/2006/relationships/image" Target="../media/image216.png"/><Relationship Id="rId14" Type="http://schemas.openxmlformats.org/officeDocument/2006/relationships/image" Target="../media/image16.png"/></Relationships>
</file>

<file path=ppt/slides/_rels/slide7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9.png"/><Relationship Id="rId7" Type="http://schemas.openxmlformats.org/officeDocument/2006/relationships/image" Target="../media/image33.png"/><Relationship Id="rId2" Type="http://schemas.openxmlformats.org/officeDocument/2006/relationships/image" Target="../media/image218.png"/><Relationship Id="rId1" Type="http://schemas.openxmlformats.org/officeDocument/2006/relationships/slideLayout" Target="../slideLayouts/slideLayout86.xml"/><Relationship Id="rId6" Type="http://schemas.openxmlformats.org/officeDocument/2006/relationships/image" Target="../media/image21.png"/><Relationship Id="rId5" Type="http://schemas.openxmlformats.org/officeDocument/2006/relationships/image" Target="../media/image221.jpeg"/><Relationship Id="rId4" Type="http://schemas.openxmlformats.org/officeDocument/2006/relationships/image" Target="../media/image220.jpeg"/><Relationship Id="rId9" Type="http://schemas.openxmlformats.org/officeDocument/2006/relationships/image" Target="../media/image34.png"/></Relationships>
</file>

<file path=ppt/slides/_rels/slide75.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7.png"/><Relationship Id="rId2" Type="http://schemas.openxmlformats.org/officeDocument/2006/relationships/image" Target="../media/image222.png"/><Relationship Id="rId1" Type="http://schemas.openxmlformats.org/officeDocument/2006/relationships/slideLayout" Target="../slideLayouts/slideLayout56.xml"/><Relationship Id="rId6" Type="http://schemas.openxmlformats.org/officeDocument/2006/relationships/image" Target="../media/image16.png"/><Relationship Id="rId5" Type="http://schemas.openxmlformats.org/officeDocument/2006/relationships/image" Target="../media/image26.png"/><Relationship Id="rId4" Type="http://schemas.openxmlformats.org/officeDocument/2006/relationships/image" Target="../media/image21.png"/></Relationships>
</file>

<file path=ppt/slides/_rels/slide76.xml.rels><?xml version="1.0" encoding="UTF-8" standalone="yes"?>
<Relationships xmlns="http://schemas.openxmlformats.org/package/2006/relationships"><Relationship Id="rId8" Type="http://schemas.openxmlformats.org/officeDocument/2006/relationships/image" Target="../media/image225.emf"/><Relationship Id="rId3" Type="http://schemas.openxmlformats.org/officeDocument/2006/relationships/image" Target="../media/image224.png"/><Relationship Id="rId7"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08.xml"/><Relationship Id="rId6" Type="http://schemas.openxmlformats.org/officeDocument/2006/relationships/image" Target="../media/image16.png"/><Relationship Id="rId5" Type="http://schemas.openxmlformats.org/officeDocument/2006/relationships/image" Target="../media/image26.png"/><Relationship Id="rId10" Type="http://schemas.openxmlformats.org/officeDocument/2006/relationships/image" Target="cid:image004.jpg@01D22487.2FDBBB00" TargetMode="External"/><Relationship Id="rId4" Type="http://schemas.openxmlformats.org/officeDocument/2006/relationships/image" Target="../media/image21.pn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7.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7.xml"/><Relationship Id="rId6" Type="http://schemas.openxmlformats.org/officeDocument/2006/relationships/image" Target="../media/image33.png"/><Relationship Id="rId5" Type="http://schemas.openxmlformats.org/officeDocument/2006/relationships/image" Target="../media/image21.png"/><Relationship Id="rId4" Type="http://schemas.openxmlformats.org/officeDocument/2006/relationships/image" Target="../media/image38.pn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0.emf"/><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97.xml"/><Relationship Id="rId6" Type="http://schemas.openxmlformats.org/officeDocument/2006/relationships/image" Target="../media/image21.png"/><Relationship Id="rId5" Type="http://schemas.openxmlformats.org/officeDocument/2006/relationships/image" Target="../media/image42.png"/><Relationship Id="rId10" Type="http://schemas.openxmlformats.org/officeDocument/2006/relationships/image" Target="../media/image39.jpeg"/><Relationship Id="rId4" Type="http://schemas.openxmlformats.org/officeDocument/2006/relationships/image" Target="../media/image41.emf"/><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08520" y="5862954"/>
            <a:ext cx="9317333" cy="995046"/>
          </a:xfrm>
          <a:prstGeom prst="rect">
            <a:avLst/>
          </a:prstGeom>
          <a:solidFill>
            <a:srgbClr val="0093D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2800" b="1" dirty="0" smtClean="0">
                <a:solidFill>
                  <a:schemeClr val="bg1"/>
                </a:solidFill>
                <a:latin typeface="Calibri" panose="020F0502020204030204" pitchFamily="34" charset="0"/>
                <a:cs typeface="Tahoma" pitchFamily="34" charset="0"/>
              </a:rPr>
              <a:t>Nuffield Lecture Theatre</a:t>
            </a:r>
          </a:p>
          <a:p>
            <a:pPr marL="0" marR="0" indent="0" algn="ctr" defTabSz="914400" rtl="0" eaLnBrk="1" fontAlgn="base" latinLnBrk="0" hangingPunct="1">
              <a:lnSpc>
                <a:spcPct val="100000"/>
              </a:lnSpc>
              <a:spcBef>
                <a:spcPct val="0"/>
              </a:spcBef>
              <a:spcAft>
                <a:spcPct val="0"/>
              </a:spcAft>
              <a:buClrTx/>
              <a:buSzTx/>
              <a:buFontTx/>
              <a:buNone/>
              <a:tabLst/>
            </a:pPr>
            <a:r>
              <a:rPr lang="en-GB" sz="2800" b="1" dirty="0" smtClean="0">
                <a:solidFill>
                  <a:schemeClr val="bg1"/>
                </a:solidFill>
                <a:latin typeface="Calibri" panose="020F0502020204030204" pitchFamily="34" charset="0"/>
                <a:cs typeface="Tahoma" pitchFamily="34" charset="0"/>
              </a:rPr>
              <a:t>Liverpool, UK, 26 October 2016 </a:t>
            </a:r>
            <a:endParaRPr kumimoji="0" lang="en-GB" sz="2800" b="1" i="0" u="none" strike="noStrike" cap="none" normalizeH="0" baseline="0" dirty="0" smtClean="0">
              <a:ln>
                <a:noFill/>
              </a:ln>
              <a:solidFill>
                <a:schemeClr val="bg1"/>
              </a:solidFill>
              <a:effectLst/>
              <a:latin typeface="Calibri" panose="020F0502020204030204" pitchFamily="34" charset="0"/>
              <a:cs typeface="Tahoma" pitchFamily="34" charset="0"/>
            </a:endParaRPr>
          </a:p>
        </p:txBody>
      </p:sp>
      <p:sp>
        <p:nvSpPr>
          <p:cNvPr id="56322" name="Title 1"/>
          <p:cNvSpPr>
            <a:spLocks noGrp="1"/>
          </p:cNvSpPr>
          <p:nvPr>
            <p:ph type="ctrTitle"/>
          </p:nvPr>
        </p:nvSpPr>
        <p:spPr>
          <a:xfrm>
            <a:off x="-72008" y="2996952"/>
            <a:ext cx="9288016" cy="1152128"/>
          </a:xfrm>
        </p:spPr>
        <p:txBody>
          <a:bodyPr/>
          <a:lstStyle/>
          <a:p>
            <a:r>
              <a:rPr lang="en-US" sz="4800" b="1" dirty="0" smtClean="0">
                <a:solidFill>
                  <a:srgbClr val="0070C0"/>
                </a:solidFill>
                <a:latin typeface="Calibri" panose="020F0502020204030204" pitchFamily="34" charset="0"/>
                <a:cs typeface="Calibri" panose="020F0502020204030204" pitchFamily="34" charset="0"/>
              </a:rPr>
              <a:t>Tuberculosis in 2016</a:t>
            </a:r>
            <a:br>
              <a:rPr lang="en-US" sz="4800" b="1" dirty="0" smtClean="0">
                <a:solidFill>
                  <a:srgbClr val="0070C0"/>
                </a:solidFill>
                <a:latin typeface="Calibri" panose="020F0502020204030204" pitchFamily="34" charset="0"/>
                <a:cs typeface="Calibri" panose="020F0502020204030204" pitchFamily="34" charset="0"/>
              </a:rPr>
            </a:br>
            <a:r>
              <a:rPr lang="en-US" sz="2800" b="1" i="1" dirty="0" smtClean="0">
                <a:solidFill>
                  <a:srgbClr val="0070C0"/>
                </a:solidFill>
                <a:latin typeface="Calibri" panose="020F0502020204030204" pitchFamily="34" charset="0"/>
                <a:cs typeface="Calibri" panose="020F0502020204030204" pitchFamily="34" charset="0"/>
              </a:rPr>
              <a:t>Burden, challenges, innovations</a:t>
            </a:r>
            <a:endParaRPr lang="en-US" sz="2800" b="1" i="1" dirty="0">
              <a:solidFill>
                <a:srgbClr val="0070C0"/>
              </a:solidFill>
              <a:latin typeface="Calibri" panose="020F0502020204030204" pitchFamily="34" charset="0"/>
              <a:cs typeface="Calibri" panose="020F0502020204030204" pitchFamily="34" charset="0"/>
            </a:endParaRPr>
          </a:p>
        </p:txBody>
      </p:sp>
      <p:grpSp>
        <p:nvGrpSpPr>
          <p:cNvPr id="24" name="Group 23"/>
          <p:cNvGrpSpPr/>
          <p:nvPr/>
        </p:nvGrpSpPr>
        <p:grpSpPr>
          <a:xfrm>
            <a:off x="36512" y="1052736"/>
            <a:ext cx="9144000" cy="1576516"/>
            <a:chOff x="330478" y="14437"/>
            <a:chExt cx="8137236" cy="1194542"/>
          </a:xfrm>
        </p:grpSpPr>
        <p:pic>
          <p:nvPicPr>
            <p:cNvPr id="26" name="Picture 2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3527891" y="19050"/>
              <a:ext cx="1730145" cy="1189929"/>
            </a:xfrm>
            <a:prstGeom prst="rect">
              <a:avLst/>
            </a:prstGeom>
            <a:ln>
              <a:noFill/>
            </a:ln>
            <a:extLst>
              <a:ext uri="{53640926-AAD7-44D8-BBD7-CCE9431645EC}">
                <a14:shadowObscured xmlns:a14="http://schemas.microsoft.com/office/drawing/2010/main"/>
              </a:ext>
            </a:extLst>
          </p:spPr>
        </p:pic>
        <p:pic>
          <p:nvPicPr>
            <p:cNvPr id="27" name="Picture 2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5209396" y="19051"/>
              <a:ext cx="1816973" cy="1181100"/>
            </a:xfrm>
            <a:prstGeom prst="rect">
              <a:avLst/>
            </a:prstGeom>
            <a:ln>
              <a:noFill/>
            </a:ln>
            <a:extLst>
              <a:ext uri="{53640926-AAD7-44D8-BBD7-CCE9431645EC}">
                <a14:shadowObscured xmlns:a14="http://schemas.microsoft.com/office/drawing/2010/main"/>
              </a:ext>
            </a:extLst>
          </p:spPr>
        </p:pic>
        <p:pic>
          <p:nvPicPr>
            <p:cNvPr id="28" name="Picture 27"/>
            <p:cNvPicPr>
              <a:picLocks noChangeAspect="1"/>
            </p:cNvPicPr>
            <p:nvPr/>
          </p:nvPicPr>
          <p:blipFill rotWithShape="1">
            <a:blip r:embed="rId4" cstate="screen">
              <a:extLst>
                <a:ext uri="{28A0092B-C50C-407E-A947-70E740481C1C}">
                  <a14:useLocalDpi xmlns:a14="http://schemas.microsoft.com/office/drawing/2010/main"/>
                </a:ext>
              </a:extLst>
            </a:blip>
            <a:srcRect l="5364"/>
            <a:stretch/>
          </p:blipFill>
          <p:spPr>
            <a:xfrm>
              <a:off x="330478" y="19050"/>
              <a:ext cx="1703653" cy="1179200"/>
            </a:xfrm>
            <a:prstGeom prst="rect">
              <a:avLst/>
            </a:prstGeom>
          </p:spPr>
        </p:pic>
        <p:pic>
          <p:nvPicPr>
            <p:cNvPr id="29" name="Picture 28"/>
            <p:cNvPicPr>
              <a:picLocks noChangeAspect="1"/>
            </p:cNvPicPr>
            <p:nvPr/>
          </p:nvPicPr>
          <p:blipFill rotWithShape="1">
            <a:blip r:embed="rId5" cstate="print">
              <a:extLst>
                <a:ext uri="{28A0092B-C50C-407E-A947-70E740481C1C}">
                  <a14:useLocalDpi xmlns:a14="http://schemas.microsoft.com/office/drawing/2010/main"/>
                </a:ext>
              </a:extLst>
            </a:blip>
            <a:srcRect r="22349"/>
            <a:stretch/>
          </p:blipFill>
          <p:spPr>
            <a:xfrm>
              <a:off x="6897747" y="19051"/>
              <a:ext cx="1569967" cy="1175383"/>
            </a:xfrm>
            <a:prstGeom prst="rect">
              <a:avLst/>
            </a:prstGeom>
          </p:spPr>
        </p:pic>
        <p:pic>
          <p:nvPicPr>
            <p:cNvPr id="30" name="Picture 29"/>
            <p:cNvPicPr>
              <a:picLocks noChangeAspect="1"/>
            </p:cNvPicPr>
            <p:nvPr/>
          </p:nvPicPr>
          <p:blipFill rotWithShape="1">
            <a:blip r:embed="rId6" cstate="screen">
              <a:extLst>
                <a:ext uri="{28A0092B-C50C-407E-A947-70E740481C1C}">
                  <a14:useLocalDpi xmlns:a14="http://schemas.microsoft.com/office/drawing/2010/main"/>
                </a:ext>
              </a:extLst>
            </a:blip>
            <a:srcRect l="8787" t="-1" r="4337" b="95"/>
            <a:stretch/>
          </p:blipFill>
          <p:spPr>
            <a:xfrm>
              <a:off x="1899983" y="14437"/>
              <a:ext cx="1672780" cy="1179997"/>
            </a:xfrm>
            <a:prstGeom prst="rect">
              <a:avLst/>
            </a:prstGeom>
          </p:spPr>
        </p:pic>
      </p:grpSp>
      <p:sp>
        <p:nvSpPr>
          <p:cNvPr id="33" name="Rectangle 32"/>
          <p:cNvSpPr>
            <a:spLocks noChangeArrowheads="1"/>
          </p:cNvSpPr>
          <p:nvPr/>
        </p:nvSpPr>
        <p:spPr bwMode="auto">
          <a:xfrm>
            <a:off x="0" y="4653893"/>
            <a:ext cx="9180512" cy="71251"/>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endParaRPr>
          </a:p>
        </p:txBody>
      </p:sp>
      <p:pic>
        <p:nvPicPr>
          <p:cNvPr id="23" name="Picture 22"/>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28184" y="4979731"/>
            <a:ext cx="2376264" cy="68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4"/>
          <p:cNvSpPr txBox="1">
            <a:spLocks noChangeArrowheads="1"/>
          </p:cNvSpPr>
          <p:nvPr/>
        </p:nvSpPr>
        <p:spPr bwMode="auto">
          <a:xfrm>
            <a:off x="2895599" y="5060890"/>
            <a:ext cx="2972545"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ts val="1700"/>
              </a:lnSpc>
            </a:pPr>
            <a:r>
              <a:rPr lang="en-GB" altLang="en-US" sz="2400" b="1" dirty="0">
                <a:solidFill>
                  <a:srgbClr val="000000"/>
                </a:solidFill>
                <a:latin typeface="Calibri" panose="020F0502020204030204" pitchFamily="34" charset="0"/>
                <a:cs typeface="Calibri" panose="020F0502020204030204" pitchFamily="34" charset="0"/>
              </a:rPr>
              <a:t>Dr Mario </a:t>
            </a:r>
            <a:r>
              <a:rPr lang="en-GB" altLang="en-US" sz="2400" b="1" dirty="0" smtClean="0">
                <a:solidFill>
                  <a:srgbClr val="000000"/>
                </a:solidFill>
                <a:latin typeface="Calibri" panose="020F0502020204030204" pitchFamily="34" charset="0"/>
                <a:cs typeface="Calibri" panose="020F0502020204030204" pitchFamily="34" charset="0"/>
              </a:rPr>
              <a:t>RAVIGLIONE</a:t>
            </a:r>
          </a:p>
          <a:p>
            <a:pPr>
              <a:lnSpc>
                <a:spcPts val="1700"/>
              </a:lnSpc>
            </a:pPr>
            <a:r>
              <a:rPr lang="en-GB" altLang="en-US" sz="2400" b="1" dirty="0" smtClean="0">
                <a:solidFill>
                  <a:srgbClr val="000000"/>
                </a:solidFill>
                <a:latin typeface="Calibri" panose="020F0502020204030204" pitchFamily="34" charset="0"/>
                <a:cs typeface="Calibri" panose="020F0502020204030204" pitchFamily="34" charset="0"/>
              </a:rPr>
              <a:t>Director</a:t>
            </a:r>
            <a:endParaRPr lang="en-GB" altLang="en-US" sz="2400" b="1" dirty="0">
              <a:solidFill>
                <a:srgbClr val="000000"/>
              </a:solidFill>
              <a:latin typeface="Calibri" panose="020F0502020204030204" pitchFamily="34" charset="0"/>
              <a:cs typeface="Calibri" panose="020F0502020204030204" pitchFamily="34" charset="0"/>
            </a:endParaRPr>
          </a:p>
        </p:txBody>
      </p:sp>
      <p:sp>
        <p:nvSpPr>
          <p:cNvPr id="19" name="Rectangle 18"/>
          <p:cNvSpPr>
            <a:spLocks noChangeArrowheads="1"/>
          </p:cNvSpPr>
          <p:nvPr/>
        </p:nvSpPr>
        <p:spPr bwMode="auto">
          <a:xfrm>
            <a:off x="28301" y="2564904"/>
            <a:ext cx="9180512" cy="71252"/>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endParaRPr>
          </a:p>
        </p:txBody>
      </p:sp>
      <p:pic>
        <p:nvPicPr>
          <p:cNvPr id="31" name="Picture 28"/>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99027" y="4839253"/>
            <a:ext cx="2436635"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bwMode="auto">
          <a:xfrm>
            <a:off x="2874279" y="5003920"/>
            <a:ext cx="0" cy="491862"/>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sp>
        <p:nvSpPr>
          <p:cNvPr id="22" name="Rectangle 21"/>
          <p:cNvSpPr>
            <a:spLocks noChangeArrowheads="1"/>
          </p:cNvSpPr>
          <p:nvPr/>
        </p:nvSpPr>
        <p:spPr bwMode="auto">
          <a:xfrm>
            <a:off x="0" y="981484"/>
            <a:ext cx="9180512" cy="71252"/>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endParaRPr>
          </a:p>
        </p:txBody>
      </p:sp>
      <p:cxnSp>
        <p:nvCxnSpPr>
          <p:cNvPr id="34" name="Straight Connector 33"/>
          <p:cNvCxnSpPr/>
          <p:nvPr/>
        </p:nvCxnSpPr>
        <p:spPr bwMode="auto">
          <a:xfrm>
            <a:off x="5868144" y="5003920"/>
            <a:ext cx="0" cy="491862"/>
          </a:xfrm>
          <a:prstGeom prst="line">
            <a:avLst/>
          </a:prstGeom>
          <a:solidFill>
            <a:schemeClr val="accent1"/>
          </a:solidFill>
          <a:ln w="28575" cap="flat" cmpd="sng" algn="ctr">
            <a:solidFill>
              <a:schemeClr val="bg1">
                <a:lumMod val="75000"/>
              </a:schemeClr>
            </a:solidFill>
            <a:prstDash val="solid"/>
            <a:round/>
            <a:headEnd type="none" w="med" len="med"/>
            <a:tailEnd type="none" w="med" len="med"/>
          </a:ln>
          <a:effectLst/>
        </p:spPr>
      </p:cxnSp>
      <p:grpSp>
        <p:nvGrpSpPr>
          <p:cNvPr id="7" name="Group 6"/>
          <p:cNvGrpSpPr/>
          <p:nvPr/>
        </p:nvGrpSpPr>
        <p:grpSpPr>
          <a:xfrm>
            <a:off x="0" y="-27384"/>
            <a:ext cx="9144000" cy="6696790"/>
            <a:chOff x="0" y="-27384"/>
            <a:chExt cx="9144000" cy="6696790"/>
          </a:xfrm>
        </p:grpSpPr>
        <p:sp>
          <p:nvSpPr>
            <p:cNvPr id="5" name="Rectangle 4"/>
            <p:cNvSpPr/>
            <p:nvPr/>
          </p:nvSpPr>
          <p:spPr bwMode="auto">
            <a:xfrm>
              <a:off x="0" y="0"/>
              <a:ext cx="9144000" cy="826056"/>
            </a:xfrm>
            <a:prstGeom prst="rect">
              <a:avLst/>
            </a:prstGeom>
            <a:solidFill>
              <a:srgbClr val="0093D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3600" b="0" i="0" u="none" strike="noStrike" cap="none" normalizeH="0" baseline="0" smtClean="0">
                <a:ln>
                  <a:noFill/>
                </a:ln>
                <a:solidFill>
                  <a:schemeClr val="tx1"/>
                </a:solidFill>
                <a:effectLst/>
                <a:latin typeface="Tahoma" pitchFamily="34" charset="0"/>
                <a:cs typeface="Tahoma" pitchFamily="34" charset="0"/>
              </a:endParaRPr>
            </a:p>
          </p:txBody>
        </p:sp>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31012" r="18665"/>
            <a:stretch/>
          </p:blipFill>
          <p:spPr>
            <a:xfrm>
              <a:off x="3347864" y="-21744"/>
              <a:ext cx="4484402" cy="831696"/>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73013" y="6051548"/>
              <a:ext cx="1803476" cy="617858"/>
            </a:xfrm>
            <a:prstGeom prst="rect">
              <a:avLst/>
            </a:prstGeom>
          </p:spPr>
        </p:pic>
        <p:pic>
          <p:nvPicPr>
            <p:cNvPr id="35" name="Picture 34"/>
            <p:cNvPicPr>
              <a:picLocks noChangeAspect="1"/>
            </p:cNvPicPr>
            <p:nvPr/>
          </p:nvPicPr>
          <p:blipFill rotWithShape="1">
            <a:blip r:embed="rId9">
              <a:extLst>
                <a:ext uri="{28A0092B-C50C-407E-A947-70E740481C1C}">
                  <a14:useLocalDpi xmlns:a14="http://schemas.microsoft.com/office/drawing/2010/main" val="0"/>
                </a:ext>
              </a:extLst>
            </a:blip>
            <a:srcRect l="38917" r="25102"/>
            <a:stretch/>
          </p:blipFill>
          <p:spPr>
            <a:xfrm>
              <a:off x="69518" y="-27384"/>
              <a:ext cx="3206338" cy="831696"/>
            </a:xfrm>
            <a:prstGeom prst="rect">
              <a:avLst/>
            </a:prstGeom>
          </p:spPr>
        </p:pic>
      </p:grpSp>
      <p:pic>
        <p:nvPicPr>
          <p:cNvPr id="32" name="Picture 31" descr="3_colour_200x155"/>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395536" y="5949280"/>
            <a:ext cx="1221808" cy="806452"/>
          </a:xfrm>
          <a:prstGeom prst="rect">
            <a:avLst/>
          </a:prstGeom>
          <a:noFill/>
          <a:ln>
            <a:noFill/>
          </a:ln>
        </p:spPr>
      </p:pic>
    </p:spTree>
    <p:extLst>
      <p:ext uri="{BB962C8B-B14F-4D97-AF65-F5344CB8AC3E}">
        <p14:creationId xmlns:p14="http://schemas.microsoft.com/office/powerpoint/2010/main" val="3860571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4000" contrast="-31000"/>
                    </a14:imgEffect>
                  </a14:imgLayer>
                </a14:imgProps>
              </a:ext>
              <a:ext uri="{28A0092B-C50C-407E-A947-70E740481C1C}">
                <a14:useLocalDpi xmlns:a14="http://schemas.microsoft.com/office/drawing/2010/main" val="0"/>
              </a:ext>
            </a:extLst>
          </a:blip>
          <a:srcRect/>
          <a:stretch>
            <a:fillRect/>
          </a:stretch>
        </p:blipFill>
        <p:spPr bwMode="auto">
          <a:xfrm>
            <a:off x="3419872" y="1359286"/>
            <a:ext cx="5517070" cy="3149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Connector 15"/>
          <p:cNvCxnSpPr/>
          <p:nvPr/>
        </p:nvCxnSpPr>
        <p:spPr>
          <a:xfrm>
            <a:off x="165875" y="1052736"/>
            <a:ext cx="8750300" cy="0"/>
          </a:xfrm>
          <a:prstGeom prst="line">
            <a:avLst/>
          </a:prstGeom>
          <a:ln>
            <a:noFill/>
          </a:ln>
        </p:spPr>
        <p:style>
          <a:lnRef idx="2">
            <a:schemeClr val="dk1"/>
          </a:lnRef>
          <a:fillRef idx="1">
            <a:schemeClr val="lt1"/>
          </a:fillRef>
          <a:effectRef idx="0">
            <a:schemeClr val="dk1"/>
          </a:effectRef>
          <a:fontRef idx="minor">
            <a:schemeClr val="dk1"/>
          </a:fontRef>
        </p:style>
      </p:cxnSp>
      <p:sp>
        <p:nvSpPr>
          <p:cNvPr id="6" name="TextBox 5"/>
          <p:cNvSpPr txBox="1"/>
          <p:nvPr/>
        </p:nvSpPr>
        <p:spPr>
          <a:xfrm>
            <a:off x="442070" y="260648"/>
            <a:ext cx="8885238" cy="584775"/>
          </a:xfrm>
          <a:prstGeom prst="rect">
            <a:avLst/>
          </a:prstGeom>
          <a:noFill/>
        </p:spPr>
        <p:txBody>
          <a:bodyPr wrap="square" rtlCol="0">
            <a:spAutoFit/>
          </a:bodyPr>
          <a:lstStyle/>
          <a:p>
            <a:pPr fontAlgn="base">
              <a:spcBef>
                <a:spcPct val="0"/>
              </a:spcBef>
              <a:spcAft>
                <a:spcPct val="0"/>
              </a:spcAft>
            </a:pPr>
            <a:r>
              <a:rPr lang="en-GB" sz="3200" b="1" dirty="0" smtClean="0">
                <a:solidFill>
                  <a:srgbClr val="FF0000"/>
                </a:solidFill>
                <a:latin typeface="Century Gothic" panose="020B0502020202020204" pitchFamily="34" charset="0"/>
                <a:cs typeface="Calibri" panose="020F0502020204030204" pitchFamily="34" charset="0"/>
              </a:rPr>
              <a:t>TB incidence: </a:t>
            </a:r>
            <a:r>
              <a:rPr lang="en-GB" sz="3200" b="1" dirty="0" smtClean="0">
                <a:solidFill>
                  <a:srgbClr val="000000"/>
                </a:solidFill>
                <a:latin typeface="Century Gothic" panose="020B0502020202020204" pitchFamily="34" charset="0"/>
                <a:cs typeface="Calibri" panose="020F0502020204030204" pitchFamily="34" charset="0"/>
              </a:rPr>
              <a:t>countries and regions</a:t>
            </a:r>
            <a:endParaRPr lang="en-GB" sz="3200" b="1" dirty="0">
              <a:solidFill>
                <a:srgbClr val="FF0000"/>
              </a:solidFill>
              <a:latin typeface="Century Gothic" panose="020B0502020202020204" pitchFamily="34" charset="0"/>
              <a:cs typeface="Calibri" panose="020F0502020204030204" pitchFamily="34" charset="0"/>
            </a:endParaRPr>
          </a:p>
        </p:txBody>
      </p:sp>
      <p:sp>
        <p:nvSpPr>
          <p:cNvPr id="25" name="Text Box 36"/>
          <p:cNvSpPr txBox="1">
            <a:spLocks noChangeArrowheads="1"/>
          </p:cNvSpPr>
          <p:nvPr/>
        </p:nvSpPr>
        <p:spPr bwMode="auto">
          <a:xfrm>
            <a:off x="4884689" y="5085184"/>
            <a:ext cx="3943937" cy="1015663"/>
          </a:xfrm>
          <a:prstGeom prst="rect">
            <a:avLst/>
          </a:prstGeom>
          <a:ln>
            <a:noFill/>
          </a:ln>
          <a:extLst/>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GB" sz="2000" b="1" dirty="0" smtClean="0">
                <a:solidFill>
                  <a:srgbClr val="FF3300"/>
                </a:solidFill>
                <a:latin typeface="Calibri" panose="020F0502020204030204" pitchFamily="34" charset="0"/>
                <a:cs typeface="Calibri" panose="020F0502020204030204" pitchFamily="34" charset="0"/>
              </a:rPr>
              <a:t>27% </a:t>
            </a:r>
            <a:r>
              <a:rPr lang="en-GB" sz="2000" b="1" dirty="0">
                <a:solidFill>
                  <a:srgbClr val="FF3300"/>
                </a:solidFill>
                <a:latin typeface="Calibri" panose="020F0502020204030204" pitchFamily="34" charset="0"/>
                <a:cs typeface="Calibri" panose="020F0502020204030204" pitchFamily="34" charset="0"/>
              </a:rPr>
              <a:t>in India </a:t>
            </a:r>
          </a:p>
          <a:p>
            <a:pPr>
              <a:defRPr/>
            </a:pPr>
            <a:r>
              <a:rPr lang="en-GB" sz="2000" b="1" dirty="0" smtClean="0">
                <a:solidFill>
                  <a:srgbClr val="FF3300"/>
                </a:solidFill>
                <a:latin typeface="Calibri" panose="020F0502020204030204" pitchFamily="34" charset="0"/>
                <a:cs typeface="Calibri" panose="020F0502020204030204" pitchFamily="34" charset="0"/>
              </a:rPr>
              <a:t>9-10% each: Indonesia &amp; China</a:t>
            </a:r>
          </a:p>
          <a:p>
            <a:pPr>
              <a:defRPr/>
            </a:pPr>
            <a:r>
              <a:rPr lang="en-GB" sz="2000" b="1" dirty="0" smtClean="0">
                <a:solidFill>
                  <a:srgbClr val="FF3300"/>
                </a:solidFill>
                <a:latin typeface="Calibri" panose="020F0502020204030204" pitchFamily="34" charset="0"/>
                <a:cs typeface="Calibri" panose="020F0502020204030204" pitchFamily="34" charset="0"/>
              </a:rPr>
              <a:t>5-6% each: Nigeria &amp; Pakistan</a:t>
            </a:r>
            <a:endParaRPr lang="en-GB" sz="2000" b="1" dirty="0">
              <a:solidFill>
                <a:srgbClr val="FF3300"/>
              </a:solidFill>
              <a:latin typeface="Calibri" panose="020F0502020204030204" pitchFamily="34" charset="0"/>
              <a:cs typeface="Calibri" panose="020F0502020204030204" pitchFamily="34" charset="0"/>
            </a:endParaRPr>
          </a:p>
        </p:txBody>
      </p:sp>
      <p:sp>
        <p:nvSpPr>
          <p:cNvPr id="19" name="Rectangle 18"/>
          <p:cNvSpPr>
            <a:spLocks noChangeArrowheads="1"/>
          </p:cNvSpPr>
          <p:nvPr/>
        </p:nvSpPr>
        <p:spPr bwMode="auto">
          <a:xfrm>
            <a:off x="539554" y="925958"/>
            <a:ext cx="7056784" cy="54770"/>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3441" y="2149524"/>
            <a:ext cx="397967" cy="450528"/>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6783" y="2374788"/>
            <a:ext cx="397967" cy="45052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2425" y="2934203"/>
            <a:ext cx="397967" cy="450528"/>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1096" y="2600052"/>
            <a:ext cx="397967" cy="450528"/>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7799" y="2149524"/>
            <a:ext cx="397967" cy="450528"/>
          </a:xfrm>
          <a:prstGeom prst="rect">
            <a:avLst/>
          </a:prstGeom>
        </p:spPr>
      </p:pic>
      <p:grpSp>
        <p:nvGrpSpPr>
          <p:cNvPr id="22" name="Group 21"/>
          <p:cNvGrpSpPr/>
          <p:nvPr/>
        </p:nvGrpSpPr>
        <p:grpSpPr>
          <a:xfrm>
            <a:off x="2" y="6298275"/>
            <a:ext cx="9180512" cy="587115"/>
            <a:chOff x="0" y="6239537"/>
            <a:chExt cx="9212088" cy="618462"/>
          </a:xfrm>
        </p:grpSpPr>
        <p:pic>
          <p:nvPicPr>
            <p:cNvPr id="23"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Pentagon 23"/>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26"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pic>
        <p:nvPicPr>
          <p:cNvPr id="40" name="Picture 2" descr="Global tuberculosis report 2016 - cover 200p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00392" y="21348"/>
            <a:ext cx="929169" cy="13194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hart 1"/>
          <p:cNvGraphicFramePr/>
          <p:nvPr>
            <p:extLst>
              <p:ext uri="{D42A27DB-BD31-4B8C-83A1-F6EECF244321}">
                <p14:modId xmlns:p14="http://schemas.microsoft.com/office/powerpoint/2010/main" val="2666835238"/>
              </p:ext>
            </p:extLst>
          </p:nvPr>
        </p:nvGraphicFramePr>
        <p:xfrm>
          <a:off x="106897" y="1772817"/>
          <a:ext cx="4409662" cy="4040970"/>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3116886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0-#ppt_w/2"/>
                                          </p:val>
                                        </p:tav>
                                        <p:tav tm="100000">
                                          <p:val>
                                            <p:strVal val="#ppt_x"/>
                                          </p:val>
                                        </p:tav>
                                      </p:tavLst>
                                    </p:anim>
                                    <p:anim calcmode="lin" valueType="num">
                                      <p:cBhvr additive="base">
                                        <p:cTn id="28"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4624"/>
            <a:ext cx="8784976" cy="792088"/>
          </a:xfrm>
        </p:spPr>
        <p:txBody>
          <a:bodyPr anchor="t">
            <a:noAutofit/>
          </a:bodyPr>
          <a:lstStyle/>
          <a:p>
            <a:pPr algn="l"/>
            <a:r>
              <a:rPr lang="en-GB" sz="3600" b="1" dirty="0" smtClean="0">
                <a:solidFill>
                  <a:srgbClr val="002060"/>
                </a:solidFill>
                <a:latin typeface="Century Gothic" panose="020B0502020202020204" pitchFamily="34" charset="0"/>
              </a:rPr>
              <a:t>TB burden 2015 </a:t>
            </a:r>
            <a:br>
              <a:rPr lang="en-GB" sz="3600" b="1" dirty="0" smtClean="0">
                <a:solidFill>
                  <a:srgbClr val="002060"/>
                </a:solidFill>
                <a:latin typeface="Century Gothic" panose="020B0502020202020204" pitchFamily="34" charset="0"/>
              </a:rPr>
            </a:br>
            <a:r>
              <a:rPr lang="en-GB" sz="3600" b="1" dirty="0" smtClean="0">
                <a:solidFill>
                  <a:srgbClr val="002060"/>
                </a:solidFill>
                <a:latin typeface="Century Gothic" panose="020B0502020202020204" pitchFamily="34" charset="0"/>
              </a:rPr>
              <a:t>6 countries = 60% of cases</a:t>
            </a:r>
            <a:endParaRPr lang="en-GB" sz="3600" b="1" dirty="0">
              <a:solidFill>
                <a:srgbClr val="002060"/>
              </a:solidFill>
              <a:latin typeface="Century Gothic" panose="020B0502020202020204" pitchFamily="34" charset="0"/>
            </a:endParaRPr>
          </a:p>
        </p:txBody>
      </p:sp>
      <p:pic>
        <p:nvPicPr>
          <p:cNvPr id="6"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268760"/>
            <a:ext cx="8627228" cy="4785395"/>
          </a:xfrm>
        </p:spPr>
      </p:pic>
      <p:sp>
        <p:nvSpPr>
          <p:cNvPr id="5" name="TextBox 4"/>
          <p:cNvSpPr txBox="1"/>
          <p:nvPr/>
        </p:nvSpPr>
        <p:spPr>
          <a:xfrm>
            <a:off x="5935597" y="3171930"/>
            <a:ext cx="663964" cy="338554"/>
          </a:xfrm>
          <a:prstGeom prst="rect">
            <a:avLst/>
          </a:prstGeom>
          <a:noFill/>
        </p:spPr>
        <p:txBody>
          <a:bodyPr wrap="none" rtlCol="0">
            <a:spAutoFit/>
          </a:bodyPr>
          <a:lstStyle/>
          <a:p>
            <a:r>
              <a:rPr lang="en-GB" sz="1600" b="1" dirty="0" smtClean="0"/>
              <a:t>India</a:t>
            </a:r>
            <a:endParaRPr lang="en-GB" sz="1600" b="1" dirty="0"/>
          </a:p>
        </p:txBody>
      </p:sp>
      <p:sp>
        <p:nvSpPr>
          <p:cNvPr id="8" name="TextBox 7"/>
          <p:cNvSpPr txBox="1"/>
          <p:nvPr/>
        </p:nvSpPr>
        <p:spPr>
          <a:xfrm>
            <a:off x="5625387" y="1844824"/>
            <a:ext cx="1027845" cy="338554"/>
          </a:xfrm>
          <a:prstGeom prst="rect">
            <a:avLst/>
          </a:prstGeom>
          <a:noFill/>
        </p:spPr>
        <p:txBody>
          <a:bodyPr wrap="none" rtlCol="0">
            <a:spAutoFit/>
          </a:bodyPr>
          <a:lstStyle/>
          <a:p>
            <a:r>
              <a:rPr lang="en-GB" sz="1600" b="1" dirty="0" smtClean="0"/>
              <a:t>Pakistan</a:t>
            </a:r>
            <a:endParaRPr lang="en-GB" sz="1600" b="1" dirty="0"/>
          </a:p>
        </p:txBody>
      </p:sp>
      <p:sp>
        <p:nvSpPr>
          <p:cNvPr id="9" name="TextBox 8"/>
          <p:cNvSpPr txBox="1"/>
          <p:nvPr/>
        </p:nvSpPr>
        <p:spPr>
          <a:xfrm>
            <a:off x="6372200" y="2636912"/>
            <a:ext cx="753732" cy="338554"/>
          </a:xfrm>
          <a:prstGeom prst="rect">
            <a:avLst/>
          </a:prstGeom>
          <a:noFill/>
        </p:spPr>
        <p:txBody>
          <a:bodyPr wrap="none" rtlCol="0">
            <a:spAutoFit/>
          </a:bodyPr>
          <a:lstStyle/>
          <a:p>
            <a:r>
              <a:rPr lang="en-GB" sz="1600" b="1" dirty="0" smtClean="0"/>
              <a:t>China</a:t>
            </a:r>
            <a:endParaRPr lang="en-GB" sz="1600" b="1" dirty="0"/>
          </a:p>
        </p:txBody>
      </p:sp>
      <p:sp>
        <p:nvSpPr>
          <p:cNvPr id="10" name="TextBox 9"/>
          <p:cNvSpPr txBox="1"/>
          <p:nvPr/>
        </p:nvSpPr>
        <p:spPr>
          <a:xfrm>
            <a:off x="3570580" y="3972406"/>
            <a:ext cx="880369" cy="338554"/>
          </a:xfrm>
          <a:prstGeom prst="rect">
            <a:avLst/>
          </a:prstGeom>
          <a:noFill/>
        </p:spPr>
        <p:txBody>
          <a:bodyPr wrap="none" rtlCol="0">
            <a:spAutoFit/>
          </a:bodyPr>
          <a:lstStyle/>
          <a:p>
            <a:r>
              <a:rPr lang="en-GB" sz="1600" b="1" dirty="0" smtClean="0"/>
              <a:t>Nigeria</a:t>
            </a:r>
            <a:endParaRPr lang="en-GB" sz="1600" b="1" dirty="0"/>
          </a:p>
        </p:txBody>
      </p:sp>
      <p:sp>
        <p:nvSpPr>
          <p:cNvPr id="12" name="TextBox 11"/>
          <p:cNvSpPr txBox="1"/>
          <p:nvPr/>
        </p:nvSpPr>
        <p:spPr>
          <a:xfrm>
            <a:off x="4603349" y="5301208"/>
            <a:ext cx="1396921" cy="338554"/>
          </a:xfrm>
          <a:prstGeom prst="rect">
            <a:avLst/>
          </a:prstGeom>
          <a:noFill/>
        </p:spPr>
        <p:txBody>
          <a:bodyPr wrap="none" rtlCol="0">
            <a:spAutoFit/>
          </a:bodyPr>
          <a:lstStyle/>
          <a:p>
            <a:r>
              <a:rPr lang="en-GB" sz="1600" b="1" dirty="0" smtClean="0"/>
              <a:t>South Africa</a:t>
            </a:r>
            <a:endParaRPr lang="en-GB" sz="1600" b="1" dirty="0"/>
          </a:p>
        </p:txBody>
      </p:sp>
      <p:sp>
        <p:nvSpPr>
          <p:cNvPr id="13" name="TextBox 12"/>
          <p:cNvSpPr txBox="1"/>
          <p:nvPr/>
        </p:nvSpPr>
        <p:spPr>
          <a:xfrm>
            <a:off x="6171967" y="4386590"/>
            <a:ext cx="1141659" cy="338554"/>
          </a:xfrm>
          <a:prstGeom prst="rect">
            <a:avLst/>
          </a:prstGeom>
          <a:noFill/>
        </p:spPr>
        <p:txBody>
          <a:bodyPr wrap="none" rtlCol="0">
            <a:spAutoFit/>
          </a:bodyPr>
          <a:lstStyle/>
          <a:p>
            <a:r>
              <a:rPr lang="en-GB" sz="1600" b="1" dirty="0" smtClean="0"/>
              <a:t>Indonesia</a:t>
            </a:r>
            <a:endParaRPr lang="en-GB" sz="1600" b="1" dirty="0"/>
          </a:p>
        </p:txBody>
      </p:sp>
      <p:sp>
        <p:nvSpPr>
          <p:cNvPr id="7" name="TextBox 6"/>
          <p:cNvSpPr txBox="1"/>
          <p:nvPr/>
        </p:nvSpPr>
        <p:spPr>
          <a:xfrm>
            <a:off x="456658" y="3853295"/>
            <a:ext cx="1440160" cy="523220"/>
          </a:xfrm>
          <a:prstGeom prst="rect">
            <a:avLst/>
          </a:prstGeom>
          <a:solidFill>
            <a:schemeClr val="bg1"/>
          </a:solidFill>
        </p:spPr>
        <p:txBody>
          <a:bodyPr wrap="square" rtlCol="0">
            <a:spAutoFit/>
          </a:bodyPr>
          <a:lstStyle/>
          <a:p>
            <a:r>
              <a:rPr lang="en-GB" sz="1400" b="1" dirty="0" smtClean="0"/>
              <a:t>Number of incident cases</a:t>
            </a:r>
            <a:endParaRPr lang="en-GB" sz="1400" b="1" dirty="0"/>
          </a:p>
        </p:txBody>
      </p:sp>
      <p:sp>
        <p:nvSpPr>
          <p:cNvPr id="15" name="TextBox 14"/>
          <p:cNvSpPr txBox="1"/>
          <p:nvPr/>
        </p:nvSpPr>
        <p:spPr>
          <a:xfrm>
            <a:off x="1068373" y="4296089"/>
            <a:ext cx="881973" cy="292388"/>
          </a:xfrm>
          <a:prstGeom prst="rect">
            <a:avLst/>
          </a:prstGeom>
          <a:solidFill>
            <a:schemeClr val="bg1"/>
          </a:solidFill>
        </p:spPr>
        <p:txBody>
          <a:bodyPr wrap="none" rtlCol="0">
            <a:spAutoFit/>
          </a:bodyPr>
          <a:lstStyle/>
          <a:p>
            <a:r>
              <a:rPr lang="en-GB" sz="1300" b="1" dirty="0" smtClean="0"/>
              <a:t>  100 000</a:t>
            </a:r>
            <a:endParaRPr lang="en-GB" sz="1300" b="1" dirty="0"/>
          </a:p>
        </p:txBody>
      </p:sp>
      <p:sp>
        <p:nvSpPr>
          <p:cNvPr id="16" name="TextBox 15"/>
          <p:cNvSpPr txBox="1"/>
          <p:nvPr/>
        </p:nvSpPr>
        <p:spPr>
          <a:xfrm>
            <a:off x="1078760" y="4513310"/>
            <a:ext cx="881973" cy="292388"/>
          </a:xfrm>
          <a:prstGeom prst="rect">
            <a:avLst/>
          </a:prstGeom>
          <a:solidFill>
            <a:schemeClr val="bg1"/>
          </a:solidFill>
        </p:spPr>
        <p:txBody>
          <a:bodyPr wrap="none" rtlCol="0">
            <a:spAutoFit/>
          </a:bodyPr>
          <a:lstStyle/>
          <a:p>
            <a:r>
              <a:rPr lang="en-GB" sz="1300" b="1" dirty="0" smtClean="0"/>
              <a:t>  250 000</a:t>
            </a:r>
            <a:endParaRPr lang="en-GB" sz="1300" b="1" dirty="0"/>
          </a:p>
        </p:txBody>
      </p:sp>
      <p:sp>
        <p:nvSpPr>
          <p:cNvPr id="17" name="TextBox 16"/>
          <p:cNvSpPr txBox="1"/>
          <p:nvPr/>
        </p:nvSpPr>
        <p:spPr>
          <a:xfrm>
            <a:off x="1165844" y="4731026"/>
            <a:ext cx="788999" cy="292388"/>
          </a:xfrm>
          <a:prstGeom prst="rect">
            <a:avLst/>
          </a:prstGeom>
          <a:solidFill>
            <a:schemeClr val="bg1"/>
          </a:solidFill>
        </p:spPr>
        <p:txBody>
          <a:bodyPr wrap="none" rtlCol="0">
            <a:spAutoFit/>
          </a:bodyPr>
          <a:lstStyle/>
          <a:p>
            <a:r>
              <a:rPr lang="en-GB" sz="1300" b="1" dirty="0" smtClean="0"/>
              <a:t>500 000</a:t>
            </a:r>
            <a:endParaRPr lang="en-GB" sz="1300" b="1" dirty="0"/>
          </a:p>
        </p:txBody>
      </p:sp>
      <p:sp>
        <p:nvSpPr>
          <p:cNvPr id="18" name="TextBox 17"/>
          <p:cNvSpPr txBox="1"/>
          <p:nvPr/>
        </p:nvSpPr>
        <p:spPr>
          <a:xfrm>
            <a:off x="1165840" y="5014058"/>
            <a:ext cx="974947" cy="292388"/>
          </a:xfrm>
          <a:prstGeom prst="rect">
            <a:avLst/>
          </a:prstGeom>
          <a:solidFill>
            <a:schemeClr val="bg1"/>
          </a:solidFill>
        </p:spPr>
        <p:txBody>
          <a:bodyPr wrap="none" rtlCol="0">
            <a:spAutoFit/>
          </a:bodyPr>
          <a:lstStyle/>
          <a:p>
            <a:r>
              <a:rPr lang="en-GB" sz="1300" b="1" dirty="0" smtClean="0"/>
              <a:t>1 000 000 </a:t>
            </a:r>
            <a:endParaRPr lang="en-GB" sz="1300" b="1" dirty="0"/>
          </a:p>
        </p:txBody>
      </p:sp>
      <p:sp>
        <p:nvSpPr>
          <p:cNvPr id="20" name="Rectangle 19"/>
          <p:cNvSpPr/>
          <p:nvPr/>
        </p:nvSpPr>
        <p:spPr>
          <a:xfrm>
            <a:off x="1277889" y="5582444"/>
            <a:ext cx="917328" cy="222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1179915" y="5572820"/>
            <a:ext cx="974947" cy="292388"/>
          </a:xfrm>
          <a:prstGeom prst="rect">
            <a:avLst/>
          </a:prstGeom>
          <a:noFill/>
        </p:spPr>
        <p:txBody>
          <a:bodyPr wrap="none" rtlCol="0">
            <a:spAutoFit/>
          </a:bodyPr>
          <a:lstStyle/>
          <a:p>
            <a:r>
              <a:rPr lang="en-GB" sz="1300" b="1" dirty="0"/>
              <a:t>2</a:t>
            </a:r>
            <a:r>
              <a:rPr lang="en-GB" sz="1300" b="1" dirty="0" smtClean="0"/>
              <a:t> 000 000 </a:t>
            </a:r>
            <a:endParaRPr lang="en-GB" sz="1300" b="1" dirty="0"/>
          </a:p>
        </p:txBody>
      </p:sp>
      <p:sp>
        <p:nvSpPr>
          <p:cNvPr id="22" name="TextBox 21"/>
          <p:cNvSpPr txBox="1"/>
          <p:nvPr/>
        </p:nvSpPr>
        <p:spPr>
          <a:xfrm>
            <a:off x="3203848" y="5969036"/>
            <a:ext cx="5572359" cy="307777"/>
          </a:xfrm>
          <a:prstGeom prst="rect">
            <a:avLst/>
          </a:prstGeom>
          <a:noFill/>
        </p:spPr>
        <p:txBody>
          <a:bodyPr wrap="none" rtlCol="0">
            <a:spAutoFit/>
          </a:bodyPr>
          <a:lstStyle/>
          <a:p>
            <a:r>
              <a:rPr lang="en-GB" sz="1400" b="1" i="1" dirty="0" smtClean="0"/>
              <a:t>circles shown for countries with at least 100,000 cases per year</a:t>
            </a:r>
            <a:endParaRPr lang="en-GB" sz="1400" b="1" i="1" dirty="0"/>
          </a:p>
        </p:txBody>
      </p:sp>
      <p:grpSp>
        <p:nvGrpSpPr>
          <p:cNvPr id="19" name="Group 18"/>
          <p:cNvGrpSpPr/>
          <p:nvPr/>
        </p:nvGrpSpPr>
        <p:grpSpPr>
          <a:xfrm>
            <a:off x="-26126" y="6298269"/>
            <a:ext cx="9180512" cy="587115"/>
            <a:chOff x="0" y="6239537"/>
            <a:chExt cx="9212088" cy="618462"/>
          </a:xfrm>
        </p:grpSpPr>
        <p:pic>
          <p:nvPicPr>
            <p:cNvPr id="23"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Pentagon 23"/>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cxnSp>
        <p:nvCxnSpPr>
          <p:cNvPr id="28" name="Straight Connector 27"/>
          <p:cNvCxnSpPr/>
          <p:nvPr/>
        </p:nvCxnSpPr>
        <p:spPr>
          <a:xfrm flipV="1">
            <a:off x="0" y="1259974"/>
            <a:ext cx="9154386" cy="8786"/>
          </a:xfrm>
          <a:prstGeom prst="line">
            <a:avLst/>
          </a:prstGeom>
          <a:ln w="38100">
            <a:solidFill>
              <a:srgbClr val="008EC0"/>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0597" y="116632"/>
            <a:ext cx="1055899" cy="1055899"/>
          </a:xfrm>
          <a:prstGeom prst="rect">
            <a:avLst/>
          </a:prstGeom>
        </p:spPr>
      </p:pic>
    </p:spTree>
    <p:extLst>
      <p:ext uri="{BB962C8B-B14F-4D97-AF65-F5344CB8AC3E}">
        <p14:creationId xmlns:p14="http://schemas.microsoft.com/office/powerpoint/2010/main" val="1491680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496" y="1340769"/>
            <a:ext cx="3124200" cy="41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3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15054" y="1944688"/>
            <a:ext cx="2356338"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0" name="Picture 1"/>
          <p:cNvPicPr>
            <a:picLocks noChangeAspect="1"/>
          </p:cNvPicPr>
          <p:nvPr/>
        </p:nvPicPr>
        <p:blipFill>
          <a:blip r:embed="rId5" cstate="email">
            <a:extLst>
              <a:ext uri="{28A0092B-C50C-407E-A947-70E740481C1C}">
                <a14:useLocalDpi xmlns:a14="http://schemas.microsoft.com/office/drawing/2010/main"/>
              </a:ext>
            </a:extLst>
          </a:blip>
          <a:srcRect l="2702" t="28763" r="20567" b="8710"/>
          <a:stretch>
            <a:fillRect/>
          </a:stretch>
        </p:blipFill>
        <p:spPr bwMode="auto">
          <a:xfrm>
            <a:off x="2073520" y="3078163"/>
            <a:ext cx="6995746"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Rectangle 3"/>
          <p:cNvSpPr>
            <a:spLocks noChangeArrowheads="1"/>
          </p:cNvSpPr>
          <p:nvPr/>
        </p:nvSpPr>
        <p:spPr bwMode="auto">
          <a:xfrm>
            <a:off x="0" y="0"/>
            <a:ext cx="9144000" cy="1143000"/>
          </a:xfrm>
          <a:prstGeom prst="rect">
            <a:avLst/>
          </a:prstGeom>
          <a:solidFill>
            <a:srgbClr val="0099FF"/>
          </a:solidFill>
          <a:ln>
            <a:noFill/>
          </a:ln>
          <a:effectLst>
            <a:outerShdw dist="17961" dir="2700000" algn="ctr" rotWithShape="0">
              <a:srgbClr val="96CCEE"/>
            </a:outerShdw>
          </a:effectLst>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defTabSz="955675" fontAlgn="base">
              <a:spcBef>
                <a:spcPct val="0"/>
              </a:spcBef>
              <a:spcAft>
                <a:spcPct val="0"/>
              </a:spcAft>
            </a:pPr>
            <a:r>
              <a:rPr lang="en-GB" altLang="en-US" sz="2800" b="1" dirty="0">
                <a:solidFill>
                  <a:srgbClr val="FFFFFF"/>
                </a:solidFill>
                <a:latin typeface="Calibri" pitchFamily="34" charset="0"/>
                <a:cs typeface="Arial" charset="0"/>
              </a:rPr>
              <a:t>  </a:t>
            </a:r>
            <a:r>
              <a:rPr lang="en-GB" altLang="en-US" sz="3600" b="1" dirty="0">
                <a:solidFill>
                  <a:srgbClr val="FFFFFF"/>
                </a:solidFill>
                <a:latin typeface="Century Gothic" panose="020B0502020202020204" pitchFamily="34" charset="0"/>
                <a:cs typeface="Arial" charset="0"/>
              </a:rPr>
              <a:t>Millennium Development Goals 2015</a:t>
            </a:r>
            <a:endParaRPr lang="en-US" altLang="en-US" sz="3600" b="1" dirty="0">
              <a:solidFill>
                <a:srgbClr val="FFFFFF"/>
              </a:solidFill>
              <a:latin typeface="Century Gothic" panose="020B0502020202020204" pitchFamily="34" charset="0"/>
              <a:cs typeface="Arial" charset="0"/>
            </a:endParaRPr>
          </a:p>
        </p:txBody>
      </p:sp>
      <p:grpSp>
        <p:nvGrpSpPr>
          <p:cNvPr id="8" name="Group 7"/>
          <p:cNvGrpSpPr/>
          <p:nvPr/>
        </p:nvGrpSpPr>
        <p:grpSpPr>
          <a:xfrm>
            <a:off x="0" y="6298265"/>
            <a:ext cx="9180512" cy="587115"/>
            <a:chOff x="0" y="6239537"/>
            <a:chExt cx="9212088" cy="618462"/>
          </a:xfrm>
        </p:grpSpPr>
        <p:pic>
          <p:nvPicPr>
            <p:cNvPr id="9" name="Picture 7"/>
            <p:cNvPicPr>
              <a:picLocks noChangeAspect="1" noChangeArrowheads="1"/>
            </p:cNvPicPr>
            <p:nvPr/>
          </p:nvPicPr>
          <p:blipFill rotWithShape="1">
            <a:blip r:embed="rId6">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entagon 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1"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Tree>
    <p:extLst>
      <p:ext uri="{BB962C8B-B14F-4D97-AF65-F5344CB8AC3E}">
        <p14:creationId xmlns:p14="http://schemas.microsoft.com/office/powerpoint/2010/main" val="140148875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916832"/>
            <a:ext cx="6918433"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175048" y="18864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srgbClr val="FF0000"/>
                </a:solidFill>
                <a:latin typeface="Century Gothic" panose="020B0502020202020204" pitchFamily="34" charset="0"/>
              </a:rPr>
              <a:t>MDG6 TB target </a:t>
            </a:r>
            <a:r>
              <a:rPr lang="en-GB" sz="4000" b="1" dirty="0" smtClean="0">
                <a:solidFill>
                  <a:srgbClr val="000000"/>
                </a:solidFill>
                <a:latin typeface="Century Gothic" panose="020B0502020202020204" pitchFamily="34" charset="0"/>
              </a:rPr>
              <a:t>achieved</a:t>
            </a:r>
            <a:endParaRPr lang="en-GB" sz="4000" b="1" dirty="0">
              <a:solidFill>
                <a:srgbClr val="000000"/>
              </a:solidFill>
              <a:latin typeface="Century Gothic" panose="020B0502020202020204" pitchFamily="34" charset="0"/>
            </a:endParaRPr>
          </a:p>
        </p:txBody>
      </p:sp>
      <p:sp>
        <p:nvSpPr>
          <p:cNvPr id="5" name="Rectangle 4"/>
          <p:cNvSpPr>
            <a:spLocks noChangeArrowheads="1"/>
          </p:cNvSpPr>
          <p:nvPr/>
        </p:nvSpPr>
        <p:spPr bwMode="auto">
          <a:xfrm>
            <a:off x="192709" y="1223051"/>
            <a:ext cx="8771780"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Arial Narrow" panose="020B0606020202030204" pitchFamily="34" charset="0"/>
              <a:cs typeface="Arial" charset="0"/>
            </a:endParaRPr>
          </a:p>
        </p:txBody>
      </p:sp>
      <p:sp>
        <p:nvSpPr>
          <p:cNvPr id="9" name="Text Box 104"/>
          <p:cNvSpPr txBox="1"/>
          <p:nvPr/>
        </p:nvSpPr>
        <p:spPr>
          <a:xfrm>
            <a:off x="1620919" y="1342504"/>
            <a:ext cx="3198495" cy="410882"/>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ct val="115000"/>
              </a:lnSpc>
            </a:pPr>
            <a:r>
              <a:rPr lang="en-GB" b="1" dirty="0" smtClean="0">
                <a:ln w="12700" cap="flat" cmpd="sng" algn="ctr">
                  <a:noFill/>
                  <a:prstDash val="solid"/>
                  <a:round/>
                </a:ln>
                <a:solidFill>
                  <a:srgbClr val="FF0000"/>
                </a:solidFill>
                <a:effectLst>
                  <a:outerShdw blurRad="41275" dist="20320" dir="1800000" algn="tl">
                    <a:srgbClr val="000000">
                      <a:alpha val="40000"/>
                    </a:srgbClr>
                  </a:outerShdw>
                </a:effectLst>
                <a:latin typeface="Century Gothic"/>
                <a:ea typeface="SimSun"/>
                <a:cs typeface="Arial"/>
              </a:rPr>
              <a:t>TB</a:t>
            </a:r>
            <a:r>
              <a:rPr lang="en-GB" b="1" dirty="0" smtClean="0">
                <a:ln w="12700" cap="flat" cmpd="sng" algn="ctr">
                  <a:solidFill>
                    <a:srgbClr val="000000"/>
                  </a:solidFill>
                  <a:prstDash val="solid"/>
                  <a:round/>
                </a:ln>
                <a:solidFill>
                  <a:srgbClr val="000000"/>
                </a:solidFill>
                <a:effectLst>
                  <a:outerShdw blurRad="41275" dist="20320" dir="1800000" algn="tl">
                    <a:srgbClr val="000000">
                      <a:alpha val="40000"/>
                    </a:srgbClr>
                  </a:outerShdw>
                </a:effectLst>
                <a:latin typeface="Century Gothic"/>
                <a:ea typeface="SimSun"/>
                <a:cs typeface="Arial"/>
              </a:rPr>
              <a:t> EPIDEMIC</a:t>
            </a:r>
            <a:endParaRPr lang="en-GB" sz="400" dirty="0">
              <a:solidFill>
                <a:srgbClr val="000000"/>
              </a:solidFill>
              <a:latin typeface="Calibri"/>
              <a:ea typeface="SimSun"/>
              <a:cs typeface="Arial"/>
            </a:endParaRPr>
          </a:p>
        </p:txBody>
      </p:sp>
      <p:sp>
        <p:nvSpPr>
          <p:cNvPr id="10" name="Text Box 105"/>
          <p:cNvSpPr txBox="1"/>
          <p:nvPr/>
        </p:nvSpPr>
        <p:spPr>
          <a:xfrm>
            <a:off x="3848768" y="1337983"/>
            <a:ext cx="1258678" cy="410882"/>
          </a:xfrm>
          <a:prstGeom prst="rect">
            <a:avLst/>
          </a:prstGeom>
          <a:noFill/>
          <a:ln>
            <a:noFill/>
          </a:ln>
          <a:effectLst/>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15000"/>
              </a:lnSpc>
            </a:pPr>
            <a:r>
              <a:rPr lang="en-GB" b="1" dirty="0">
                <a:solidFill>
                  <a:srgbClr val="0093D5"/>
                </a:solidFill>
                <a:effectLst>
                  <a:outerShdw blurRad="41275" dist="20320" dir="1800000" algn="tl">
                    <a:srgbClr val="000000">
                      <a:alpha val="40000"/>
                    </a:srgbClr>
                  </a:outerShdw>
                </a:effectLst>
                <a:latin typeface="Century Gothic"/>
                <a:ea typeface="SimSun"/>
                <a:cs typeface="Arial"/>
              </a:rPr>
              <a:t>REVERSED</a:t>
            </a:r>
            <a:endParaRPr lang="en-GB" sz="400" dirty="0">
              <a:solidFill>
                <a:srgbClr val="000000"/>
              </a:solidFill>
              <a:latin typeface="Calibri"/>
              <a:ea typeface="SimSun"/>
              <a:cs typeface="Arial"/>
            </a:endParaRPr>
          </a:p>
        </p:txBody>
      </p:sp>
      <p:grpSp>
        <p:nvGrpSpPr>
          <p:cNvPr id="20" name="Group 19"/>
          <p:cNvGrpSpPr/>
          <p:nvPr/>
        </p:nvGrpSpPr>
        <p:grpSpPr>
          <a:xfrm>
            <a:off x="2" y="6298279"/>
            <a:ext cx="9180512" cy="587115"/>
            <a:chOff x="0" y="6239537"/>
            <a:chExt cx="9212088" cy="618462"/>
          </a:xfrm>
        </p:grpSpPr>
        <p:pic>
          <p:nvPicPr>
            <p:cNvPr id="2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Pentagon 21"/>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2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pic>
        <p:nvPicPr>
          <p:cNvPr id="27" name="Picture 2" descr="http://stpetersecuadorexperience2013.weebly.com/uploads/1/4/9/8/14989064/5625694_ori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142921"/>
            <a:ext cx="1923878" cy="108012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770012" y="2706134"/>
            <a:ext cx="2956989" cy="1730562"/>
            <a:chOff x="4401855" y="3212976"/>
            <a:chExt cx="2956989" cy="1730562"/>
          </a:xfrm>
        </p:grpSpPr>
        <p:grpSp>
          <p:nvGrpSpPr>
            <p:cNvPr id="2" name="Group 1"/>
            <p:cNvGrpSpPr/>
            <p:nvPr/>
          </p:nvGrpSpPr>
          <p:grpSpPr>
            <a:xfrm>
              <a:off x="4401855" y="3784732"/>
              <a:ext cx="2956989" cy="1158806"/>
              <a:chOff x="4329847" y="3784732"/>
              <a:chExt cx="2956989" cy="1158806"/>
            </a:xfrm>
          </p:grpSpPr>
          <p:sp>
            <p:nvSpPr>
              <p:cNvPr id="32" name="Shape 166"/>
              <p:cNvSpPr txBox="1"/>
              <p:nvPr/>
            </p:nvSpPr>
            <p:spPr>
              <a:xfrm>
                <a:off x="4329847" y="4606989"/>
                <a:ext cx="2956989" cy="336549"/>
              </a:xfrm>
              <a:prstGeom prst="rect">
                <a:avLst/>
              </a:prstGeom>
              <a:noFill/>
              <a:ln>
                <a:noFill/>
              </a:ln>
            </p:spPr>
            <p:txBody>
              <a:bodyPr lIns="91425" tIns="45700" rIns="91425" bIns="45700" anchor="t" anchorCtr="0">
                <a:no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spcBef>
                    <a:spcPts val="0"/>
                  </a:spcBef>
                  <a:spcAft>
                    <a:spcPts val="0"/>
                  </a:spcAft>
                  <a:buSzPct val="25000"/>
                </a:pPr>
                <a:r>
                  <a:rPr lang="en-GB" sz="1400" b="1" dirty="0">
                    <a:solidFill>
                      <a:srgbClr val="000000"/>
                    </a:solidFill>
                    <a:latin typeface="Century Gothic" panose="020B0502020202020204" pitchFamily="34" charset="0"/>
                    <a:ea typeface="Arial"/>
                    <a:cs typeface="Arial"/>
                    <a:sym typeface="Arial"/>
                  </a:rPr>
                  <a:t>47% decline since 1990</a:t>
                </a:r>
              </a:p>
            </p:txBody>
          </p:sp>
          <p:sp>
            <p:nvSpPr>
              <p:cNvPr id="33" name="Shape 168"/>
              <p:cNvSpPr txBox="1"/>
              <p:nvPr/>
            </p:nvSpPr>
            <p:spPr>
              <a:xfrm>
                <a:off x="5244820" y="3784732"/>
                <a:ext cx="804861" cy="336549"/>
              </a:xfrm>
              <a:prstGeom prst="rect">
                <a:avLst/>
              </a:prstGeom>
              <a:noFill/>
              <a:ln>
                <a:noFill/>
              </a:ln>
            </p:spPr>
            <p:txBody>
              <a:bodyPr lIns="91425" tIns="45700" rIns="91425" bIns="45700" anchor="t" anchorCtr="0">
                <a:no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spcBef>
                    <a:spcPts val="0"/>
                  </a:spcBef>
                  <a:spcAft>
                    <a:spcPts val="0"/>
                  </a:spcAft>
                  <a:buSzPct val="25000"/>
                </a:pPr>
                <a:r>
                  <a:rPr lang="en-GB" sz="1600" b="1" dirty="0">
                    <a:solidFill>
                      <a:srgbClr val="FF3300"/>
                    </a:solidFill>
                    <a:latin typeface="Century Gothic" panose="020B0502020202020204" pitchFamily="34" charset="0"/>
                    <a:ea typeface="Arial"/>
                    <a:cs typeface="Arial"/>
                    <a:sym typeface="Arial"/>
                  </a:rPr>
                  <a:t>Target</a:t>
                </a:r>
              </a:p>
            </p:txBody>
          </p:sp>
          <p:cxnSp>
            <p:nvCxnSpPr>
              <p:cNvPr id="34" name="Shape 177"/>
              <p:cNvCxnSpPr/>
              <p:nvPr/>
            </p:nvCxnSpPr>
            <p:spPr>
              <a:xfrm>
                <a:off x="6049682" y="3953007"/>
                <a:ext cx="156675" cy="182356"/>
              </a:xfrm>
              <a:prstGeom prst="straightConnector1">
                <a:avLst/>
              </a:prstGeom>
              <a:noFill/>
              <a:ln w="31750" cap="flat" cmpd="sng">
                <a:solidFill>
                  <a:schemeClr val="dk1"/>
                </a:solidFill>
                <a:prstDash val="solid"/>
                <a:round/>
                <a:headEnd type="none" w="med" len="med"/>
                <a:tailEnd type="stealth" w="lg" len="lg"/>
              </a:ln>
            </p:spPr>
          </p:cxnSp>
        </p:grpSp>
        <p:sp>
          <p:nvSpPr>
            <p:cNvPr id="37" name="Shape 169"/>
            <p:cNvSpPr txBox="1"/>
            <p:nvPr/>
          </p:nvSpPr>
          <p:spPr>
            <a:xfrm>
              <a:off x="4488940" y="3212976"/>
              <a:ext cx="1595228" cy="586552"/>
            </a:xfrm>
            <a:prstGeom prst="rect">
              <a:avLst/>
            </a:prstGeom>
            <a:noFill/>
            <a:ln>
              <a:noFill/>
            </a:ln>
          </p:spPr>
          <p:txBody>
            <a:bodyPr lIns="91425" tIns="45700" rIns="91425" bIns="45700" anchor="t" anchorCtr="0">
              <a:noAutofit/>
            </a:bodyPr>
            <a:lstStyle/>
            <a:p>
              <a:pPr>
                <a:buSzPct val="25000"/>
              </a:pPr>
              <a:r>
                <a:rPr lang="en-GB" sz="2000" b="1" dirty="0">
                  <a:solidFill>
                    <a:srgbClr val="000000"/>
                  </a:solidFill>
                  <a:latin typeface="Century Gothic" panose="020B0502020202020204" pitchFamily="34" charset="0"/>
                  <a:ea typeface="Arial"/>
                  <a:cs typeface="Arial"/>
                  <a:sym typeface="Arial"/>
                </a:rPr>
                <a:t>  </a:t>
              </a:r>
              <a:r>
                <a:rPr lang="en-GB" sz="2000" b="1" dirty="0" smtClean="0">
                  <a:solidFill>
                    <a:srgbClr val="000000"/>
                  </a:solidFill>
                  <a:latin typeface="Century Gothic" panose="020B0502020202020204" pitchFamily="34" charset="0"/>
                  <a:ea typeface="Arial"/>
                  <a:cs typeface="Arial"/>
                  <a:sym typeface="Arial"/>
                </a:rPr>
                <a:t>Mortality</a:t>
              </a:r>
              <a:endParaRPr lang="en-GB" sz="2000" b="1" dirty="0">
                <a:solidFill>
                  <a:srgbClr val="000000"/>
                </a:solidFill>
                <a:latin typeface="Century Gothic" panose="020B0502020202020204" pitchFamily="34" charset="0"/>
                <a:ea typeface="Arial"/>
                <a:cs typeface="Arial"/>
                <a:sym typeface="Arial"/>
              </a:endParaRPr>
            </a:p>
          </p:txBody>
        </p:sp>
      </p:grpSp>
      <p:sp>
        <p:nvSpPr>
          <p:cNvPr id="38" name="Text Box 104"/>
          <p:cNvSpPr txBox="1"/>
          <p:nvPr/>
        </p:nvSpPr>
        <p:spPr>
          <a:xfrm>
            <a:off x="5767241" y="1337983"/>
            <a:ext cx="3198495" cy="410882"/>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ct val="115000"/>
              </a:lnSpc>
            </a:pPr>
            <a:r>
              <a:rPr lang="en-GB" b="1" dirty="0" smtClean="0">
                <a:ln w="12700" cap="flat" cmpd="sng" algn="ctr">
                  <a:noFill/>
                  <a:prstDash val="solid"/>
                  <a:round/>
                </a:ln>
                <a:solidFill>
                  <a:srgbClr val="FF0000"/>
                </a:solidFill>
                <a:effectLst>
                  <a:outerShdw blurRad="41275" dist="20320" dir="1800000" algn="tl">
                    <a:srgbClr val="000000">
                      <a:alpha val="40000"/>
                    </a:srgbClr>
                  </a:outerShdw>
                </a:effectLst>
                <a:latin typeface="Century Gothic"/>
                <a:ea typeface="SimSun"/>
                <a:cs typeface="Arial"/>
              </a:rPr>
              <a:t>47%</a:t>
            </a:r>
            <a:r>
              <a:rPr lang="en-GB" b="1" dirty="0" smtClean="0">
                <a:ln w="12700" cap="flat" cmpd="sng" algn="ctr">
                  <a:noFill/>
                  <a:prstDash val="solid"/>
                  <a:round/>
                </a:ln>
                <a:solidFill>
                  <a:srgbClr val="000000"/>
                </a:solidFill>
                <a:effectLst>
                  <a:outerShdw blurRad="41275" dist="20320" dir="1800000" algn="tl">
                    <a:srgbClr val="000000">
                      <a:alpha val="40000"/>
                    </a:srgbClr>
                  </a:outerShdw>
                </a:effectLst>
                <a:latin typeface="Century Gothic"/>
                <a:ea typeface="SimSun"/>
                <a:cs typeface="Arial"/>
              </a:rPr>
              <a:t> </a:t>
            </a:r>
            <a:r>
              <a:rPr lang="en-GB" b="1" dirty="0" smtClean="0">
                <a:ln w="12700" cap="flat" cmpd="sng" algn="ctr">
                  <a:solidFill>
                    <a:srgbClr val="000000"/>
                  </a:solidFill>
                  <a:prstDash val="solid"/>
                  <a:round/>
                </a:ln>
                <a:solidFill>
                  <a:srgbClr val="000000"/>
                </a:solidFill>
                <a:effectLst>
                  <a:outerShdw blurRad="41275" dist="20320" dir="1800000" algn="tl">
                    <a:srgbClr val="000000">
                      <a:alpha val="40000"/>
                    </a:srgbClr>
                  </a:outerShdw>
                </a:effectLst>
                <a:latin typeface="Century Gothic"/>
                <a:ea typeface="SimSun"/>
                <a:cs typeface="Arial"/>
              </a:rPr>
              <a:t>DROP IN TB MORTALITY</a:t>
            </a:r>
            <a:endParaRPr lang="en-GB" sz="400" dirty="0">
              <a:solidFill>
                <a:srgbClr val="000000"/>
              </a:solidFill>
              <a:latin typeface="Calibri"/>
              <a:ea typeface="SimSun"/>
              <a:cs typeface="Arial"/>
            </a:endParaRPr>
          </a:p>
        </p:txBody>
      </p:sp>
      <p:sp>
        <p:nvSpPr>
          <p:cNvPr id="8" name="TextBox 7"/>
          <p:cNvSpPr txBox="1"/>
          <p:nvPr/>
        </p:nvSpPr>
        <p:spPr>
          <a:xfrm>
            <a:off x="192709" y="5589250"/>
            <a:ext cx="8771780" cy="646331"/>
          </a:xfrm>
          <a:prstGeom prst="rect">
            <a:avLst/>
          </a:prstGeom>
          <a:noFill/>
        </p:spPr>
        <p:txBody>
          <a:bodyPr wrap="square" rtlCol="0">
            <a:spAutoFit/>
          </a:bodyPr>
          <a:lstStyle/>
          <a:p>
            <a:pPr algn="ctr"/>
            <a:r>
              <a:rPr lang="en-GB" b="1" dirty="0" smtClean="0">
                <a:solidFill>
                  <a:srgbClr val="000000"/>
                </a:solidFill>
                <a:latin typeface="Century Gothic" panose="020B0502020202020204" pitchFamily="34" charset="0"/>
                <a:cs typeface="Arial" charset="0"/>
              </a:rPr>
              <a:t>But huge burden of deaths and suffering remains.</a:t>
            </a:r>
          </a:p>
          <a:p>
            <a:pPr algn="ctr"/>
            <a:r>
              <a:rPr lang="en-GB" b="1" dirty="0" smtClean="0">
                <a:solidFill>
                  <a:srgbClr val="FF0000"/>
                </a:solidFill>
                <a:latin typeface="Century Gothic" panose="020B0502020202020204" pitchFamily="34" charset="0"/>
                <a:cs typeface="Arial" charset="0"/>
              </a:rPr>
              <a:t>10.4 million </a:t>
            </a:r>
            <a:r>
              <a:rPr lang="en-GB" b="1" dirty="0" smtClean="0">
                <a:solidFill>
                  <a:srgbClr val="000000"/>
                </a:solidFill>
                <a:latin typeface="Century Gothic" panose="020B0502020202020204" pitchFamily="34" charset="0"/>
                <a:cs typeface="Arial" charset="0"/>
              </a:rPr>
              <a:t>people </a:t>
            </a:r>
            <a:r>
              <a:rPr lang="en-GB" b="1" dirty="0" smtClean="0">
                <a:solidFill>
                  <a:srgbClr val="FF0000"/>
                </a:solidFill>
                <a:latin typeface="Century Gothic" panose="020B0502020202020204" pitchFamily="34" charset="0"/>
                <a:cs typeface="Arial" charset="0"/>
              </a:rPr>
              <a:t>fell ill </a:t>
            </a:r>
            <a:r>
              <a:rPr lang="en-GB" b="1" dirty="0" smtClean="0">
                <a:solidFill>
                  <a:srgbClr val="000000"/>
                </a:solidFill>
                <a:latin typeface="Century Gothic" panose="020B0502020202020204" pitchFamily="34" charset="0"/>
                <a:cs typeface="Arial" charset="0"/>
              </a:rPr>
              <a:t>with TB in 2015, and there were </a:t>
            </a:r>
            <a:r>
              <a:rPr lang="en-GB" b="1" dirty="0" smtClean="0">
                <a:solidFill>
                  <a:srgbClr val="FF0000"/>
                </a:solidFill>
                <a:latin typeface="Century Gothic" panose="020B0502020202020204" pitchFamily="34" charset="0"/>
                <a:cs typeface="Arial" charset="0"/>
              </a:rPr>
              <a:t>1.8 million deaths</a:t>
            </a:r>
            <a:endParaRPr lang="en-GB" b="1" dirty="0">
              <a:solidFill>
                <a:srgbClr val="FF0000"/>
              </a:solidFill>
              <a:latin typeface="Century Gothic" panose="020B0502020202020204" pitchFamily="34" charset="0"/>
              <a:cs typeface="Arial" charset="0"/>
            </a:endParaRPr>
          </a:p>
        </p:txBody>
      </p:sp>
      <p:sp>
        <p:nvSpPr>
          <p:cNvPr id="35" name="TextBox 2"/>
          <p:cNvSpPr txBox="1">
            <a:spLocks noChangeArrowheads="1"/>
          </p:cNvSpPr>
          <p:nvPr/>
        </p:nvSpPr>
        <p:spPr bwMode="auto">
          <a:xfrm>
            <a:off x="152136" y="3698032"/>
            <a:ext cx="154101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Helvetica-Narrow" pitchFamily="34" charset="0"/>
                <a:cs typeface="Arial" pitchFamily="34" charset="0"/>
              </a:defRPr>
            </a:lvl1pPr>
            <a:lvl2pPr eaLnBrk="0" hangingPunct="0">
              <a:defRPr>
                <a:solidFill>
                  <a:schemeClr val="tx1"/>
                </a:solidFill>
                <a:latin typeface="Helvetica-Narrow" pitchFamily="34" charset="0"/>
                <a:cs typeface="Arial" pitchFamily="34" charset="0"/>
              </a:defRPr>
            </a:lvl2pPr>
            <a:lvl3pPr eaLnBrk="0" hangingPunct="0">
              <a:defRPr>
                <a:solidFill>
                  <a:schemeClr val="tx1"/>
                </a:solidFill>
                <a:latin typeface="Helvetica-Narrow" pitchFamily="34" charset="0"/>
                <a:cs typeface="Arial" pitchFamily="34" charset="0"/>
              </a:defRPr>
            </a:lvl3pPr>
            <a:lvl4pPr eaLnBrk="0" hangingPunct="0">
              <a:defRPr>
                <a:solidFill>
                  <a:schemeClr val="tx1"/>
                </a:solidFill>
                <a:latin typeface="Helvetica-Narrow" pitchFamily="34" charset="0"/>
                <a:cs typeface="Arial" pitchFamily="34" charset="0"/>
              </a:defRPr>
            </a:lvl4pPr>
            <a:lvl5pPr eaLnBrk="0" hangingPunct="0">
              <a:defRPr>
                <a:solidFill>
                  <a:schemeClr val="tx1"/>
                </a:solidFill>
                <a:latin typeface="Helvetica-Narrow" pitchFamily="34" charset="0"/>
                <a:cs typeface="Arial" pitchFamily="34" charset="0"/>
              </a:defRPr>
            </a:lvl5pPr>
            <a:lvl6pPr marL="2281238" indent="1588" eaLnBrk="0" fontAlgn="base" hangingPunct="0">
              <a:spcBef>
                <a:spcPct val="0"/>
              </a:spcBef>
              <a:spcAft>
                <a:spcPct val="0"/>
              </a:spcAft>
              <a:defRPr>
                <a:solidFill>
                  <a:schemeClr val="tx1"/>
                </a:solidFill>
                <a:latin typeface="Helvetica-Narrow" pitchFamily="34" charset="0"/>
                <a:cs typeface="Arial" pitchFamily="34" charset="0"/>
              </a:defRPr>
            </a:lvl6pPr>
            <a:lvl7pPr marL="2738438" indent="1588" eaLnBrk="0" fontAlgn="base" hangingPunct="0">
              <a:spcBef>
                <a:spcPct val="0"/>
              </a:spcBef>
              <a:spcAft>
                <a:spcPct val="0"/>
              </a:spcAft>
              <a:defRPr>
                <a:solidFill>
                  <a:schemeClr val="tx1"/>
                </a:solidFill>
                <a:latin typeface="Helvetica-Narrow" pitchFamily="34" charset="0"/>
                <a:cs typeface="Arial" pitchFamily="34" charset="0"/>
              </a:defRPr>
            </a:lvl7pPr>
            <a:lvl8pPr marL="3195638" indent="1588" eaLnBrk="0" fontAlgn="base" hangingPunct="0">
              <a:spcBef>
                <a:spcPct val="0"/>
              </a:spcBef>
              <a:spcAft>
                <a:spcPct val="0"/>
              </a:spcAft>
              <a:defRPr>
                <a:solidFill>
                  <a:schemeClr val="tx1"/>
                </a:solidFill>
                <a:latin typeface="Helvetica-Narrow" pitchFamily="34" charset="0"/>
                <a:cs typeface="Arial" pitchFamily="34" charset="0"/>
              </a:defRPr>
            </a:lvl8pPr>
            <a:lvl9pPr marL="3652838" indent="1588" eaLnBrk="0" fontAlgn="base" hangingPunct="0">
              <a:spcBef>
                <a:spcPct val="0"/>
              </a:spcBef>
              <a:spcAft>
                <a:spcPct val="0"/>
              </a:spcAft>
              <a:defRPr>
                <a:solidFill>
                  <a:schemeClr val="tx1"/>
                </a:solidFill>
                <a:latin typeface="Helvetica-Narrow" pitchFamily="34" charset="0"/>
                <a:cs typeface="Arial" pitchFamily="34" charset="0"/>
              </a:defRPr>
            </a:lvl9pPr>
          </a:lstStyle>
          <a:p>
            <a:pPr marL="0" indent="0" algn="ctr" eaLnBrk="1" hangingPunct="1"/>
            <a:r>
              <a:rPr lang="en-GB" b="1" dirty="0" smtClean="0">
                <a:solidFill>
                  <a:srgbClr val="0093D5"/>
                </a:solidFill>
                <a:latin typeface="Century Gothic" panose="020B0502020202020204" pitchFamily="34" charset="0"/>
                <a:cs typeface="Calibri" pitchFamily="34" charset="0"/>
              </a:rPr>
              <a:t>49 million </a:t>
            </a:r>
            <a:r>
              <a:rPr lang="en-GB" b="1" dirty="0">
                <a:solidFill>
                  <a:srgbClr val="0093D5"/>
                </a:solidFill>
                <a:latin typeface="Century Gothic" panose="020B0502020202020204" pitchFamily="34" charset="0"/>
                <a:cs typeface="Calibri" pitchFamily="34" charset="0"/>
              </a:rPr>
              <a:t>lives saved </a:t>
            </a:r>
            <a:r>
              <a:rPr lang="en-GB" b="1" dirty="0">
                <a:solidFill>
                  <a:srgbClr val="FF0000"/>
                </a:solidFill>
                <a:latin typeface="Century Gothic" panose="020B0502020202020204" pitchFamily="34" charset="0"/>
                <a:cs typeface="Calibri" pitchFamily="34" charset="0"/>
              </a:rPr>
              <a:t>between 2000 and </a:t>
            </a:r>
            <a:r>
              <a:rPr lang="en-GB" b="1" dirty="0" smtClean="0">
                <a:solidFill>
                  <a:srgbClr val="FF0000"/>
                </a:solidFill>
                <a:latin typeface="Century Gothic" panose="020B0502020202020204" pitchFamily="34" charset="0"/>
                <a:cs typeface="Calibri" pitchFamily="34" charset="0"/>
              </a:rPr>
              <a:t>2015</a:t>
            </a:r>
            <a:endParaRPr lang="en-GB" b="1" dirty="0">
              <a:solidFill>
                <a:srgbClr val="FF0000"/>
              </a:solidFill>
              <a:latin typeface="Century Gothic" panose="020B0502020202020204" pitchFamily="34" charset="0"/>
              <a:cs typeface="Calibri" pitchFamily="34" charset="0"/>
            </a:endParaRPr>
          </a:p>
        </p:txBody>
      </p:sp>
      <p:pic>
        <p:nvPicPr>
          <p:cNvPr id="3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6" y="1366856"/>
            <a:ext cx="1734295" cy="232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Shape 169"/>
          <p:cNvSpPr txBox="1"/>
          <p:nvPr/>
        </p:nvSpPr>
        <p:spPr>
          <a:xfrm>
            <a:off x="2771800" y="2850150"/>
            <a:ext cx="2225408" cy="586552"/>
          </a:xfrm>
          <a:prstGeom prst="rect">
            <a:avLst/>
          </a:prstGeom>
          <a:noFill/>
          <a:ln>
            <a:noFill/>
          </a:ln>
        </p:spPr>
        <p:txBody>
          <a:bodyPr lIns="91425" tIns="45700" rIns="91425" bIns="45700" anchor="t" anchorCtr="0">
            <a:noAutofit/>
          </a:bodyPr>
          <a:lstStyle/>
          <a:p>
            <a:pPr>
              <a:buSzPct val="25000"/>
            </a:pPr>
            <a:r>
              <a:rPr lang="en-GB" sz="2000" b="1" dirty="0">
                <a:solidFill>
                  <a:srgbClr val="000000"/>
                </a:solidFill>
                <a:latin typeface="Century Gothic" panose="020B0502020202020204" pitchFamily="34" charset="0"/>
                <a:ea typeface="Arial"/>
                <a:cs typeface="Arial"/>
                <a:sym typeface="Arial"/>
              </a:rPr>
              <a:t>  </a:t>
            </a:r>
            <a:r>
              <a:rPr lang="en-GB" sz="2000" b="1" dirty="0" smtClean="0">
                <a:solidFill>
                  <a:srgbClr val="000000"/>
                </a:solidFill>
                <a:latin typeface="Century Gothic" panose="020B0502020202020204" pitchFamily="34" charset="0"/>
                <a:ea typeface="Arial"/>
                <a:cs typeface="Arial"/>
                <a:sym typeface="Arial"/>
              </a:rPr>
              <a:t>Incidence rate</a:t>
            </a:r>
            <a:endParaRPr lang="en-GB" sz="2000" b="1" dirty="0">
              <a:solidFill>
                <a:srgbClr val="000000"/>
              </a:solidFill>
              <a:latin typeface="Century Gothic" panose="020B0502020202020204" pitchFamily="34" charset="0"/>
              <a:ea typeface="Arial"/>
              <a:cs typeface="Arial"/>
              <a:sym typeface="Arial"/>
            </a:endParaRPr>
          </a:p>
        </p:txBody>
      </p:sp>
      <p:sp>
        <p:nvSpPr>
          <p:cNvPr id="41" name="Shape 178"/>
          <p:cNvSpPr txBox="1"/>
          <p:nvPr/>
        </p:nvSpPr>
        <p:spPr>
          <a:xfrm>
            <a:off x="2987829" y="3282198"/>
            <a:ext cx="2009379" cy="1081404"/>
          </a:xfrm>
          <a:prstGeom prst="rect">
            <a:avLst/>
          </a:prstGeom>
          <a:noFill/>
          <a:ln>
            <a:noFill/>
          </a:ln>
        </p:spPr>
        <p:txBody>
          <a:bodyPr lIns="91425" tIns="45700" rIns="91425" bIns="45700" anchor="t" anchorCtr="0">
            <a:noAutofit/>
          </a:bodyPr>
          <a:lstStyle/>
          <a:p>
            <a:pPr algn="ctr">
              <a:buSzPct val="25000"/>
            </a:pPr>
            <a:r>
              <a:rPr lang="en-GB" sz="1400" b="1" dirty="0">
                <a:solidFill>
                  <a:srgbClr val="000000"/>
                </a:solidFill>
                <a:latin typeface="Century Gothic" panose="020B0502020202020204" pitchFamily="34" charset="0"/>
                <a:ea typeface="Arial"/>
                <a:cs typeface="Arial"/>
                <a:sym typeface="Arial"/>
              </a:rPr>
              <a:t>Falling </a:t>
            </a:r>
            <a:r>
              <a:rPr lang="en-GB" sz="1400" b="1" dirty="0" smtClean="0">
                <a:solidFill>
                  <a:srgbClr val="000000"/>
                </a:solidFill>
                <a:latin typeface="Century Gothic" panose="020B0502020202020204" pitchFamily="34" charset="0"/>
                <a:ea typeface="Arial"/>
                <a:cs typeface="Arial"/>
                <a:sym typeface="Arial"/>
              </a:rPr>
              <a:t>1.4% </a:t>
            </a:r>
            <a:r>
              <a:rPr lang="en-GB" sz="1400" b="1" dirty="0">
                <a:solidFill>
                  <a:srgbClr val="000000"/>
                </a:solidFill>
                <a:latin typeface="Century Gothic" panose="020B0502020202020204" pitchFamily="34" charset="0"/>
                <a:ea typeface="Arial"/>
                <a:cs typeface="Arial"/>
                <a:sym typeface="Arial"/>
              </a:rPr>
              <a:t>per </a:t>
            </a:r>
            <a:r>
              <a:rPr lang="en-GB" sz="1400" b="1" dirty="0" smtClean="0">
                <a:solidFill>
                  <a:srgbClr val="000000"/>
                </a:solidFill>
                <a:latin typeface="Century Gothic" panose="020B0502020202020204" pitchFamily="34" charset="0"/>
                <a:ea typeface="Arial"/>
                <a:cs typeface="Arial"/>
                <a:sym typeface="Arial"/>
              </a:rPr>
              <a:t>year (2000-2015). </a:t>
            </a:r>
          </a:p>
          <a:p>
            <a:pPr algn="ctr">
              <a:buSzPct val="25000"/>
            </a:pPr>
            <a:r>
              <a:rPr lang="en-GB" sz="1400" b="1" dirty="0" smtClean="0">
                <a:solidFill>
                  <a:srgbClr val="000000"/>
                </a:solidFill>
                <a:latin typeface="Century Gothic" panose="020B0502020202020204" pitchFamily="34" charset="0"/>
                <a:ea typeface="Arial"/>
                <a:cs typeface="Arial"/>
                <a:sym typeface="Arial"/>
              </a:rPr>
              <a:t>18% drop since 2000</a:t>
            </a:r>
            <a:endParaRPr lang="en-GB" sz="1400" b="1" dirty="0">
              <a:solidFill>
                <a:srgbClr val="000000"/>
              </a:solidFill>
              <a:latin typeface="Century Gothic" panose="020B0502020202020204" pitchFamily="34" charset="0"/>
              <a:ea typeface="Arial"/>
              <a:cs typeface="Arial"/>
              <a:sym typeface="Arial"/>
            </a:endParaRPr>
          </a:p>
        </p:txBody>
      </p:sp>
    </p:spTree>
    <p:extLst>
      <p:ext uri="{BB962C8B-B14F-4D97-AF65-F5344CB8AC3E}">
        <p14:creationId xmlns:p14="http://schemas.microsoft.com/office/powerpoint/2010/main" val="2138072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340768"/>
            <a:ext cx="7279283" cy="3939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192709" y="102910"/>
            <a:ext cx="877178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4000" b="1" dirty="0" smtClean="0">
                <a:solidFill>
                  <a:srgbClr val="FF0000"/>
                </a:solidFill>
                <a:latin typeface="Century Gothic" panose="020B0502020202020204" pitchFamily="34" charset="0"/>
              </a:rPr>
              <a:t>SDG3 – decline needs to accelerate</a:t>
            </a:r>
            <a:endParaRPr lang="en-GB" sz="4000" b="1" dirty="0">
              <a:solidFill>
                <a:srgbClr val="000000"/>
              </a:solidFill>
              <a:latin typeface="Century Gothic" panose="020B0502020202020204" pitchFamily="34" charset="0"/>
            </a:endParaRPr>
          </a:p>
        </p:txBody>
      </p:sp>
      <p:sp>
        <p:nvSpPr>
          <p:cNvPr id="5" name="Rectangle 4"/>
          <p:cNvSpPr>
            <a:spLocks noChangeArrowheads="1"/>
          </p:cNvSpPr>
          <p:nvPr/>
        </p:nvSpPr>
        <p:spPr bwMode="auto">
          <a:xfrm>
            <a:off x="192709" y="1052736"/>
            <a:ext cx="8771780"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Arial Narrow" panose="020B0606020202030204" pitchFamily="34" charset="0"/>
            </a:endParaRPr>
          </a:p>
        </p:txBody>
      </p:sp>
      <p:sp>
        <p:nvSpPr>
          <p:cNvPr id="13" name="Shape 169"/>
          <p:cNvSpPr txBox="1"/>
          <p:nvPr/>
        </p:nvSpPr>
        <p:spPr>
          <a:xfrm>
            <a:off x="2771800" y="2850150"/>
            <a:ext cx="2225408" cy="586552"/>
          </a:xfrm>
          <a:prstGeom prst="rect">
            <a:avLst/>
          </a:prstGeom>
          <a:noFill/>
          <a:ln>
            <a:noFill/>
          </a:ln>
        </p:spPr>
        <p:txBody>
          <a:bodyPr lIns="91425" tIns="45700" rIns="91425" bIns="45700" anchor="t" anchorCtr="0">
            <a:noAutofit/>
          </a:bodyPr>
          <a:lstStyle/>
          <a:p>
            <a:pPr>
              <a:buSzPct val="25000"/>
            </a:pPr>
            <a:r>
              <a:rPr lang="en-GB" sz="2000" b="1" dirty="0">
                <a:solidFill>
                  <a:srgbClr val="000000"/>
                </a:solidFill>
                <a:latin typeface="Century Gothic" panose="020B0502020202020204" pitchFamily="34" charset="0"/>
                <a:ea typeface="Arial"/>
                <a:sym typeface="Arial"/>
              </a:rPr>
              <a:t>  </a:t>
            </a:r>
            <a:r>
              <a:rPr lang="en-GB" sz="2000" b="1" dirty="0" smtClean="0">
                <a:solidFill>
                  <a:srgbClr val="000000"/>
                </a:solidFill>
                <a:latin typeface="Century Gothic" panose="020B0502020202020204" pitchFamily="34" charset="0"/>
                <a:ea typeface="Arial"/>
                <a:sym typeface="Arial"/>
              </a:rPr>
              <a:t>Incidence rate</a:t>
            </a:r>
            <a:endParaRPr lang="en-GB" sz="2000" b="1" dirty="0">
              <a:solidFill>
                <a:srgbClr val="000000"/>
              </a:solidFill>
              <a:latin typeface="Century Gothic" panose="020B0502020202020204" pitchFamily="34" charset="0"/>
              <a:ea typeface="Arial"/>
              <a:sym typeface="Arial"/>
            </a:endParaRPr>
          </a:p>
        </p:txBody>
      </p:sp>
      <p:sp>
        <p:nvSpPr>
          <p:cNvPr id="17" name="Shape 178"/>
          <p:cNvSpPr txBox="1"/>
          <p:nvPr/>
        </p:nvSpPr>
        <p:spPr>
          <a:xfrm>
            <a:off x="2987829" y="3282198"/>
            <a:ext cx="2009379" cy="1081404"/>
          </a:xfrm>
          <a:prstGeom prst="rect">
            <a:avLst/>
          </a:prstGeom>
          <a:noFill/>
          <a:ln>
            <a:noFill/>
          </a:ln>
        </p:spPr>
        <p:txBody>
          <a:bodyPr lIns="91425" tIns="45700" rIns="91425" bIns="45700" anchor="t" anchorCtr="0">
            <a:noAutofit/>
          </a:bodyPr>
          <a:lstStyle/>
          <a:p>
            <a:pPr algn="ctr">
              <a:buSzPct val="25000"/>
            </a:pPr>
            <a:r>
              <a:rPr lang="en-GB" sz="1400" b="1" dirty="0">
                <a:solidFill>
                  <a:srgbClr val="000000"/>
                </a:solidFill>
                <a:latin typeface="Century Gothic" panose="020B0502020202020204" pitchFamily="34" charset="0"/>
                <a:ea typeface="Arial"/>
                <a:sym typeface="Arial"/>
              </a:rPr>
              <a:t>Falling </a:t>
            </a:r>
            <a:r>
              <a:rPr lang="en-GB" sz="1400" b="1" dirty="0" smtClean="0">
                <a:solidFill>
                  <a:srgbClr val="000000"/>
                </a:solidFill>
                <a:latin typeface="Century Gothic" panose="020B0502020202020204" pitchFamily="34" charset="0"/>
                <a:ea typeface="Arial"/>
                <a:sym typeface="Arial"/>
              </a:rPr>
              <a:t>1.4% </a:t>
            </a:r>
            <a:r>
              <a:rPr lang="en-GB" sz="1400" b="1" dirty="0">
                <a:solidFill>
                  <a:srgbClr val="000000"/>
                </a:solidFill>
                <a:latin typeface="Century Gothic" panose="020B0502020202020204" pitchFamily="34" charset="0"/>
                <a:ea typeface="Arial"/>
                <a:sym typeface="Arial"/>
              </a:rPr>
              <a:t>per </a:t>
            </a:r>
            <a:r>
              <a:rPr lang="en-GB" sz="1400" b="1" dirty="0" smtClean="0">
                <a:solidFill>
                  <a:srgbClr val="000000"/>
                </a:solidFill>
                <a:latin typeface="Century Gothic" panose="020B0502020202020204" pitchFamily="34" charset="0"/>
                <a:ea typeface="Arial"/>
                <a:sym typeface="Arial"/>
              </a:rPr>
              <a:t>year (</a:t>
            </a:r>
            <a:r>
              <a:rPr lang="en-GB" sz="1400" b="1" dirty="0">
                <a:solidFill>
                  <a:srgbClr val="000000"/>
                </a:solidFill>
                <a:latin typeface="Century Gothic" panose="020B0502020202020204" pitchFamily="34" charset="0"/>
                <a:ea typeface="Arial"/>
                <a:sym typeface="Arial"/>
              </a:rPr>
              <a:t>2000-2014</a:t>
            </a:r>
            <a:r>
              <a:rPr lang="en-GB" sz="1400" b="1" dirty="0" smtClean="0">
                <a:solidFill>
                  <a:srgbClr val="000000"/>
                </a:solidFill>
                <a:latin typeface="Century Gothic" panose="020B0502020202020204" pitchFamily="34" charset="0"/>
                <a:ea typeface="Arial"/>
                <a:sym typeface="Arial"/>
              </a:rPr>
              <a:t>). </a:t>
            </a:r>
          </a:p>
          <a:p>
            <a:pPr algn="ctr">
              <a:buSzPct val="25000"/>
            </a:pPr>
            <a:r>
              <a:rPr lang="en-GB" sz="1400" b="1" dirty="0" smtClean="0">
                <a:solidFill>
                  <a:srgbClr val="000000"/>
                </a:solidFill>
                <a:latin typeface="Century Gothic" panose="020B0502020202020204" pitchFamily="34" charset="0"/>
                <a:ea typeface="Arial"/>
                <a:sym typeface="Arial"/>
              </a:rPr>
              <a:t>18% drop since 2000</a:t>
            </a:r>
            <a:endParaRPr lang="en-GB" sz="1400" b="1" dirty="0">
              <a:solidFill>
                <a:srgbClr val="000000"/>
              </a:solidFill>
              <a:latin typeface="Century Gothic" panose="020B0502020202020204" pitchFamily="34" charset="0"/>
              <a:ea typeface="Arial"/>
              <a:sym typeface="Arial"/>
            </a:endParaRPr>
          </a:p>
        </p:txBody>
      </p:sp>
      <p:grpSp>
        <p:nvGrpSpPr>
          <p:cNvPr id="20" name="Group 19"/>
          <p:cNvGrpSpPr/>
          <p:nvPr/>
        </p:nvGrpSpPr>
        <p:grpSpPr>
          <a:xfrm>
            <a:off x="2" y="6298279"/>
            <a:ext cx="9180512" cy="587115"/>
            <a:chOff x="0" y="6239537"/>
            <a:chExt cx="9212088" cy="618462"/>
          </a:xfrm>
        </p:grpSpPr>
        <p:pic>
          <p:nvPicPr>
            <p:cNvPr id="2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Pentagon 21"/>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2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
        <p:nvSpPr>
          <p:cNvPr id="8" name="TextBox 7"/>
          <p:cNvSpPr txBox="1"/>
          <p:nvPr/>
        </p:nvSpPr>
        <p:spPr>
          <a:xfrm>
            <a:off x="192709" y="5589250"/>
            <a:ext cx="8771780" cy="646331"/>
          </a:xfrm>
          <a:prstGeom prst="rect">
            <a:avLst/>
          </a:prstGeom>
          <a:noFill/>
        </p:spPr>
        <p:txBody>
          <a:bodyPr wrap="square" rtlCol="0">
            <a:spAutoFit/>
          </a:bodyPr>
          <a:lstStyle/>
          <a:p>
            <a:pPr algn="ctr"/>
            <a:r>
              <a:rPr lang="en-GB" b="1" dirty="0" smtClean="0">
                <a:solidFill>
                  <a:srgbClr val="000000"/>
                </a:solidFill>
                <a:latin typeface="Century Gothic" panose="020B0502020202020204" pitchFamily="34" charset="0"/>
              </a:rPr>
              <a:t>But huge burden of deaths and suffering remains.</a:t>
            </a:r>
          </a:p>
          <a:p>
            <a:pPr algn="ctr"/>
            <a:r>
              <a:rPr lang="en-GB" b="1" dirty="0" smtClean="0">
                <a:solidFill>
                  <a:srgbClr val="FF0000"/>
                </a:solidFill>
                <a:latin typeface="Century Gothic" panose="020B0502020202020204" pitchFamily="34" charset="0"/>
              </a:rPr>
              <a:t>10.4 million </a:t>
            </a:r>
            <a:r>
              <a:rPr lang="en-GB" b="1" dirty="0" smtClean="0">
                <a:solidFill>
                  <a:srgbClr val="000000"/>
                </a:solidFill>
                <a:latin typeface="Century Gothic" panose="020B0502020202020204" pitchFamily="34" charset="0"/>
              </a:rPr>
              <a:t>people </a:t>
            </a:r>
            <a:r>
              <a:rPr lang="en-GB" b="1" dirty="0" smtClean="0">
                <a:solidFill>
                  <a:srgbClr val="FF0000"/>
                </a:solidFill>
                <a:latin typeface="Century Gothic" panose="020B0502020202020204" pitchFamily="34" charset="0"/>
              </a:rPr>
              <a:t>fell ill </a:t>
            </a:r>
            <a:r>
              <a:rPr lang="en-GB" b="1" dirty="0" smtClean="0">
                <a:solidFill>
                  <a:srgbClr val="000000"/>
                </a:solidFill>
                <a:latin typeface="Century Gothic" panose="020B0502020202020204" pitchFamily="34" charset="0"/>
              </a:rPr>
              <a:t>with TB in 2015, and there were </a:t>
            </a:r>
            <a:r>
              <a:rPr lang="en-GB" b="1" dirty="0" smtClean="0">
                <a:solidFill>
                  <a:srgbClr val="FF0000"/>
                </a:solidFill>
                <a:latin typeface="Century Gothic" panose="020B0502020202020204" pitchFamily="34" charset="0"/>
              </a:rPr>
              <a:t>1.8 million deaths</a:t>
            </a:r>
            <a:endParaRPr lang="en-GB" b="1" dirty="0">
              <a:solidFill>
                <a:srgbClr val="FF0000"/>
              </a:solidFill>
              <a:latin typeface="Century Gothic" panose="020B0502020202020204" pitchFamily="34" charset="0"/>
            </a:endParaRPr>
          </a:p>
        </p:txBody>
      </p:sp>
      <p:sp>
        <p:nvSpPr>
          <p:cNvPr id="31" name="TextBox 2"/>
          <p:cNvSpPr txBox="1">
            <a:spLocks noChangeArrowheads="1"/>
          </p:cNvSpPr>
          <p:nvPr/>
        </p:nvSpPr>
        <p:spPr bwMode="auto">
          <a:xfrm>
            <a:off x="152136" y="3698032"/>
            <a:ext cx="154101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Helvetica-Narrow" pitchFamily="34" charset="0"/>
                <a:cs typeface="Arial" pitchFamily="34" charset="0"/>
              </a:defRPr>
            </a:lvl1pPr>
            <a:lvl2pPr eaLnBrk="0" hangingPunct="0">
              <a:defRPr>
                <a:solidFill>
                  <a:schemeClr val="tx1"/>
                </a:solidFill>
                <a:latin typeface="Helvetica-Narrow" pitchFamily="34" charset="0"/>
                <a:cs typeface="Arial" pitchFamily="34" charset="0"/>
              </a:defRPr>
            </a:lvl2pPr>
            <a:lvl3pPr eaLnBrk="0" hangingPunct="0">
              <a:defRPr>
                <a:solidFill>
                  <a:schemeClr val="tx1"/>
                </a:solidFill>
                <a:latin typeface="Helvetica-Narrow" pitchFamily="34" charset="0"/>
                <a:cs typeface="Arial" pitchFamily="34" charset="0"/>
              </a:defRPr>
            </a:lvl3pPr>
            <a:lvl4pPr eaLnBrk="0" hangingPunct="0">
              <a:defRPr>
                <a:solidFill>
                  <a:schemeClr val="tx1"/>
                </a:solidFill>
                <a:latin typeface="Helvetica-Narrow" pitchFamily="34" charset="0"/>
                <a:cs typeface="Arial" pitchFamily="34" charset="0"/>
              </a:defRPr>
            </a:lvl4pPr>
            <a:lvl5pPr eaLnBrk="0" hangingPunct="0">
              <a:defRPr>
                <a:solidFill>
                  <a:schemeClr val="tx1"/>
                </a:solidFill>
                <a:latin typeface="Helvetica-Narrow" pitchFamily="34" charset="0"/>
                <a:cs typeface="Arial" pitchFamily="34" charset="0"/>
              </a:defRPr>
            </a:lvl5pPr>
            <a:lvl6pPr marL="2281238" indent="1588" eaLnBrk="0" fontAlgn="base" hangingPunct="0">
              <a:spcBef>
                <a:spcPct val="0"/>
              </a:spcBef>
              <a:spcAft>
                <a:spcPct val="0"/>
              </a:spcAft>
              <a:defRPr>
                <a:solidFill>
                  <a:schemeClr val="tx1"/>
                </a:solidFill>
                <a:latin typeface="Helvetica-Narrow" pitchFamily="34" charset="0"/>
                <a:cs typeface="Arial" pitchFamily="34" charset="0"/>
              </a:defRPr>
            </a:lvl6pPr>
            <a:lvl7pPr marL="2738438" indent="1588" eaLnBrk="0" fontAlgn="base" hangingPunct="0">
              <a:spcBef>
                <a:spcPct val="0"/>
              </a:spcBef>
              <a:spcAft>
                <a:spcPct val="0"/>
              </a:spcAft>
              <a:defRPr>
                <a:solidFill>
                  <a:schemeClr val="tx1"/>
                </a:solidFill>
                <a:latin typeface="Helvetica-Narrow" pitchFamily="34" charset="0"/>
                <a:cs typeface="Arial" pitchFamily="34" charset="0"/>
              </a:defRPr>
            </a:lvl7pPr>
            <a:lvl8pPr marL="3195638" indent="1588" eaLnBrk="0" fontAlgn="base" hangingPunct="0">
              <a:spcBef>
                <a:spcPct val="0"/>
              </a:spcBef>
              <a:spcAft>
                <a:spcPct val="0"/>
              </a:spcAft>
              <a:defRPr>
                <a:solidFill>
                  <a:schemeClr val="tx1"/>
                </a:solidFill>
                <a:latin typeface="Helvetica-Narrow" pitchFamily="34" charset="0"/>
                <a:cs typeface="Arial" pitchFamily="34" charset="0"/>
              </a:defRPr>
            </a:lvl8pPr>
            <a:lvl9pPr marL="3652838" indent="1588" eaLnBrk="0" fontAlgn="base" hangingPunct="0">
              <a:spcBef>
                <a:spcPct val="0"/>
              </a:spcBef>
              <a:spcAft>
                <a:spcPct val="0"/>
              </a:spcAft>
              <a:defRPr>
                <a:solidFill>
                  <a:schemeClr val="tx1"/>
                </a:solidFill>
                <a:latin typeface="Helvetica-Narrow" pitchFamily="34" charset="0"/>
                <a:cs typeface="Arial" pitchFamily="34" charset="0"/>
              </a:defRPr>
            </a:lvl9pPr>
          </a:lstStyle>
          <a:p>
            <a:pPr marL="0" indent="0" algn="ctr" eaLnBrk="1" hangingPunct="1"/>
            <a:r>
              <a:rPr lang="en-GB" b="1" dirty="0" smtClean="0">
                <a:solidFill>
                  <a:srgbClr val="0093D5"/>
                </a:solidFill>
                <a:latin typeface="Century Gothic" panose="020B0502020202020204" pitchFamily="34" charset="0"/>
                <a:cs typeface="Calibri" pitchFamily="34" charset="0"/>
              </a:rPr>
              <a:t>49 million </a:t>
            </a:r>
            <a:r>
              <a:rPr lang="en-GB" b="1" dirty="0">
                <a:solidFill>
                  <a:srgbClr val="0093D5"/>
                </a:solidFill>
                <a:latin typeface="Century Gothic" panose="020B0502020202020204" pitchFamily="34" charset="0"/>
                <a:cs typeface="Calibri" pitchFamily="34" charset="0"/>
              </a:rPr>
              <a:t>lives saved </a:t>
            </a:r>
            <a:r>
              <a:rPr lang="en-GB" b="1" dirty="0">
                <a:solidFill>
                  <a:srgbClr val="FF0000"/>
                </a:solidFill>
                <a:latin typeface="Century Gothic" panose="020B0502020202020204" pitchFamily="34" charset="0"/>
                <a:cs typeface="Calibri" pitchFamily="34" charset="0"/>
              </a:rPr>
              <a:t>between 2000 and </a:t>
            </a:r>
            <a:r>
              <a:rPr lang="en-GB" b="1" dirty="0" smtClean="0">
                <a:solidFill>
                  <a:srgbClr val="FF0000"/>
                </a:solidFill>
                <a:latin typeface="Century Gothic" panose="020B0502020202020204" pitchFamily="34" charset="0"/>
                <a:cs typeface="Calibri" pitchFamily="34" charset="0"/>
              </a:rPr>
              <a:t>2015</a:t>
            </a:r>
            <a:endParaRPr lang="en-GB" b="1" dirty="0">
              <a:solidFill>
                <a:srgbClr val="FF0000"/>
              </a:solidFill>
              <a:latin typeface="Century Gothic" panose="020B0502020202020204" pitchFamily="34" charset="0"/>
              <a:cs typeface="Calibri" pitchFamily="34" charset="0"/>
            </a:endParaRPr>
          </a:p>
        </p:txBody>
      </p:sp>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1366856"/>
            <a:ext cx="1734295" cy="2323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Shape 169"/>
          <p:cNvSpPr txBox="1"/>
          <p:nvPr/>
        </p:nvSpPr>
        <p:spPr>
          <a:xfrm>
            <a:off x="6728028" y="2492896"/>
            <a:ext cx="1595228" cy="586552"/>
          </a:xfrm>
          <a:prstGeom prst="rect">
            <a:avLst/>
          </a:prstGeom>
          <a:noFill/>
          <a:ln>
            <a:noFill/>
          </a:ln>
        </p:spPr>
        <p:txBody>
          <a:bodyPr lIns="91425" tIns="45700" rIns="91425" bIns="45700" anchor="t" anchorCtr="0">
            <a:noAutofit/>
          </a:bodyPr>
          <a:lstStyle/>
          <a:p>
            <a:pPr>
              <a:buSzPct val="25000"/>
            </a:pPr>
            <a:r>
              <a:rPr lang="en-GB" sz="2000" b="1" dirty="0">
                <a:solidFill>
                  <a:srgbClr val="000000"/>
                </a:solidFill>
                <a:latin typeface="Century Gothic" panose="020B0502020202020204" pitchFamily="34" charset="0"/>
                <a:ea typeface="Arial"/>
                <a:sym typeface="Arial"/>
              </a:rPr>
              <a:t>  </a:t>
            </a:r>
            <a:r>
              <a:rPr lang="en-GB" sz="2000" b="1" dirty="0" smtClean="0">
                <a:solidFill>
                  <a:srgbClr val="000000"/>
                </a:solidFill>
                <a:latin typeface="Century Gothic" panose="020B0502020202020204" pitchFamily="34" charset="0"/>
                <a:ea typeface="Arial"/>
                <a:sym typeface="Arial"/>
              </a:rPr>
              <a:t>TB deaths (incl. HIV)</a:t>
            </a:r>
            <a:endParaRPr lang="en-GB" sz="2000" b="1" dirty="0">
              <a:solidFill>
                <a:srgbClr val="000000"/>
              </a:solidFill>
              <a:latin typeface="Century Gothic" panose="020B0502020202020204" pitchFamily="34" charset="0"/>
              <a:ea typeface="Arial"/>
              <a:sym typeface="Arial"/>
            </a:endParaRPr>
          </a:p>
        </p:txBody>
      </p:sp>
      <p:sp>
        <p:nvSpPr>
          <p:cNvPr id="40" name="Shape 178"/>
          <p:cNvSpPr txBox="1"/>
          <p:nvPr/>
        </p:nvSpPr>
        <p:spPr>
          <a:xfrm>
            <a:off x="6595069" y="3212976"/>
            <a:ext cx="2009379" cy="1081404"/>
          </a:xfrm>
          <a:prstGeom prst="rect">
            <a:avLst/>
          </a:prstGeom>
          <a:noFill/>
          <a:ln>
            <a:noFill/>
          </a:ln>
        </p:spPr>
        <p:txBody>
          <a:bodyPr lIns="91425" tIns="45700" rIns="91425" bIns="45700" anchor="t" anchorCtr="0">
            <a:noAutofit/>
          </a:bodyPr>
          <a:lstStyle/>
          <a:p>
            <a:pPr algn="ctr">
              <a:buSzPct val="25000"/>
            </a:pPr>
            <a:r>
              <a:rPr lang="en-GB" sz="1400" b="1" dirty="0">
                <a:solidFill>
                  <a:srgbClr val="000000"/>
                </a:solidFill>
                <a:latin typeface="Century Gothic" panose="020B0502020202020204" pitchFamily="34" charset="0"/>
                <a:ea typeface="Arial"/>
                <a:sym typeface="Arial"/>
              </a:rPr>
              <a:t>Falling </a:t>
            </a:r>
            <a:r>
              <a:rPr lang="en-GB" sz="1400" b="1" dirty="0" smtClean="0">
                <a:solidFill>
                  <a:srgbClr val="000000"/>
                </a:solidFill>
                <a:latin typeface="Century Gothic" panose="020B0502020202020204" pitchFamily="34" charset="0"/>
                <a:ea typeface="Arial"/>
                <a:sym typeface="Arial"/>
              </a:rPr>
              <a:t>2.9% </a:t>
            </a:r>
            <a:r>
              <a:rPr lang="en-GB" sz="1400" b="1" dirty="0">
                <a:solidFill>
                  <a:srgbClr val="000000"/>
                </a:solidFill>
                <a:latin typeface="Century Gothic" panose="020B0502020202020204" pitchFamily="34" charset="0"/>
                <a:ea typeface="Arial"/>
                <a:sym typeface="Arial"/>
              </a:rPr>
              <a:t>per </a:t>
            </a:r>
            <a:r>
              <a:rPr lang="en-GB" sz="1400" b="1" dirty="0" smtClean="0">
                <a:solidFill>
                  <a:srgbClr val="000000"/>
                </a:solidFill>
                <a:latin typeface="Century Gothic" panose="020B0502020202020204" pitchFamily="34" charset="0"/>
                <a:ea typeface="Arial"/>
                <a:sym typeface="Arial"/>
              </a:rPr>
              <a:t>year (</a:t>
            </a:r>
            <a:r>
              <a:rPr lang="en-GB" sz="1400" b="1" dirty="0">
                <a:solidFill>
                  <a:srgbClr val="000000"/>
                </a:solidFill>
                <a:latin typeface="Century Gothic" panose="020B0502020202020204" pitchFamily="34" charset="0"/>
                <a:ea typeface="Arial"/>
                <a:sym typeface="Arial"/>
              </a:rPr>
              <a:t>2000-2014</a:t>
            </a:r>
            <a:r>
              <a:rPr lang="en-GB" sz="1400" b="1" dirty="0" smtClean="0">
                <a:solidFill>
                  <a:srgbClr val="000000"/>
                </a:solidFill>
                <a:latin typeface="Century Gothic" panose="020B0502020202020204" pitchFamily="34" charset="0"/>
                <a:ea typeface="Arial"/>
                <a:sym typeface="Arial"/>
              </a:rPr>
              <a:t>). </a:t>
            </a:r>
          </a:p>
          <a:p>
            <a:pPr algn="ctr">
              <a:buSzPct val="25000"/>
            </a:pPr>
            <a:r>
              <a:rPr lang="en-GB" sz="1400" b="1" dirty="0" smtClean="0">
                <a:solidFill>
                  <a:srgbClr val="000000"/>
                </a:solidFill>
                <a:latin typeface="Century Gothic" panose="020B0502020202020204" pitchFamily="34" charset="0"/>
                <a:ea typeface="Arial"/>
                <a:sym typeface="Arial"/>
              </a:rPr>
              <a:t>34% drop since 2000</a:t>
            </a:r>
            <a:endParaRPr lang="en-GB" sz="1400" b="1" dirty="0">
              <a:solidFill>
                <a:srgbClr val="000000"/>
              </a:solidFill>
              <a:latin typeface="Century Gothic" panose="020B0502020202020204" pitchFamily="34" charset="0"/>
              <a:ea typeface="Arial"/>
              <a:sym typeface="Arial"/>
            </a:endParaRPr>
          </a:p>
        </p:txBody>
      </p:sp>
    </p:spTree>
    <p:extLst>
      <p:ext uri="{BB962C8B-B14F-4D97-AF65-F5344CB8AC3E}">
        <p14:creationId xmlns:p14="http://schemas.microsoft.com/office/powerpoint/2010/main" val="3089844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title"/>
          </p:nvPr>
        </p:nvSpPr>
        <p:spPr>
          <a:xfrm>
            <a:off x="258763" y="115888"/>
            <a:ext cx="7841629" cy="720725"/>
          </a:xfrm>
        </p:spPr>
        <p:txBody>
          <a:bodyPr/>
          <a:lstStyle/>
          <a:p>
            <a:pPr algn="l" eaLnBrk="1" hangingPunct="1"/>
            <a:r>
              <a:rPr lang="en-US" altLang="en-US" sz="3200" b="1" dirty="0" smtClean="0">
                <a:solidFill>
                  <a:schemeClr val="tx1"/>
                </a:solidFill>
                <a:latin typeface="Calibri" pitchFamily="34" charset="0"/>
              </a:rPr>
              <a:t>Challenges: </a:t>
            </a:r>
            <a:r>
              <a:rPr lang="en-US" altLang="en-US" sz="3200" b="1" dirty="0" smtClean="0">
                <a:solidFill>
                  <a:srgbClr val="FF0000"/>
                </a:solidFill>
                <a:latin typeface="Calibri" pitchFamily="34" charset="0"/>
              </a:rPr>
              <a:t>Priorities for action 2016 </a:t>
            </a:r>
          </a:p>
        </p:txBody>
      </p:sp>
      <p:sp>
        <p:nvSpPr>
          <p:cNvPr id="73736" name="Rectangle 1"/>
          <p:cNvSpPr>
            <a:spLocks noChangeArrowheads="1"/>
          </p:cNvSpPr>
          <p:nvPr/>
        </p:nvSpPr>
        <p:spPr bwMode="auto">
          <a:xfrm>
            <a:off x="279400" y="908050"/>
            <a:ext cx="8685213" cy="45719"/>
          </a:xfrm>
          <a:prstGeom prst="rect">
            <a:avLst/>
          </a:prstGeom>
          <a:solidFill>
            <a:srgbClr val="0093D5"/>
          </a:solidFill>
          <a:ln w="9525" algn="ctr">
            <a:noFill/>
            <a:round/>
            <a:headEnd/>
            <a:tailEnd/>
          </a:ln>
          <a:extLst/>
        </p:spPr>
        <p:txBody>
          <a:bodyPr/>
          <a:lstStyle/>
          <a:p>
            <a:pPr algn="ctr" fontAlgn="base">
              <a:spcBef>
                <a:spcPct val="0"/>
              </a:spcBef>
              <a:spcAft>
                <a:spcPct val="0"/>
              </a:spcAft>
            </a:pPr>
            <a:endParaRPr lang="en-GB" altLang="en-US" sz="3600">
              <a:solidFill>
                <a:srgbClr val="000000"/>
              </a:solidFill>
              <a:latin typeface="Tahoma" pitchFamily="34" charset="0"/>
              <a:cs typeface="Tahoma" pitchFamily="34" charset="0"/>
            </a:endParaRPr>
          </a:p>
        </p:txBody>
      </p:sp>
      <p:pic>
        <p:nvPicPr>
          <p:cNvPr id="4099" name="Picture 3"/>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l="20397" b="2378"/>
          <a:stretch/>
        </p:blipFill>
        <p:spPr bwMode="auto">
          <a:xfrm>
            <a:off x="107504" y="2132856"/>
            <a:ext cx="3491880"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0" y="6298265"/>
            <a:ext cx="9180512" cy="587115"/>
            <a:chOff x="0" y="6239537"/>
            <a:chExt cx="9212088" cy="618462"/>
          </a:xfrm>
        </p:grpSpPr>
        <p:pic>
          <p:nvPicPr>
            <p:cNvPr id="9" name="Picture 7"/>
            <p:cNvPicPr>
              <a:picLocks noChangeAspect="1" noChangeArrowheads="1"/>
            </p:cNvPicPr>
            <p:nvPr/>
          </p:nvPicPr>
          <p:blipFill rotWithShape="1">
            <a:blip r:embed="rId4">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entagon 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
        <p:nvSpPr>
          <p:cNvPr id="14" name="Rectangle 2"/>
          <p:cNvSpPr>
            <a:spLocks noChangeArrowheads="1"/>
          </p:cNvSpPr>
          <p:nvPr/>
        </p:nvSpPr>
        <p:spPr bwMode="auto">
          <a:xfrm>
            <a:off x="3779912" y="1340768"/>
            <a:ext cx="5112568" cy="413959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GB" altLang="zh-CN" sz="300" b="1" u="sng" dirty="0" smtClean="0">
              <a:solidFill>
                <a:srgbClr val="FFFFFF"/>
              </a:solidFill>
              <a:latin typeface="Calibri" pitchFamily="34" charset="0"/>
              <a:ea typeface="SimSun" pitchFamily="2" charset="-122"/>
              <a:cs typeface="Calibri" pitchFamily="34" charset="0"/>
            </a:endParaRPr>
          </a:p>
          <a:p>
            <a:endParaRPr lang="en-GB" altLang="zh-CN" sz="1000" b="1" dirty="0" smtClean="0">
              <a:solidFill>
                <a:srgbClr val="FFFFFF"/>
              </a:solidFill>
              <a:latin typeface="Century Gothic" panose="020B0502020202020204" pitchFamily="34" charset="0"/>
              <a:ea typeface="SimSun" pitchFamily="2" charset="-122"/>
              <a:cs typeface="Calibri" pitchFamily="34" charset="0"/>
            </a:endParaRPr>
          </a:p>
          <a:p>
            <a:r>
              <a:rPr lang="en-GB" altLang="zh-CN" sz="2000" b="1" dirty="0" smtClean="0">
                <a:solidFill>
                  <a:srgbClr val="FFFFFF"/>
                </a:solidFill>
                <a:latin typeface="Century Gothic" panose="020B0502020202020204" pitchFamily="34" charset="0"/>
                <a:ea typeface="SimSun" pitchFamily="2" charset="-122"/>
                <a:cs typeface="Calibri" pitchFamily="34" charset="0"/>
              </a:rPr>
              <a:t>PRIORITY ACTIONS TO END TB </a:t>
            </a:r>
            <a:br>
              <a:rPr lang="en-GB" altLang="zh-CN" sz="2000" b="1" dirty="0" smtClean="0">
                <a:solidFill>
                  <a:srgbClr val="FFFFFF"/>
                </a:solidFill>
                <a:latin typeface="Century Gothic" panose="020B0502020202020204" pitchFamily="34" charset="0"/>
                <a:ea typeface="SimSun" pitchFamily="2" charset="-122"/>
                <a:cs typeface="Calibri" pitchFamily="34" charset="0"/>
              </a:rPr>
            </a:br>
            <a:endParaRPr lang="en-GB" altLang="zh-CN" sz="2000" b="1" dirty="0" smtClean="0">
              <a:solidFill>
                <a:srgbClr val="FFFFFF"/>
              </a:solidFill>
              <a:latin typeface="Century Gothic" panose="020B0502020202020204" pitchFamily="34" charset="0"/>
              <a:ea typeface="SimSun" pitchFamily="2" charset="-122"/>
              <a:cs typeface="Calibri" pitchFamily="34" charset="0"/>
            </a:endParaRPr>
          </a:p>
          <a:p>
            <a:endParaRPr lang="en-GB" altLang="zh-CN" sz="1000" b="1" dirty="0">
              <a:solidFill>
                <a:srgbClr val="FFFFFF"/>
              </a:solidFill>
              <a:latin typeface="Century Gothic" panose="020B0502020202020204" pitchFamily="34" charset="0"/>
              <a:ea typeface="SimSun" pitchFamily="2" charset="-122"/>
              <a:cs typeface="Calibri" pitchFamily="34" charset="0"/>
            </a:endParaRPr>
          </a:p>
          <a:p>
            <a:pPr marL="361950" indent="-361950">
              <a:buFont typeface="Wingdings" pitchFamily="2" charset="2"/>
              <a:buChar char="ü"/>
            </a:pPr>
            <a:r>
              <a:rPr lang="en-GB" altLang="zh-CN" b="1" dirty="0" smtClean="0">
                <a:solidFill>
                  <a:srgbClr val="FFFFFF"/>
                </a:solidFill>
                <a:latin typeface="Calibri" pitchFamily="34" charset="0"/>
                <a:ea typeface="SimSun" pitchFamily="2" charset="-122"/>
                <a:cs typeface="Calibri" pitchFamily="34" charset="0"/>
              </a:rPr>
              <a:t>REACH THE 3.6 MILLION MISSED CASES</a:t>
            </a:r>
            <a:endParaRPr lang="en-GB" altLang="zh-CN" b="1" dirty="0">
              <a:solidFill>
                <a:srgbClr val="FFFFCC"/>
              </a:solidFill>
              <a:latin typeface="Calibri" pitchFamily="34" charset="0"/>
              <a:ea typeface="SimSun" pitchFamily="2" charset="-122"/>
              <a:cs typeface="Calibri" pitchFamily="34" charset="0"/>
            </a:endParaRPr>
          </a:p>
          <a:p>
            <a:pPr marL="361950" indent="-361950">
              <a:buFont typeface="Wingdings" pitchFamily="2" charset="2"/>
              <a:buChar char="ü"/>
            </a:pPr>
            <a:endParaRPr lang="en-GB" altLang="zh-CN" sz="1000" b="1" dirty="0">
              <a:solidFill>
                <a:srgbClr val="FFFFFF"/>
              </a:solidFill>
              <a:latin typeface="Calibri" pitchFamily="34" charset="0"/>
              <a:ea typeface="SimSun" pitchFamily="2" charset="-122"/>
              <a:cs typeface="Calibri" pitchFamily="34" charset="0"/>
            </a:endParaRPr>
          </a:p>
          <a:p>
            <a:pPr marL="361950" indent="-361950">
              <a:buFont typeface="Wingdings" pitchFamily="2" charset="2"/>
              <a:buChar char="ü"/>
            </a:pPr>
            <a:r>
              <a:rPr lang="en-GB" altLang="zh-CN" b="1" dirty="0" smtClean="0">
                <a:solidFill>
                  <a:srgbClr val="FFFFFF"/>
                </a:solidFill>
                <a:latin typeface="Calibri" pitchFamily="34" charset="0"/>
                <a:ea typeface="SimSun" pitchFamily="2" charset="-122"/>
                <a:cs typeface="Calibri" pitchFamily="34" charset="0"/>
              </a:rPr>
              <a:t>ADDRESS THE MDR-TB CRISIS</a:t>
            </a:r>
            <a:r>
              <a:rPr lang="en-GB" altLang="zh-CN" b="1" dirty="0">
                <a:solidFill>
                  <a:srgbClr val="FFFFCC"/>
                </a:solidFill>
                <a:latin typeface="Calibri" pitchFamily="34" charset="0"/>
                <a:ea typeface="SimSun" pitchFamily="2" charset="-122"/>
                <a:cs typeface="Calibri" pitchFamily="34" charset="0"/>
              </a:rPr>
              <a:t/>
            </a:r>
            <a:br>
              <a:rPr lang="en-GB" altLang="zh-CN" b="1" dirty="0">
                <a:solidFill>
                  <a:srgbClr val="FFFFCC"/>
                </a:solidFill>
                <a:latin typeface="Calibri" pitchFamily="34" charset="0"/>
                <a:ea typeface="SimSun" pitchFamily="2" charset="-122"/>
                <a:cs typeface="Calibri" pitchFamily="34" charset="0"/>
              </a:rPr>
            </a:br>
            <a:endParaRPr lang="en-GB" altLang="zh-CN" sz="1000" b="1" dirty="0">
              <a:solidFill>
                <a:srgbClr val="FFFFCC"/>
              </a:solidFill>
              <a:latin typeface="Calibri" pitchFamily="34" charset="0"/>
              <a:ea typeface="SimSun" pitchFamily="2" charset="-122"/>
              <a:cs typeface="Calibri" pitchFamily="34" charset="0"/>
            </a:endParaRPr>
          </a:p>
          <a:p>
            <a:pPr marL="361950" indent="-361950">
              <a:buFont typeface="Wingdings" pitchFamily="2" charset="2"/>
              <a:buChar char="ü"/>
            </a:pPr>
            <a:r>
              <a:rPr lang="en-GB" altLang="zh-CN" b="1" dirty="0" smtClean="0">
                <a:solidFill>
                  <a:srgbClr val="FFFFFF"/>
                </a:solidFill>
                <a:latin typeface="Calibri" pitchFamily="34" charset="0"/>
                <a:ea typeface="SimSun" pitchFamily="2" charset="-122"/>
                <a:cs typeface="Calibri" pitchFamily="34" charset="0"/>
              </a:rPr>
              <a:t>ACCELERATE RESPONSE TO THE TB/HIV CO-EPIDEMIC</a:t>
            </a:r>
          </a:p>
          <a:p>
            <a:pPr marL="361950" indent="-361950">
              <a:buFont typeface="Wingdings" pitchFamily="2" charset="2"/>
              <a:buChar char="ü"/>
            </a:pPr>
            <a:endParaRPr lang="en-GB" altLang="zh-CN" sz="1000" b="1" dirty="0">
              <a:solidFill>
                <a:srgbClr val="FFFFFF"/>
              </a:solidFill>
              <a:latin typeface="Calibri" pitchFamily="34" charset="0"/>
              <a:ea typeface="SimSun" pitchFamily="2" charset="-122"/>
              <a:cs typeface="Calibri" pitchFamily="34" charset="0"/>
            </a:endParaRPr>
          </a:p>
          <a:p>
            <a:pPr marL="361950" indent="-361950">
              <a:buFont typeface="Wingdings" pitchFamily="2" charset="2"/>
              <a:buChar char="ü"/>
            </a:pPr>
            <a:r>
              <a:rPr lang="en-GB" altLang="zh-CN" b="1" dirty="0" smtClean="0">
                <a:solidFill>
                  <a:srgbClr val="FFFFFF"/>
                </a:solidFill>
                <a:latin typeface="Calibri" pitchFamily="34" charset="0"/>
                <a:ea typeface="SimSun" pitchFamily="2" charset="-122"/>
                <a:cs typeface="Calibri" pitchFamily="34" charset="0"/>
              </a:rPr>
              <a:t>ELIMINATE CATASTROPHIC COSTS</a:t>
            </a:r>
          </a:p>
          <a:p>
            <a:pPr marL="361950" indent="-361950">
              <a:buFont typeface="Wingdings" pitchFamily="2" charset="2"/>
              <a:buChar char="ü"/>
            </a:pPr>
            <a:endParaRPr lang="en-GB" altLang="zh-CN" sz="1000" b="1" dirty="0">
              <a:solidFill>
                <a:srgbClr val="FFFFCC"/>
              </a:solidFill>
              <a:latin typeface="Calibri" pitchFamily="34" charset="0"/>
              <a:ea typeface="SimSun" pitchFamily="2" charset="-122"/>
              <a:cs typeface="Calibri" pitchFamily="34" charset="0"/>
            </a:endParaRPr>
          </a:p>
          <a:p>
            <a:pPr marL="361950" indent="-361950">
              <a:buFont typeface="Wingdings" pitchFamily="2" charset="2"/>
              <a:buChar char="ü"/>
            </a:pPr>
            <a:r>
              <a:rPr lang="en-GB" altLang="zh-CN" b="1" dirty="0" smtClean="0">
                <a:solidFill>
                  <a:srgbClr val="FFFFFF"/>
                </a:solidFill>
                <a:latin typeface="Calibri" pitchFamily="34" charset="0"/>
                <a:ea typeface="SimSun" pitchFamily="2" charset="-122"/>
                <a:cs typeface="Calibri" pitchFamily="34" charset="0"/>
              </a:rPr>
              <a:t>INTENSIFY TB RESEARCH AND UPTAKE</a:t>
            </a:r>
            <a:r>
              <a:rPr lang="en-GB" altLang="zh-CN" b="1" dirty="0" smtClean="0">
                <a:solidFill>
                  <a:srgbClr val="FFFFCC"/>
                </a:solidFill>
                <a:latin typeface="Calibri" pitchFamily="34" charset="0"/>
                <a:ea typeface="SimSun" pitchFamily="2" charset="-122"/>
                <a:cs typeface="Calibri" pitchFamily="34" charset="0"/>
              </a:rPr>
              <a:t/>
            </a:r>
            <a:br>
              <a:rPr lang="en-GB" altLang="zh-CN" b="1" dirty="0" smtClean="0">
                <a:solidFill>
                  <a:srgbClr val="FFFFCC"/>
                </a:solidFill>
                <a:latin typeface="Calibri" pitchFamily="34" charset="0"/>
                <a:ea typeface="SimSun" pitchFamily="2" charset="-122"/>
                <a:cs typeface="Calibri" pitchFamily="34" charset="0"/>
              </a:rPr>
            </a:br>
            <a:endParaRPr lang="en-GB" altLang="zh-CN" sz="1000" b="1" dirty="0" smtClean="0">
              <a:solidFill>
                <a:srgbClr val="FFFFCC"/>
              </a:solidFill>
              <a:latin typeface="Calibri" pitchFamily="34" charset="0"/>
              <a:ea typeface="SimSun" pitchFamily="2" charset="-122"/>
              <a:cs typeface="Calibri" pitchFamily="34" charset="0"/>
            </a:endParaRPr>
          </a:p>
          <a:p>
            <a:pPr marL="361950" indent="-361950">
              <a:buFont typeface="Wingdings" pitchFamily="2" charset="2"/>
              <a:buChar char="ü"/>
            </a:pPr>
            <a:r>
              <a:rPr lang="en-GB" altLang="zh-CN" b="1" dirty="0" smtClean="0">
                <a:solidFill>
                  <a:srgbClr val="FFFFFF"/>
                </a:solidFill>
                <a:latin typeface="Calibri" pitchFamily="34" charset="0"/>
                <a:ea typeface="SimSun" pitchFamily="2" charset="-122"/>
                <a:cs typeface="Calibri" pitchFamily="34" charset="0"/>
              </a:rPr>
              <a:t>CLOSE FINANCING GAPS </a:t>
            </a:r>
          </a:p>
          <a:p>
            <a:pPr marL="361950" indent="-361950">
              <a:buFont typeface="Wingdings" pitchFamily="2" charset="2"/>
              <a:buChar char="ü"/>
            </a:pPr>
            <a:endParaRPr lang="en-GB" altLang="zh-CN" b="1" dirty="0" smtClean="0">
              <a:solidFill>
                <a:srgbClr val="FFFFFF"/>
              </a:solidFill>
              <a:latin typeface="Calibri" pitchFamily="34" charset="0"/>
              <a:ea typeface="SimSun" pitchFamily="2" charset="-122"/>
              <a:cs typeface="Calibri" pitchFamily="34" charset="0"/>
            </a:endParaRPr>
          </a:p>
          <a:p>
            <a:pPr>
              <a:buFont typeface="Wingdings" pitchFamily="2" charset="2"/>
              <a:buChar char="ü"/>
            </a:pPr>
            <a:endParaRPr lang="en-GB" altLang="zh-CN" sz="300" b="1" dirty="0" smtClean="0">
              <a:solidFill>
                <a:srgbClr val="FFFFFF"/>
              </a:solidFill>
              <a:latin typeface="Calibri" pitchFamily="34" charset="0"/>
              <a:ea typeface="SimSun" pitchFamily="2" charset="-122"/>
              <a:cs typeface="Calibri" pitchFamily="34" charset="0"/>
            </a:endParaRPr>
          </a:p>
          <a:p>
            <a:pPr>
              <a:buFont typeface="Wingdings" pitchFamily="2" charset="2"/>
              <a:buChar char="ü"/>
            </a:pPr>
            <a:endParaRPr lang="en-GB" altLang="zh-CN" sz="300" b="1" dirty="0">
              <a:solidFill>
                <a:srgbClr val="FFFFFF"/>
              </a:solidFill>
              <a:latin typeface="Calibri" pitchFamily="34" charset="0"/>
              <a:ea typeface="SimSun" pitchFamily="2" charset="-122"/>
              <a:cs typeface="Calibri" pitchFamily="34" charset="0"/>
            </a:endParaRPr>
          </a:p>
        </p:txBody>
      </p:sp>
    </p:spTree>
    <p:extLst>
      <p:ext uri="{BB962C8B-B14F-4D97-AF65-F5344CB8AC3E}">
        <p14:creationId xmlns:p14="http://schemas.microsoft.com/office/powerpoint/2010/main" val="15557394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09" y="116632"/>
            <a:ext cx="8460432" cy="1152128"/>
          </a:xfrm>
        </p:spPr>
        <p:txBody>
          <a:bodyPr>
            <a:noAutofit/>
          </a:bodyPr>
          <a:lstStyle/>
          <a:p>
            <a:pPr algn="l"/>
            <a:r>
              <a:rPr lang="en-US" sz="3200" b="1" dirty="0" smtClean="0">
                <a:solidFill>
                  <a:srgbClr val="002060"/>
                </a:solidFill>
                <a:latin typeface="Century Gothic" panose="020B0502020202020204" pitchFamily="34" charset="0"/>
              </a:rPr>
              <a:t>Case notifications increasing but large incidence/notification gap </a:t>
            </a:r>
            <a:endParaRPr lang="en-GB" sz="3200" dirty="0">
              <a:solidFill>
                <a:srgbClr val="002060"/>
              </a:solidFill>
              <a:latin typeface="Century Gothic" panose="020B050202020202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2345538"/>
            <a:ext cx="4026966" cy="3718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847384" y="1755238"/>
            <a:ext cx="1140056" cy="461665"/>
          </a:xfrm>
          <a:prstGeom prst="rect">
            <a:avLst/>
          </a:prstGeom>
          <a:noFill/>
        </p:spPr>
        <p:txBody>
          <a:bodyPr wrap="none" rtlCol="0">
            <a:spAutoFit/>
          </a:bodyPr>
          <a:lstStyle/>
          <a:p>
            <a:r>
              <a:rPr lang="en-GB" sz="2400" b="1" dirty="0" smtClean="0"/>
              <a:t>Global</a:t>
            </a:r>
            <a:endParaRPr lang="en-GB" sz="2400" b="1" dirty="0"/>
          </a:p>
        </p:txBody>
      </p:sp>
      <p:sp>
        <p:nvSpPr>
          <p:cNvPr id="7" name="TextBox 6"/>
          <p:cNvSpPr txBox="1"/>
          <p:nvPr/>
        </p:nvSpPr>
        <p:spPr>
          <a:xfrm>
            <a:off x="6372200" y="1768760"/>
            <a:ext cx="901209" cy="461665"/>
          </a:xfrm>
          <a:prstGeom prst="rect">
            <a:avLst/>
          </a:prstGeom>
          <a:noFill/>
        </p:spPr>
        <p:txBody>
          <a:bodyPr wrap="none" rtlCol="0">
            <a:spAutoFit/>
          </a:bodyPr>
          <a:lstStyle/>
          <a:p>
            <a:r>
              <a:rPr lang="en-GB" sz="2400" b="1" dirty="0" smtClean="0"/>
              <a:t>India</a:t>
            </a:r>
            <a:endParaRPr lang="en-GB" sz="2400" b="1"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634" y="2276571"/>
            <a:ext cx="4337366" cy="368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1884" y="5555163"/>
            <a:ext cx="3168352" cy="208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33511" y="5697368"/>
            <a:ext cx="3666481" cy="338554"/>
          </a:xfrm>
          <a:prstGeom prst="rect">
            <a:avLst/>
          </a:prstGeom>
          <a:solidFill>
            <a:schemeClr val="bg1"/>
          </a:solidFill>
        </p:spPr>
        <p:txBody>
          <a:bodyPr wrap="square" rtlCol="0">
            <a:spAutoFit/>
          </a:bodyPr>
          <a:lstStyle/>
          <a:p>
            <a:r>
              <a:rPr lang="en-GB" sz="1600" b="1" dirty="0" smtClean="0"/>
              <a:t>2000         2005         2010         2015 </a:t>
            </a:r>
            <a:endParaRPr lang="en-GB" sz="1600" b="1" dirty="0"/>
          </a:p>
        </p:txBody>
      </p:sp>
      <p:sp>
        <p:nvSpPr>
          <p:cNvPr id="12" name="TextBox 11"/>
          <p:cNvSpPr txBox="1"/>
          <p:nvPr/>
        </p:nvSpPr>
        <p:spPr>
          <a:xfrm>
            <a:off x="532319" y="2924944"/>
            <a:ext cx="526106" cy="338554"/>
          </a:xfrm>
          <a:prstGeom prst="rect">
            <a:avLst/>
          </a:prstGeom>
          <a:solidFill>
            <a:schemeClr val="bg1"/>
          </a:solidFill>
        </p:spPr>
        <p:txBody>
          <a:bodyPr wrap="none" rtlCol="0">
            <a:spAutoFit/>
          </a:bodyPr>
          <a:lstStyle/>
          <a:p>
            <a:r>
              <a:rPr lang="en-GB" sz="1600" b="1" dirty="0" smtClean="0"/>
              <a:t>200</a:t>
            </a:r>
            <a:endParaRPr lang="en-GB" sz="1600" b="1" dirty="0"/>
          </a:p>
        </p:txBody>
      </p:sp>
      <p:sp>
        <p:nvSpPr>
          <p:cNvPr id="13" name="TextBox 12"/>
          <p:cNvSpPr txBox="1"/>
          <p:nvPr/>
        </p:nvSpPr>
        <p:spPr>
          <a:xfrm>
            <a:off x="532861" y="2357743"/>
            <a:ext cx="526106" cy="338554"/>
          </a:xfrm>
          <a:prstGeom prst="rect">
            <a:avLst/>
          </a:prstGeom>
          <a:solidFill>
            <a:schemeClr val="bg1"/>
          </a:solidFill>
        </p:spPr>
        <p:txBody>
          <a:bodyPr wrap="none" rtlCol="0">
            <a:spAutoFit/>
          </a:bodyPr>
          <a:lstStyle/>
          <a:p>
            <a:r>
              <a:rPr lang="en-GB" sz="1600" b="1" dirty="0" smtClean="0"/>
              <a:t>250</a:t>
            </a:r>
            <a:endParaRPr lang="en-GB" sz="1600" b="1" dirty="0"/>
          </a:p>
        </p:txBody>
      </p:sp>
      <p:sp>
        <p:nvSpPr>
          <p:cNvPr id="14" name="TextBox 13"/>
          <p:cNvSpPr txBox="1"/>
          <p:nvPr/>
        </p:nvSpPr>
        <p:spPr>
          <a:xfrm>
            <a:off x="543201" y="3523670"/>
            <a:ext cx="526106" cy="338554"/>
          </a:xfrm>
          <a:prstGeom prst="rect">
            <a:avLst/>
          </a:prstGeom>
          <a:solidFill>
            <a:schemeClr val="bg1"/>
          </a:solidFill>
        </p:spPr>
        <p:txBody>
          <a:bodyPr wrap="none" rtlCol="0">
            <a:spAutoFit/>
          </a:bodyPr>
          <a:lstStyle/>
          <a:p>
            <a:r>
              <a:rPr lang="en-GB" sz="1600" b="1" dirty="0" smtClean="0"/>
              <a:t>150</a:t>
            </a:r>
            <a:endParaRPr lang="en-GB" sz="1600" b="1" dirty="0"/>
          </a:p>
        </p:txBody>
      </p:sp>
      <p:sp>
        <p:nvSpPr>
          <p:cNvPr id="15" name="TextBox 14"/>
          <p:cNvSpPr txBox="1"/>
          <p:nvPr/>
        </p:nvSpPr>
        <p:spPr>
          <a:xfrm>
            <a:off x="554091" y="4144196"/>
            <a:ext cx="526106" cy="338554"/>
          </a:xfrm>
          <a:prstGeom prst="rect">
            <a:avLst/>
          </a:prstGeom>
          <a:solidFill>
            <a:schemeClr val="bg1"/>
          </a:solidFill>
        </p:spPr>
        <p:txBody>
          <a:bodyPr wrap="none" rtlCol="0">
            <a:spAutoFit/>
          </a:bodyPr>
          <a:lstStyle/>
          <a:p>
            <a:r>
              <a:rPr lang="en-GB" sz="1600" b="1" dirty="0"/>
              <a:t>1</a:t>
            </a:r>
            <a:r>
              <a:rPr lang="en-GB" sz="1600" b="1" dirty="0" smtClean="0"/>
              <a:t>00</a:t>
            </a:r>
            <a:endParaRPr lang="en-GB" sz="1600" b="1" dirty="0"/>
          </a:p>
        </p:txBody>
      </p:sp>
      <p:sp>
        <p:nvSpPr>
          <p:cNvPr id="16" name="TextBox 15"/>
          <p:cNvSpPr txBox="1"/>
          <p:nvPr/>
        </p:nvSpPr>
        <p:spPr>
          <a:xfrm>
            <a:off x="687233" y="4760300"/>
            <a:ext cx="412292" cy="338554"/>
          </a:xfrm>
          <a:prstGeom prst="rect">
            <a:avLst/>
          </a:prstGeom>
          <a:solidFill>
            <a:schemeClr val="bg1"/>
          </a:solidFill>
        </p:spPr>
        <p:txBody>
          <a:bodyPr wrap="none" rtlCol="0">
            <a:spAutoFit/>
          </a:bodyPr>
          <a:lstStyle/>
          <a:p>
            <a:r>
              <a:rPr lang="en-GB" sz="1600" b="1" dirty="0" smtClean="0"/>
              <a:t>50</a:t>
            </a:r>
            <a:endParaRPr lang="en-GB" sz="1600" b="1" dirty="0"/>
          </a:p>
        </p:txBody>
      </p:sp>
      <p:sp>
        <p:nvSpPr>
          <p:cNvPr id="17" name="TextBox 16"/>
          <p:cNvSpPr txBox="1"/>
          <p:nvPr/>
        </p:nvSpPr>
        <p:spPr>
          <a:xfrm>
            <a:off x="784388" y="5337042"/>
            <a:ext cx="298480" cy="338554"/>
          </a:xfrm>
          <a:prstGeom prst="rect">
            <a:avLst/>
          </a:prstGeom>
          <a:solidFill>
            <a:schemeClr val="bg1"/>
          </a:solidFill>
        </p:spPr>
        <p:txBody>
          <a:bodyPr wrap="none" rtlCol="0">
            <a:spAutoFit/>
          </a:bodyPr>
          <a:lstStyle/>
          <a:p>
            <a:r>
              <a:rPr lang="en-GB" sz="1600" b="1" dirty="0" smtClean="0"/>
              <a:t>0</a:t>
            </a:r>
            <a:endParaRPr lang="en-GB" sz="1600" b="1" dirty="0"/>
          </a:p>
        </p:txBody>
      </p:sp>
      <p:sp>
        <p:nvSpPr>
          <p:cNvPr id="18" name="TextBox 17"/>
          <p:cNvSpPr txBox="1"/>
          <p:nvPr/>
        </p:nvSpPr>
        <p:spPr>
          <a:xfrm>
            <a:off x="4834066" y="2880308"/>
            <a:ext cx="526106" cy="338554"/>
          </a:xfrm>
          <a:prstGeom prst="rect">
            <a:avLst/>
          </a:prstGeom>
          <a:solidFill>
            <a:schemeClr val="bg1"/>
          </a:solidFill>
        </p:spPr>
        <p:txBody>
          <a:bodyPr wrap="none" rtlCol="0">
            <a:spAutoFit/>
          </a:bodyPr>
          <a:lstStyle/>
          <a:p>
            <a:r>
              <a:rPr lang="en-GB" sz="1600" b="1" dirty="0"/>
              <a:t>4</a:t>
            </a:r>
            <a:r>
              <a:rPr lang="en-GB" sz="1600" b="1" dirty="0" smtClean="0"/>
              <a:t>00</a:t>
            </a:r>
            <a:endParaRPr lang="en-GB" sz="1600" b="1" dirty="0"/>
          </a:p>
        </p:txBody>
      </p:sp>
      <p:sp>
        <p:nvSpPr>
          <p:cNvPr id="19" name="TextBox 18"/>
          <p:cNvSpPr txBox="1"/>
          <p:nvPr/>
        </p:nvSpPr>
        <p:spPr>
          <a:xfrm>
            <a:off x="4836576" y="3493685"/>
            <a:ext cx="526106" cy="338554"/>
          </a:xfrm>
          <a:prstGeom prst="rect">
            <a:avLst/>
          </a:prstGeom>
          <a:solidFill>
            <a:schemeClr val="bg1"/>
          </a:solidFill>
        </p:spPr>
        <p:txBody>
          <a:bodyPr wrap="none" rtlCol="0">
            <a:spAutoFit/>
          </a:bodyPr>
          <a:lstStyle/>
          <a:p>
            <a:r>
              <a:rPr lang="en-GB" sz="1600" b="1" dirty="0"/>
              <a:t>3</a:t>
            </a:r>
            <a:r>
              <a:rPr lang="en-GB" sz="1600" b="1" dirty="0" smtClean="0"/>
              <a:t>00</a:t>
            </a:r>
            <a:endParaRPr lang="en-GB" sz="1600" b="1" dirty="0"/>
          </a:p>
        </p:txBody>
      </p:sp>
      <p:sp>
        <p:nvSpPr>
          <p:cNvPr id="20" name="TextBox 19"/>
          <p:cNvSpPr txBox="1"/>
          <p:nvPr/>
        </p:nvSpPr>
        <p:spPr>
          <a:xfrm>
            <a:off x="4817314" y="4117525"/>
            <a:ext cx="526106" cy="338554"/>
          </a:xfrm>
          <a:prstGeom prst="rect">
            <a:avLst/>
          </a:prstGeom>
          <a:solidFill>
            <a:schemeClr val="bg1"/>
          </a:solidFill>
        </p:spPr>
        <p:txBody>
          <a:bodyPr wrap="none" rtlCol="0">
            <a:spAutoFit/>
          </a:bodyPr>
          <a:lstStyle/>
          <a:p>
            <a:r>
              <a:rPr lang="en-GB" sz="1600" b="1" dirty="0" smtClean="0"/>
              <a:t>200</a:t>
            </a:r>
            <a:endParaRPr lang="en-GB" sz="1600" b="1" dirty="0"/>
          </a:p>
        </p:txBody>
      </p:sp>
      <p:sp>
        <p:nvSpPr>
          <p:cNvPr id="21" name="TextBox 20"/>
          <p:cNvSpPr txBox="1"/>
          <p:nvPr/>
        </p:nvSpPr>
        <p:spPr>
          <a:xfrm>
            <a:off x="4850135" y="4798945"/>
            <a:ext cx="526106" cy="338554"/>
          </a:xfrm>
          <a:prstGeom prst="rect">
            <a:avLst/>
          </a:prstGeom>
          <a:solidFill>
            <a:schemeClr val="bg1"/>
          </a:solidFill>
        </p:spPr>
        <p:txBody>
          <a:bodyPr wrap="none" rtlCol="0">
            <a:spAutoFit/>
          </a:bodyPr>
          <a:lstStyle/>
          <a:p>
            <a:r>
              <a:rPr lang="en-GB" sz="1600" b="1" dirty="0"/>
              <a:t>1</a:t>
            </a:r>
            <a:r>
              <a:rPr lang="en-GB" sz="1600" b="1" dirty="0" smtClean="0"/>
              <a:t>00</a:t>
            </a:r>
            <a:endParaRPr lang="en-GB" sz="1600" b="1" dirty="0"/>
          </a:p>
        </p:txBody>
      </p:sp>
      <p:sp>
        <p:nvSpPr>
          <p:cNvPr id="22" name="TextBox 21"/>
          <p:cNvSpPr txBox="1"/>
          <p:nvPr/>
        </p:nvSpPr>
        <p:spPr>
          <a:xfrm>
            <a:off x="5101092" y="5359378"/>
            <a:ext cx="298480" cy="338554"/>
          </a:xfrm>
          <a:prstGeom prst="rect">
            <a:avLst/>
          </a:prstGeom>
          <a:solidFill>
            <a:schemeClr val="bg1"/>
          </a:solidFill>
        </p:spPr>
        <p:txBody>
          <a:bodyPr wrap="none" rtlCol="0">
            <a:spAutoFit/>
          </a:bodyPr>
          <a:lstStyle/>
          <a:p>
            <a:r>
              <a:rPr lang="en-GB" sz="1600" b="1" dirty="0" smtClean="0"/>
              <a:t>0</a:t>
            </a:r>
            <a:endParaRPr lang="en-GB" sz="1600" b="1" dirty="0"/>
          </a:p>
        </p:txBody>
      </p:sp>
      <p:sp>
        <p:nvSpPr>
          <p:cNvPr id="23" name="TextBox 22"/>
          <p:cNvSpPr txBox="1"/>
          <p:nvPr/>
        </p:nvSpPr>
        <p:spPr>
          <a:xfrm>
            <a:off x="5398045" y="5676323"/>
            <a:ext cx="3591090" cy="338554"/>
          </a:xfrm>
          <a:prstGeom prst="rect">
            <a:avLst/>
          </a:prstGeom>
          <a:solidFill>
            <a:schemeClr val="bg1"/>
          </a:solidFill>
        </p:spPr>
        <p:txBody>
          <a:bodyPr wrap="square" rtlCol="0">
            <a:spAutoFit/>
          </a:bodyPr>
          <a:lstStyle/>
          <a:p>
            <a:r>
              <a:rPr lang="en-GB" sz="1600" b="1" dirty="0" smtClean="0"/>
              <a:t>2000         2005         2010         2015 </a:t>
            </a:r>
            <a:endParaRPr lang="en-GB" sz="1600" b="1" dirty="0"/>
          </a:p>
        </p:txBody>
      </p:sp>
      <p:sp>
        <p:nvSpPr>
          <p:cNvPr id="24" name="TextBox 23"/>
          <p:cNvSpPr txBox="1"/>
          <p:nvPr/>
        </p:nvSpPr>
        <p:spPr>
          <a:xfrm flipV="1">
            <a:off x="25153" y="2158019"/>
            <a:ext cx="461665" cy="3422485"/>
          </a:xfrm>
          <a:prstGeom prst="rect">
            <a:avLst/>
          </a:prstGeom>
          <a:noFill/>
        </p:spPr>
        <p:txBody>
          <a:bodyPr vert="eaVert" wrap="square" rtlCol="0">
            <a:spAutoFit/>
          </a:bodyPr>
          <a:lstStyle/>
          <a:p>
            <a:r>
              <a:rPr lang="en-GB" b="1" dirty="0" smtClean="0">
                <a:solidFill>
                  <a:srgbClr val="FF0000"/>
                </a:solidFill>
              </a:rPr>
              <a:t>Rate per 100 000 population</a:t>
            </a:r>
            <a:endParaRPr lang="en-GB" b="1" dirty="0">
              <a:solidFill>
                <a:srgbClr val="FF0000"/>
              </a:solidFill>
            </a:endParaRPr>
          </a:p>
        </p:txBody>
      </p:sp>
      <p:sp>
        <p:nvSpPr>
          <p:cNvPr id="4" name="TextBox 3"/>
          <p:cNvSpPr txBox="1"/>
          <p:nvPr/>
        </p:nvSpPr>
        <p:spPr>
          <a:xfrm>
            <a:off x="6804248" y="5045114"/>
            <a:ext cx="2232248" cy="400110"/>
          </a:xfrm>
          <a:prstGeom prst="rect">
            <a:avLst/>
          </a:prstGeom>
          <a:noFill/>
        </p:spPr>
        <p:txBody>
          <a:bodyPr wrap="square" rtlCol="0">
            <a:spAutoFit/>
          </a:bodyPr>
          <a:lstStyle/>
          <a:p>
            <a:r>
              <a:rPr lang="en-GB" sz="2000" b="1" dirty="0" smtClean="0">
                <a:solidFill>
                  <a:srgbClr val="FF0000"/>
                </a:solidFill>
              </a:rPr>
              <a:t>+34%, 2013‒2015</a:t>
            </a:r>
            <a:endParaRPr lang="en-GB" sz="2000" b="1" dirty="0">
              <a:solidFill>
                <a:srgbClr val="FF0000"/>
              </a:solidFill>
            </a:endParaRPr>
          </a:p>
        </p:txBody>
      </p:sp>
      <p:cxnSp>
        <p:nvCxnSpPr>
          <p:cNvPr id="25" name="Straight Arrow Connector 24"/>
          <p:cNvCxnSpPr/>
          <p:nvPr/>
        </p:nvCxnSpPr>
        <p:spPr>
          <a:xfrm flipH="1">
            <a:off x="4211960" y="3717032"/>
            <a:ext cx="14594" cy="812473"/>
          </a:xfrm>
          <a:prstGeom prst="straightConnector1">
            <a:avLst/>
          </a:prstGeom>
          <a:ln w="31750" cmpd="sng">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864019" y="3955942"/>
            <a:ext cx="2246842" cy="400110"/>
          </a:xfrm>
          <a:prstGeom prst="rect">
            <a:avLst/>
          </a:prstGeom>
          <a:noFill/>
        </p:spPr>
        <p:txBody>
          <a:bodyPr wrap="square" rtlCol="0">
            <a:spAutoFit/>
          </a:bodyPr>
          <a:lstStyle/>
          <a:p>
            <a:r>
              <a:rPr lang="en-GB" sz="2000" b="1" dirty="0" smtClean="0">
                <a:solidFill>
                  <a:srgbClr val="FF0000"/>
                </a:solidFill>
              </a:rPr>
              <a:t>4.3 million cases</a:t>
            </a:r>
            <a:endParaRPr lang="en-GB" sz="2000" b="1" dirty="0">
              <a:solidFill>
                <a:srgbClr val="FF0000"/>
              </a:solidFill>
            </a:endParaRPr>
          </a:p>
        </p:txBody>
      </p:sp>
      <p:grpSp>
        <p:nvGrpSpPr>
          <p:cNvPr id="27" name="Group 26"/>
          <p:cNvGrpSpPr/>
          <p:nvPr/>
        </p:nvGrpSpPr>
        <p:grpSpPr>
          <a:xfrm>
            <a:off x="-26126" y="6298269"/>
            <a:ext cx="9180512" cy="587115"/>
            <a:chOff x="0" y="6239537"/>
            <a:chExt cx="9212088" cy="618462"/>
          </a:xfrm>
        </p:grpSpPr>
        <p:pic>
          <p:nvPicPr>
            <p:cNvPr id="2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Pentagon 28"/>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cxnSp>
        <p:nvCxnSpPr>
          <p:cNvPr id="33" name="Straight Connector 32"/>
          <p:cNvCxnSpPr/>
          <p:nvPr/>
        </p:nvCxnSpPr>
        <p:spPr>
          <a:xfrm flipV="1">
            <a:off x="0" y="1259235"/>
            <a:ext cx="9154386" cy="8786"/>
          </a:xfrm>
          <a:prstGeom prst="line">
            <a:avLst/>
          </a:prstGeom>
          <a:ln w="38100">
            <a:solidFill>
              <a:srgbClr val="008EC0"/>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0597" y="116632"/>
            <a:ext cx="1055899" cy="1055899"/>
          </a:xfrm>
          <a:prstGeom prst="rect">
            <a:avLst/>
          </a:prstGeom>
        </p:spPr>
      </p:pic>
    </p:spTree>
    <p:extLst>
      <p:ext uri="{BB962C8B-B14F-4D97-AF65-F5344CB8AC3E}">
        <p14:creationId xmlns:p14="http://schemas.microsoft.com/office/powerpoint/2010/main" val="3732602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6" y="116632"/>
            <a:ext cx="7351606" cy="1008112"/>
          </a:xfrm>
        </p:spPr>
        <p:txBody>
          <a:bodyPr>
            <a:noAutofit/>
          </a:bodyPr>
          <a:lstStyle/>
          <a:p>
            <a:r>
              <a:rPr lang="en-US" sz="3600" b="1" dirty="0" smtClean="0">
                <a:solidFill>
                  <a:srgbClr val="002060"/>
                </a:solidFill>
                <a:latin typeface="Century Gothic" panose="020B0502020202020204" pitchFamily="34" charset="0"/>
              </a:rPr>
              <a:t>10 </a:t>
            </a:r>
            <a:r>
              <a:rPr lang="en-US" sz="3600" b="1" dirty="0">
                <a:solidFill>
                  <a:srgbClr val="002060"/>
                </a:solidFill>
                <a:latin typeface="Century Gothic" panose="020B0502020202020204" pitchFamily="34" charset="0"/>
              </a:rPr>
              <a:t>countries </a:t>
            </a:r>
            <a:r>
              <a:rPr lang="en-US" sz="3600" b="1" dirty="0" smtClean="0">
                <a:solidFill>
                  <a:srgbClr val="002060"/>
                </a:solidFill>
                <a:latin typeface="Century Gothic" panose="020B0502020202020204" pitchFamily="34" charset="0"/>
              </a:rPr>
              <a:t>= 77% of the gap</a:t>
            </a:r>
            <a:endParaRPr lang="en-GB" sz="2400" dirty="0">
              <a:solidFill>
                <a:srgbClr val="002060"/>
              </a:solidFill>
            </a:endParaRPr>
          </a:p>
        </p:txBody>
      </p:sp>
      <p:pic>
        <p:nvPicPr>
          <p:cNvPr id="5"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536" y="1711349"/>
            <a:ext cx="8201219" cy="4525963"/>
          </a:xfrm>
        </p:spPr>
      </p:pic>
      <p:sp>
        <p:nvSpPr>
          <p:cNvPr id="7" name="TextBox 6"/>
          <p:cNvSpPr txBox="1"/>
          <p:nvPr/>
        </p:nvSpPr>
        <p:spPr>
          <a:xfrm>
            <a:off x="5724128" y="3645024"/>
            <a:ext cx="663964" cy="338554"/>
          </a:xfrm>
          <a:prstGeom prst="rect">
            <a:avLst/>
          </a:prstGeom>
          <a:noFill/>
        </p:spPr>
        <p:txBody>
          <a:bodyPr wrap="none" rtlCol="0">
            <a:spAutoFit/>
          </a:bodyPr>
          <a:lstStyle/>
          <a:p>
            <a:r>
              <a:rPr lang="en-GB" sz="1600" b="1" dirty="0" smtClean="0">
                <a:solidFill>
                  <a:srgbClr val="000000"/>
                </a:solidFill>
              </a:rPr>
              <a:t>India</a:t>
            </a:r>
            <a:endParaRPr lang="en-GB" sz="1600" b="1" dirty="0">
              <a:solidFill>
                <a:srgbClr val="000000"/>
              </a:solidFill>
            </a:endParaRPr>
          </a:p>
        </p:txBody>
      </p:sp>
      <p:sp>
        <p:nvSpPr>
          <p:cNvPr id="8" name="TextBox 7"/>
          <p:cNvSpPr txBox="1"/>
          <p:nvPr/>
        </p:nvSpPr>
        <p:spPr>
          <a:xfrm>
            <a:off x="5542187" y="2204864"/>
            <a:ext cx="920445" cy="307777"/>
          </a:xfrm>
          <a:prstGeom prst="rect">
            <a:avLst/>
          </a:prstGeom>
          <a:noFill/>
        </p:spPr>
        <p:txBody>
          <a:bodyPr wrap="none" rtlCol="0">
            <a:spAutoFit/>
          </a:bodyPr>
          <a:lstStyle/>
          <a:p>
            <a:r>
              <a:rPr lang="en-GB" sz="1400" b="1" dirty="0" smtClean="0">
                <a:solidFill>
                  <a:srgbClr val="000000"/>
                </a:solidFill>
              </a:rPr>
              <a:t>Pakistan</a:t>
            </a:r>
            <a:endParaRPr lang="en-GB" sz="1400" b="1" dirty="0">
              <a:solidFill>
                <a:srgbClr val="000000"/>
              </a:solidFill>
            </a:endParaRPr>
          </a:p>
        </p:txBody>
      </p:sp>
      <p:sp>
        <p:nvSpPr>
          <p:cNvPr id="9" name="TextBox 8"/>
          <p:cNvSpPr txBox="1"/>
          <p:nvPr/>
        </p:nvSpPr>
        <p:spPr>
          <a:xfrm>
            <a:off x="7144235" y="3431254"/>
            <a:ext cx="1345240" cy="338554"/>
          </a:xfrm>
          <a:prstGeom prst="rect">
            <a:avLst/>
          </a:prstGeom>
          <a:noFill/>
        </p:spPr>
        <p:txBody>
          <a:bodyPr wrap="none" rtlCol="0">
            <a:spAutoFit/>
          </a:bodyPr>
          <a:lstStyle/>
          <a:p>
            <a:r>
              <a:rPr lang="en-GB" sz="1600" b="1" dirty="0" smtClean="0">
                <a:solidFill>
                  <a:srgbClr val="000000"/>
                </a:solidFill>
              </a:rPr>
              <a:t>Bangladesh</a:t>
            </a:r>
            <a:endParaRPr lang="en-GB" sz="1600" b="1" dirty="0">
              <a:solidFill>
                <a:srgbClr val="000000"/>
              </a:solidFill>
            </a:endParaRPr>
          </a:p>
        </p:txBody>
      </p:sp>
      <p:sp>
        <p:nvSpPr>
          <p:cNvPr id="10" name="TextBox 9"/>
          <p:cNvSpPr txBox="1"/>
          <p:nvPr/>
        </p:nvSpPr>
        <p:spPr>
          <a:xfrm>
            <a:off x="7144235" y="3183552"/>
            <a:ext cx="681597" cy="307777"/>
          </a:xfrm>
          <a:prstGeom prst="rect">
            <a:avLst/>
          </a:prstGeom>
          <a:noFill/>
        </p:spPr>
        <p:txBody>
          <a:bodyPr wrap="none" rtlCol="0">
            <a:spAutoFit/>
          </a:bodyPr>
          <a:lstStyle/>
          <a:p>
            <a:r>
              <a:rPr lang="en-GB" sz="1400" b="1" dirty="0" smtClean="0">
                <a:solidFill>
                  <a:srgbClr val="000000"/>
                </a:solidFill>
              </a:rPr>
              <a:t>China</a:t>
            </a:r>
            <a:endParaRPr lang="en-GB" sz="1400" b="1" dirty="0">
              <a:solidFill>
                <a:srgbClr val="000000"/>
              </a:solidFill>
            </a:endParaRPr>
          </a:p>
        </p:txBody>
      </p:sp>
      <p:sp>
        <p:nvSpPr>
          <p:cNvPr id="11" name="TextBox 10"/>
          <p:cNvSpPr txBox="1"/>
          <p:nvPr/>
        </p:nvSpPr>
        <p:spPr>
          <a:xfrm>
            <a:off x="3779912" y="3910841"/>
            <a:ext cx="880369" cy="338554"/>
          </a:xfrm>
          <a:prstGeom prst="rect">
            <a:avLst/>
          </a:prstGeom>
          <a:noFill/>
        </p:spPr>
        <p:txBody>
          <a:bodyPr wrap="none" rtlCol="0">
            <a:spAutoFit/>
          </a:bodyPr>
          <a:lstStyle/>
          <a:p>
            <a:r>
              <a:rPr lang="en-GB" sz="1600" b="1" dirty="0" smtClean="0">
                <a:solidFill>
                  <a:srgbClr val="000000"/>
                </a:solidFill>
              </a:rPr>
              <a:t>Nigeria</a:t>
            </a:r>
            <a:endParaRPr lang="en-GB" sz="1600" b="1" dirty="0">
              <a:solidFill>
                <a:srgbClr val="000000"/>
              </a:solidFill>
            </a:endParaRPr>
          </a:p>
        </p:txBody>
      </p:sp>
      <p:sp>
        <p:nvSpPr>
          <p:cNvPr id="12" name="TextBox 11"/>
          <p:cNvSpPr txBox="1"/>
          <p:nvPr/>
        </p:nvSpPr>
        <p:spPr>
          <a:xfrm>
            <a:off x="6462632" y="4411851"/>
            <a:ext cx="1141659" cy="338554"/>
          </a:xfrm>
          <a:prstGeom prst="rect">
            <a:avLst/>
          </a:prstGeom>
          <a:noFill/>
        </p:spPr>
        <p:txBody>
          <a:bodyPr wrap="none" rtlCol="0">
            <a:spAutoFit/>
          </a:bodyPr>
          <a:lstStyle/>
          <a:p>
            <a:r>
              <a:rPr lang="en-GB" sz="1600" b="1" dirty="0" smtClean="0">
                <a:solidFill>
                  <a:srgbClr val="000000"/>
                </a:solidFill>
              </a:rPr>
              <a:t>Indonesia</a:t>
            </a:r>
            <a:endParaRPr lang="en-GB" sz="1600" b="1" dirty="0">
              <a:solidFill>
                <a:srgbClr val="000000"/>
              </a:solidFill>
            </a:endParaRPr>
          </a:p>
        </p:txBody>
      </p:sp>
      <p:sp>
        <p:nvSpPr>
          <p:cNvPr id="13" name="TextBox 12"/>
          <p:cNvSpPr txBox="1"/>
          <p:nvPr/>
        </p:nvSpPr>
        <p:spPr>
          <a:xfrm>
            <a:off x="3538499" y="5013176"/>
            <a:ext cx="1059906" cy="307777"/>
          </a:xfrm>
          <a:prstGeom prst="rect">
            <a:avLst/>
          </a:prstGeom>
          <a:noFill/>
        </p:spPr>
        <p:txBody>
          <a:bodyPr wrap="none" rtlCol="0">
            <a:spAutoFit/>
          </a:bodyPr>
          <a:lstStyle/>
          <a:p>
            <a:r>
              <a:rPr lang="en-GB" sz="1400" b="1" dirty="0" smtClean="0">
                <a:solidFill>
                  <a:srgbClr val="000000"/>
                </a:solidFill>
              </a:rPr>
              <a:t>DR Congo</a:t>
            </a:r>
            <a:endParaRPr lang="en-GB" sz="1400" b="1" dirty="0">
              <a:solidFill>
                <a:srgbClr val="000000"/>
              </a:solidFill>
            </a:endParaRPr>
          </a:p>
        </p:txBody>
      </p:sp>
      <p:sp>
        <p:nvSpPr>
          <p:cNvPr id="14" name="TextBox 13"/>
          <p:cNvSpPr txBox="1"/>
          <p:nvPr/>
        </p:nvSpPr>
        <p:spPr>
          <a:xfrm>
            <a:off x="4027109" y="5609293"/>
            <a:ext cx="1242391" cy="307777"/>
          </a:xfrm>
          <a:prstGeom prst="rect">
            <a:avLst/>
          </a:prstGeom>
          <a:noFill/>
        </p:spPr>
        <p:txBody>
          <a:bodyPr wrap="none" rtlCol="0">
            <a:spAutoFit/>
          </a:bodyPr>
          <a:lstStyle/>
          <a:p>
            <a:r>
              <a:rPr lang="en-GB" sz="1400" b="1" dirty="0" smtClean="0">
                <a:solidFill>
                  <a:srgbClr val="000000"/>
                </a:solidFill>
              </a:rPr>
              <a:t>South Africa</a:t>
            </a:r>
            <a:endParaRPr lang="en-GB" sz="1400" b="1" dirty="0">
              <a:solidFill>
                <a:srgbClr val="000000"/>
              </a:solidFill>
            </a:endParaRPr>
          </a:p>
        </p:txBody>
      </p:sp>
      <p:sp>
        <p:nvSpPr>
          <p:cNvPr id="15" name="TextBox 14"/>
          <p:cNvSpPr txBox="1"/>
          <p:nvPr/>
        </p:nvSpPr>
        <p:spPr>
          <a:xfrm>
            <a:off x="4687737" y="5157999"/>
            <a:ext cx="1268296" cy="307777"/>
          </a:xfrm>
          <a:prstGeom prst="rect">
            <a:avLst/>
          </a:prstGeom>
          <a:noFill/>
        </p:spPr>
        <p:txBody>
          <a:bodyPr wrap="none" rtlCol="0">
            <a:spAutoFit/>
          </a:bodyPr>
          <a:lstStyle/>
          <a:p>
            <a:r>
              <a:rPr lang="en-GB" sz="1400" b="1" dirty="0" smtClean="0">
                <a:solidFill>
                  <a:srgbClr val="000000"/>
                </a:solidFill>
              </a:rPr>
              <a:t>Mozambique</a:t>
            </a:r>
            <a:endParaRPr lang="en-GB" sz="1400" b="1" dirty="0">
              <a:solidFill>
                <a:srgbClr val="000000"/>
              </a:solidFill>
            </a:endParaRPr>
          </a:p>
        </p:txBody>
      </p:sp>
      <p:sp>
        <p:nvSpPr>
          <p:cNvPr id="16" name="TextBox 15"/>
          <p:cNvSpPr txBox="1"/>
          <p:nvPr/>
        </p:nvSpPr>
        <p:spPr>
          <a:xfrm>
            <a:off x="5117805" y="4494583"/>
            <a:ext cx="935962" cy="307777"/>
          </a:xfrm>
          <a:prstGeom prst="rect">
            <a:avLst/>
          </a:prstGeom>
          <a:noFill/>
        </p:spPr>
        <p:txBody>
          <a:bodyPr wrap="none" rtlCol="0">
            <a:spAutoFit/>
          </a:bodyPr>
          <a:lstStyle/>
          <a:p>
            <a:r>
              <a:rPr lang="en-GB" sz="1400" b="1" dirty="0" smtClean="0">
                <a:solidFill>
                  <a:srgbClr val="000000"/>
                </a:solidFill>
              </a:rPr>
              <a:t>Tanzania</a:t>
            </a:r>
            <a:endParaRPr lang="en-GB" sz="1400" b="1" dirty="0">
              <a:solidFill>
                <a:srgbClr val="000000"/>
              </a:solidFill>
            </a:endParaRPr>
          </a:p>
        </p:txBody>
      </p:sp>
      <p:sp>
        <p:nvSpPr>
          <p:cNvPr id="17" name="TextBox 16"/>
          <p:cNvSpPr txBox="1"/>
          <p:nvPr/>
        </p:nvSpPr>
        <p:spPr>
          <a:xfrm>
            <a:off x="5943668" y="5107388"/>
            <a:ext cx="881973" cy="292388"/>
          </a:xfrm>
          <a:prstGeom prst="rect">
            <a:avLst/>
          </a:prstGeom>
          <a:noFill/>
        </p:spPr>
        <p:txBody>
          <a:bodyPr wrap="none" rtlCol="0">
            <a:spAutoFit/>
          </a:bodyPr>
          <a:lstStyle/>
          <a:p>
            <a:r>
              <a:rPr lang="en-GB" sz="1300" b="1" dirty="0" smtClean="0">
                <a:solidFill>
                  <a:srgbClr val="000000"/>
                </a:solidFill>
              </a:rPr>
              <a:t>  100 000</a:t>
            </a:r>
            <a:endParaRPr lang="en-GB" sz="1300" b="1" dirty="0">
              <a:solidFill>
                <a:srgbClr val="000000"/>
              </a:solidFill>
            </a:endParaRPr>
          </a:p>
        </p:txBody>
      </p:sp>
      <p:sp>
        <p:nvSpPr>
          <p:cNvPr id="18" name="TextBox 17"/>
          <p:cNvSpPr txBox="1"/>
          <p:nvPr/>
        </p:nvSpPr>
        <p:spPr>
          <a:xfrm>
            <a:off x="5950594" y="5332525"/>
            <a:ext cx="881973" cy="292388"/>
          </a:xfrm>
          <a:prstGeom prst="rect">
            <a:avLst/>
          </a:prstGeom>
          <a:noFill/>
        </p:spPr>
        <p:txBody>
          <a:bodyPr wrap="none" rtlCol="0">
            <a:spAutoFit/>
          </a:bodyPr>
          <a:lstStyle/>
          <a:p>
            <a:r>
              <a:rPr lang="en-GB" sz="1300" b="1" dirty="0" smtClean="0">
                <a:solidFill>
                  <a:srgbClr val="000000"/>
                </a:solidFill>
              </a:rPr>
              <a:t>  200 000</a:t>
            </a:r>
            <a:endParaRPr lang="en-GB" sz="1300" b="1" dirty="0">
              <a:solidFill>
                <a:srgbClr val="000000"/>
              </a:solidFill>
            </a:endParaRPr>
          </a:p>
        </p:txBody>
      </p:sp>
      <p:sp>
        <p:nvSpPr>
          <p:cNvPr id="19" name="TextBox 18"/>
          <p:cNvSpPr txBox="1"/>
          <p:nvPr/>
        </p:nvSpPr>
        <p:spPr>
          <a:xfrm>
            <a:off x="6165340" y="5796655"/>
            <a:ext cx="881973" cy="292388"/>
          </a:xfrm>
          <a:prstGeom prst="rect">
            <a:avLst/>
          </a:prstGeom>
          <a:noFill/>
        </p:spPr>
        <p:txBody>
          <a:bodyPr wrap="none" rtlCol="0">
            <a:spAutoFit/>
          </a:bodyPr>
          <a:lstStyle/>
          <a:p>
            <a:r>
              <a:rPr lang="en-GB" sz="1300" b="1" dirty="0" smtClean="0">
                <a:solidFill>
                  <a:srgbClr val="000000"/>
                </a:solidFill>
              </a:rPr>
              <a:t>  </a:t>
            </a:r>
            <a:r>
              <a:rPr lang="en-GB" sz="1300" b="1" dirty="0">
                <a:solidFill>
                  <a:srgbClr val="000000"/>
                </a:solidFill>
              </a:rPr>
              <a:t>5</a:t>
            </a:r>
            <a:r>
              <a:rPr lang="en-GB" sz="1300" b="1" dirty="0" smtClean="0">
                <a:solidFill>
                  <a:srgbClr val="000000"/>
                </a:solidFill>
              </a:rPr>
              <a:t>00 000</a:t>
            </a:r>
            <a:endParaRPr lang="en-GB" sz="1300" b="1" dirty="0">
              <a:solidFill>
                <a:srgbClr val="000000"/>
              </a:solidFill>
            </a:endParaRPr>
          </a:p>
        </p:txBody>
      </p:sp>
      <p:sp>
        <p:nvSpPr>
          <p:cNvPr id="3" name="Rectangle 2"/>
          <p:cNvSpPr/>
          <p:nvPr/>
        </p:nvSpPr>
        <p:spPr>
          <a:xfrm>
            <a:off x="971600" y="1268760"/>
            <a:ext cx="7272807" cy="461665"/>
          </a:xfrm>
          <a:prstGeom prst="rect">
            <a:avLst/>
          </a:prstGeom>
        </p:spPr>
        <p:txBody>
          <a:bodyPr wrap="square">
            <a:spAutoFit/>
          </a:bodyPr>
          <a:lstStyle/>
          <a:p>
            <a:r>
              <a:rPr lang="en-US" sz="2400" b="1" dirty="0">
                <a:solidFill>
                  <a:srgbClr val="FF0000"/>
                </a:solidFill>
              </a:rPr>
              <a:t>3 countries almost 50%: India, Indonesia, Nigeria</a:t>
            </a:r>
            <a:endParaRPr lang="en-GB" sz="2400" dirty="0"/>
          </a:p>
        </p:txBody>
      </p:sp>
      <p:grpSp>
        <p:nvGrpSpPr>
          <p:cNvPr id="20" name="Group 19"/>
          <p:cNvGrpSpPr/>
          <p:nvPr/>
        </p:nvGrpSpPr>
        <p:grpSpPr>
          <a:xfrm>
            <a:off x="-26126" y="6298269"/>
            <a:ext cx="9180512" cy="587115"/>
            <a:chOff x="0" y="6239537"/>
            <a:chExt cx="9212088" cy="618462"/>
          </a:xfrm>
        </p:grpSpPr>
        <p:pic>
          <p:nvPicPr>
            <p:cNvPr id="2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Pentagon 21"/>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cxnSp>
        <p:nvCxnSpPr>
          <p:cNvPr id="26" name="Straight Connector 25"/>
          <p:cNvCxnSpPr/>
          <p:nvPr/>
        </p:nvCxnSpPr>
        <p:spPr>
          <a:xfrm flipV="1">
            <a:off x="0" y="1078999"/>
            <a:ext cx="7980597" cy="8786"/>
          </a:xfrm>
          <a:prstGeom prst="line">
            <a:avLst/>
          </a:prstGeom>
          <a:ln w="38100">
            <a:solidFill>
              <a:srgbClr val="008EC0"/>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0597" y="116632"/>
            <a:ext cx="1055899" cy="1055899"/>
          </a:xfrm>
          <a:prstGeom prst="rect">
            <a:avLst/>
          </a:prstGeom>
        </p:spPr>
      </p:pic>
    </p:spTree>
    <p:extLst>
      <p:ext uri="{BB962C8B-B14F-4D97-AF65-F5344CB8AC3E}">
        <p14:creationId xmlns:p14="http://schemas.microsoft.com/office/powerpoint/2010/main" val="648776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874" y="1271258"/>
            <a:ext cx="9110186" cy="738664"/>
          </a:xfrm>
          <a:prstGeom prst="rect">
            <a:avLst/>
          </a:prstGeom>
          <a:noFill/>
        </p:spPr>
        <p:txBody>
          <a:bodyPr wrap="none" rtlCol="0">
            <a:spAutoFit/>
          </a:bodyPr>
          <a:lstStyle/>
          <a:p>
            <a:pPr algn="ctr"/>
            <a:r>
              <a:rPr lang="en-GB" sz="2400" b="1" dirty="0" smtClean="0">
                <a:solidFill>
                  <a:srgbClr val="FF0000"/>
                </a:solidFill>
              </a:rPr>
              <a:t>Globally: 480,000 new cases </a:t>
            </a:r>
            <a:r>
              <a:rPr lang="en-GB" sz="2400" b="1" dirty="0">
                <a:solidFill>
                  <a:srgbClr val="FF0000"/>
                </a:solidFill>
              </a:rPr>
              <a:t>of MDR-TB </a:t>
            </a:r>
            <a:r>
              <a:rPr lang="en-GB" sz="2400" b="1" dirty="0" smtClean="0">
                <a:solidFill>
                  <a:srgbClr val="FF0000"/>
                </a:solidFill>
              </a:rPr>
              <a:t>in 2015</a:t>
            </a:r>
          </a:p>
          <a:p>
            <a:pPr algn="ctr"/>
            <a:r>
              <a:rPr lang="en-GB" b="1" dirty="0" smtClean="0">
                <a:solidFill>
                  <a:srgbClr val="FF0000"/>
                </a:solidFill>
              </a:rPr>
              <a:t>Plus: 100,000 new cases of rifampicin-resistant TB eligible for MDR-TB treatment</a:t>
            </a:r>
            <a:endParaRPr lang="en-GB" dirty="0"/>
          </a:p>
        </p:txBody>
      </p:sp>
      <p:sp>
        <p:nvSpPr>
          <p:cNvPr id="9" name="Rectangle 8"/>
          <p:cNvSpPr/>
          <p:nvPr/>
        </p:nvSpPr>
        <p:spPr>
          <a:xfrm>
            <a:off x="5797832" y="6124350"/>
            <a:ext cx="522035" cy="484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683568" y="1988840"/>
            <a:ext cx="7694406" cy="4381537"/>
            <a:chOff x="982050" y="2287823"/>
            <a:chExt cx="7694406" cy="4381537"/>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050" y="2287823"/>
              <a:ext cx="7694406" cy="438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797832" y="5078492"/>
              <a:ext cx="1150432" cy="176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6280449" y="5214608"/>
              <a:ext cx="768494" cy="1384995"/>
            </a:xfrm>
            <a:prstGeom prst="rect">
              <a:avLst/>
            </a:prstGeom>
            <a:solidFill>
              <a:schemeClr val="bg1"/>
            </a:solidFill>
          </p:spPr>
          <p:txBody>
            <a:bodyPr wrap="square" rtlCol="0">
              <a:spAutoFit/>
            </a:bodyPr>
            <a:lstStyle/>
            <a:p>
              <a:r>
                <a:rPr lang="en-GB" sz="1150" b="1" dirty="0" smtClean="0"/>
                <a:t>0-2.9</a:t>
              </a:r>
            </a:p>
            <a:p>
              <a:r>
                <a:rPr lang="en-GB" sz="1150" b="1" dirty="0" smtClean="0"/>
                <a:t>3-5.9</a:t>
              </a:r>
            </a:p>
            <a:p>
              <a:r>
                <a:rPr lang="en-GB" sz="1150" b="1" dirty="0" smtClean="0"/>
                <a:t>6-11.9</a:t>
              </a:r>
            </a:p>
            <a:p>
              <a:r>
                <a:rPr lang="en-GB" sz="1150" b="1" dirty="0" smtClean="0"/>
                <a:t>12-17.9</a:t>
              </a:r>
            </a:p>
            <a:p>
              <a:r>
                <a:rPr lang="en-GB" sz="1150" b="1" dirty="0" smtClean="0"/>
                <a:t>&gt;18</a:t>
              </a:r>
            </a:p>
            <a:p>
              <a:endParaRPr lang="en-GB" sz="1200" b="1" dirty="0" smtClean="0"/>
            </a:p>
            <a:p>
              <a:endParaRPr lang="en-GB" sz="1200" b="1" dirty="0"/>
            </a:p>
          </p:txBody>
        </p:sp>
        <p:sp>
          <p:nvSpPr>
            <p:cNvPr id="10" name="TextBox 9"/>
            <p:cNvSpPr txBox="1"/>
            <p:nvPr/>
          </p:nvSpPr>
          <p:spPr>
            <a:xfrm>
              <a:off x="5518554" y="4797152"/>
              <a:ext cx="1342393" cy="523220"/>
            </a:xfrm>
            <a:prstGeom prst="rect">
              <a:avLst/>
            </a:prstGeom>
            <a:noFill/>
          </p:spPr>
          <p:txBody>
            <a:bodyPr wrap="square" rtlCol="0">
              <a:spAutoFit/>
            </a:bodyPr>
            <a:lstStyle/>
            <a:p>
              <a:pPr algn="r" rtl="1"/>
              <a:r>
                <a:rPr lang="en-GB" sz="1400" b="1" dirty="0" smtClean="0"/>
                <a:t>% cases with MDR/RR-TB</a:t>
              </a:r>
              <a:endParaRPr lang="en-GB" sz="1400" b="1" dirty="0"/>
            </a:p>
          </p:txBody>
        </p:sp>
      </p:grpSp>
      <p:grpSp>
        <p:nvGrpSpPr>
          <p:cNvPr id="11" name="Group 10"/>
          <p:cNvGrpSpPr/>
          <p:nvPr/>
        </p:nvGrpSpPr>
        <p:grpSpPr>
          <a:xfrm>
            <a:off x="-26126" y="6370277"/>
            <a:ext cx="9180512" cy="587115"/>
            <a:chOff x="0" y="6239537"/>
            <a:chExt cx="9212088" cy="618462"/>
          </a:xfrm>
        </p:grpSpPr>
        <p:pic>
          <p:nvPicPr>
            <p:cNvPr id="12"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Pentagon 12"/>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cxnSp>
        <p:nvCxnSpPr>
          <p:cNvPr id="17" name="Straight Connector 16"/>
          <p:cNvCxnSpPr/>
          <p:nvPr/>
        </p:nvCxnSpPr>
        <p:spPr>
          <a:xfrm flipV="1">
            <a:off x="0" y="1052736"/>
            <a:ext cx="7980597" cy="8786"/>
          </a:xfrm>
          <a:prstGeom prst="line">
            <a:avLst/>
          </a:prstGeom>
          <a:ln w="38100">
            <a:solidFill>
              <a:srgbClr val="008EC0"/>
            </a:solidFill>
          </a:ln>
        </p:spPr>
        <p:style>
          <a:lnRef idx="1">
            <a:schemeClr val="accent1"/>
          </a:lnRef>
          <a:fillRef idx="0">
            <a:schemeClr val="accent1"/>
          </a:fillRef>
          <a:effectRef idx="0">
            <a:schemeClr val="accent1"/>
          </a:effectRef>
          <a:fontRef idx="minor">
            <a:schemeClr val="tx1"/>
          </a:fontRef>
        </p:style>
      </p:cxnSp>
      <p:sp>
        <p:nvSpPr>
          <p:cNvPr id="18" name="Rectangle 6"/>
          <p:cNvSpPr>
            <a:spLocks noChangeArrowheads="1"/>
          </p:cNvSpPr>
          <p:nvPr/>
        </p:nvSpPr>
        <p:spPr bwMode="auto">
          <a:xfrm>
            <a:off x="173937" y="93271"/>
            <a:ext cx="903605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lnSpc>
                <a:spcPct val="80000"/>
              </a:lnSpc>
              <a:spcBef>
                <a:spcPct val="20000"/>
              </a:spcBef>
              <a:spcAft>
                <a:spcPct val="0"/>
              </a:spcAft>
              <a:buClr>
                <a:srgbClr val="800080"/>
              </a:buClr>
            </a:pPr>
            <a:r>
              <a:rPr lang="en-US" altLang="en-US" sz="3200" b="1" dirty="0" smtClean="0">
                <a:solidFill>
                  <a:srgbClr val="002060"/>
                </a:solidFill>
                <a:latin typeface="Century Gothic" panose="020B0502020202020204" pitchFamily="34" charset="0"/>
                <a:cs typeface="Arial" charset="0"/>
              </a:rPr>
              <a:t>MDR-TB remains a crisis that is poorly addressed </a:t>
            </a:r>
          </a:p>
        </p:txBody>
      </p:sp>
      <p:sp>
        <p:nvSpPr>
          <p:cNvPr id="19" name="Oval 28"/>
          <p:cNvSpPr>
            <a:spLocks noChangeArrowheads="1"/>
          </p:cNvSpPr>
          <p:nvPr/>
        </p:nvSpPr>
        <p:spPr bwMode="auto">
          <a:xfrm>
            <a:off x="4139952" y="1916832"/>
            <a:ext cx="3099220" cy="2232248"/>
          </a:xfrm>
          <a:prstGeom prst="ellipse">
            <a:avLst/>
          </a:prstGeom>
          <a:noFill/>
          <a:ln w="603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lang="en-GB" altLang="en-US" sz="3600">
              <a:solidFill>
                <a:srgbClr val="000000"/>
              </a:solidFill>
              <a:latin typeface="Tahoma" pitchFamily="34" charset="0"/>
              <a:cs typeface="Tahoma"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0597" y="44624"/>
            <a:ext cx="1055899" cy="1055899"/>
          </a:xfrm>
          <a:prstGeom prst="rect">
            <a:avLst/>
          </a:prstGeom>
        </p:spPr>
      </p:pic>
    </p:spTree>
    <p:extLst>
      <p:ext uri="{BB962C8B-B14F-4D97-AF65-F5344CB8AC3E}">
        <p14:creationId xmlns:p14="http://schemas.microsoft.com/office/powerpoint/2010/main" val="1343447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48537"/>
            <a:ext cx="7488832" cy="792088"/>
          </a:xfrm>
        </p:spPr>
        <p:txBody>
          <a:bodyPr anchor="t">
            <a:noAutofit/>
          </a:bodyPr>
          <a:lstStyle/>
          <a:p>
            <a:pPr algn="l"/>
            <a:r>
              <a:rPr lang="en-US" sz="3200" b="1" dirty="0" smtClean="0">
                <a:solidFill>
                  <a:srgbClr val="002060"/>
                </a:solidFill>
                <a:latin typeface="Century Gothic" panose="020B0502020202020204" pitchFamily="34" charset="0"/>
              </a:rPr>
              <a:t>MDR/RR-TB: 3 countries, 45% cases</a:t>
            </a:r>
            <a:endParaRPr lang="en-GB" sz="3200" b="1" dirty="0">
              <a:solidFill>
                <a:srgbClr val="002060"/>
              </a:solidFill>
              <a:latin typeface="Century Gothic" panose="020B0502020202020204" pitchFamily="34" charset="0"/>
            </a:endParaRPr>
          </a:p>
        </p:txBody>
      </p:sp>
      <p:sp>
        <p:nvSpPr>
          <p:cNvPr id="5" name="Rectangle 4"/>
          <p:cNvSpPr/>
          <p:nvPr/>
        </p:nvSpPr>
        <p:spPr>
          <a:xfrm>
            <a:off x="1494028" y="5672134"/>
            <a:ext cx="57628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7720" y="1268760"/>
            <a:ext cx="8801801" cy="4857403"/>
          </a:xfrm>
        </p:spPr>
      </p:pic>
      <p:sp>
        <p:nvSpPr>
          <p:cNvPr id="17" name="Rectangle 16"/>
          <p:cNvSpPr/>
          <p:nvPr/>
        </p:nvSpPr>
        <p:spPr>
          <a:xfrm>
            <a:off x="539552" y="3501008"/>
            <a:ext cx="79208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331640" y="3573016"/>
            <a:ext cx="16238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215516" y="3533799"/>
            <a:ext cx="1440160" cy="523220"/>
          </a:xfrm>
          <a:prstGeom prst="rect">
            <a:avLst/>
          </a:prstGeom>
          <a:noFill/>
        </p:spPr>
        <p:txBody>
          <a:bodyPr wrap="square" rtlCol="0">
            <a:spAutoFit/>
          </a:bodyPr>
          <a:lstStyle/>
          <a:p>
            <a:r>
              <a:rPr lang="en-GB" sz="1400" b="1" dirty="0" smtClean="0"/>
              <a:t>Number of incident cases</a:t>
            </a:r>
            <a:endParaRPr lang="en-GB" sz="1400" b="1" dirty="0"/>
          </a:p>
        </p:txBody>
      </p:sp>
      <p:sp>
        <p:nvSpPr>
          <p:cNvPr id="20" name="TextBox 19"/>
          <p:cNvSpPr txBox="1"/>
          <p:nvPr/>
        </p:nvSpPr>
        <p:spPr>
          <a:xfrm>
            <a:off x="966769" y="4032952"/>
            <a:ext cx="617477" cy="477054"/>
          </a:xfrm>
          <a:prstGeom prst="rect">
            <a:avLst/>
          </a:prstGeom>
          <a:solidFill>
            <a:schemeClr val="bg1"/>
          </a:solidFill>
        </p:spPr>
        <p:txBody>
          <a:bodyPr wrap="none" rtlCol="0">
            <a:spAutoFit/>
          </a:bodyPr>
          <a:lstStyle/>
          <a:p>
            <a:r>
              <a:rPr lang="en-GB" sz="1300" b="1" dirty="0" smtClean="0"/>
              <a:t>  </a:t>
            </a:r>
            <a:r>
              <a:rPr lang="en-GB" sz="1200" b="1" dirty="0" smtClean="0"/>
              <a:t>1000</a:t>
            </a:r>
          </a:p>
          <a:p>
            <a:r>
              <a:rPr lang="en-GB" sz="1200" b="1" dirty="0"/>
              <a:t> </a:t>
            </a:r>
            <a:r>
              <a:rPr lang="en-GB" sz="1200" b="1" dirty="0" smtClean="0"/>
              <a:t> 5000</a:t>
            </a:r>
          </a:p>
        </p:txBody>
      </p:sp>
      <p:sp>
        <p:nvSpPr>
          <p:cNvPr id="21" name="TextBox 20"/>
          <p:cNvSpPr txBox="1"/>
          <p:nvPr/>
        </p:nvSpPr>
        <p:spPr>
          <a:xfrm>
            <a:off x="831296" y="4437269"/>
            <a:ext cx="832279" cy="292388"/>
          </a:xfrm>
          <a:prstGeom prst="rect">
            <a:avLst/>
          </a:prstGeom>
          <a:solidFill>
            <a:schemeClr val="bg1"/>
          </a:solidFill>
        </p:spPr>
        <p:txBody>
          <a:bodyPr wrap="none" rtlCol="0">
            <a:spAutoFit/>
          </a:bodyPr>
          <a:lstStyle/>
          <a:p>
            <a:r>
              <a:rPr lang="en-GB" sz="1300" b="1" dirty="0" smtClean="0"/>
              <a:t>  </a:t>
            </a:r>
            <a:r>
              <a:rPr lang="en-GB" sz="1200" b="1" dirty="0" smtClean="0"/>
              <a:t>10 000  </a:t>
            </a:r>
          </a:p>
        </p:txBody>
      </p:sp>
      <p:sp>
        <p:nvSpPr>
          <p:cNvPr id="22" name="TextBox 21"/>
          <p:cNvSpPr txBox="1"/>
          <p:nvPr/>
        </p:nvSpPr>
        <p:spPr>
          <a:xfrm>
            <a:off x="938196" y="4719266"/>
            <a:ext cx="825867" cy="276999"/>
          </a:xfrm>
          <a:prstGeom prst="rect">
            <a:avLst/>
          </a:prstGeom>
          <a:solidFill>
            <a:schemeClr val="bg1"/>
          </a:solidFill>
        </p:spPr>
        <p:txBody>
          <a:bodyPr wrap="none" rtlCol="0">
            <a:spAutoFit/>
          </a:bodyPr>
          <a:lstStyle/>
          <a:p>
            <a:r>
              <a:rPr lang="en-GB" sz="1200" b="1" dirty="0" smtClean="0"/>
              <a:t>20 000    </a:t>
            </a:r>
          </a:p>
        </p:txBody>
      </p:sp>
      <p:sp>
        <p:nvSpPr>
          <p:cNvPr id="23" name="TextBox 22"/>
          <p:cNvSpPr txBox="1"/>
          <p:nvPr/>
        </p:nvSpPr>
        <p:spPr>
          <a:xfrm>
            <a:off x="1110791" y="5301937"/>
            <a:ext cx="696024" cy="276999"/>
          </a:xfrm>
          <a:prstGeom prst="rect">
            <a:avLst/>
          </a:prstGeom>
          <a:solidFill>
            <a:schemeClr val="bg1"/>
          </a:solidFill>
        </p:spPr>
        <p:txBody>
          <a:bodyPr wrap="none" rtlCol="0">
            <a:spAutoFit/>
          </a:bodyPr>
          <a:lstStyle/>
          <a:p>
            <a:r>
              <a:rPr lang="en-GB" sz="1200" b="1" dirty="0"/>
              <a:t>5</a:t>
            </a:r>
            <a:r>
              <a:rPr lang="en-GB" sz="1200" b="1" dirty="0" smtClean="0"/>
              <a:t>0 000 </a:t>
            </a:r>
          </a:p>
        </p:txBody>
      </p:sp>
      <p:sp>
        <p:nvSpPr>
          <p:cNvPr id="24" name="TextBox 23"/>
          <p:cNvSpPr txBox="1"/>
          <p:nvPr/>
        </p:nvSpPr>
        <p:spPr>
          <a:xfrm>
            <a:off x="5935597" y="3331731"/>
            <a:ext cx="663964" cy="338554"/>
          </a:xfrm>
          <a:prstGeom prst="rect">
            <a:avLst/>
          </a:prstGeom>
          <a:noFill/>
        </p:spPr>
        <p:txBody>
          <a:bodyPr wrap="none" rtlCol="0">
            <a:spAutoFit/>
          </a:bodyPr>
          <a:lstStyle/>
          <a:p>
            <a:r>
              <a:rPr lang="en-GB" sz="1600" b="1" dirty="0" smtClean="0"/>
              <a:t>India</a:t>
            </a:r>
            <a:endParaRPr lang="en-GB" sz="1600" b="1" dirty="0"/>
          </a:p>
        </p:txBody>
      </p:sp>
      <p:sp>
        <p:nvSpPr>
          <p:cNvPr id="25" name="TextBox 24"/>
          <p:cNvSpPr txBox="1"/>
          <p:nvPr/>
        </p:nvSpPr>
        <p:spPr>
          <a:xfrm>
            <a:off x="6392982" y="2631512"/>
            <a:ext cx="753732" cy="338554"/>
          </a:xfrm>
          <a:prstGeom prst="rect">
            <a:avLst/>
          </a:prstGeom>
          <a:noFill/>
        </p:spPr>
        <p:txBody>
          <a:bodyPr wrap="none" rtlCol="0">
            <a:spAutoFit/>
          </a:bodyPr>
          <a:lstStyle/>
          <a:p>
            <a:r>
              <a:rPr lang="en-GB" sz="1600" b="1" dirty="0" smtClean="0"/>
              <a:t>China</a:t>
            </a:r>
            <a:endParaRPr lang="en-GB" sz="1600" b="1" dirty="0"/>
          </a:p>
        </p:txBody>
      </p:sp>
      <p:sp>
        <p:nvSpPr>
          <p:cNvPr id="26" name="TextBox 25"/>
          <p:cNvSpPr txBox="1"/>
          <p:nvPr/>
        </p:nvSpPr>
        <p:spPr>
          <a:xfrm>
            <a:off x="5223863" y="1718289"/>
            <a:ext cx="2087431" cy="338554"/>
          </a:xfrm>
          <a:prstGeom prst="rect">
            <a:avLst/>
          </a:prstGeom>
          <a:noFill/>
        </p:spPr>
        <p:txBody>
          <a:bodyPr wrap="none" rtlCol="0">
            <a:spAutoFit/>
          </a:bodyPr>
          <a:lstStyle/>
          <a:p>
            <a:r>
              <a:rPr lang="en-GB" sz="1600" b="1" dirty="0" smtClean="0"/>
              <a:t>Russian Federation</a:t>
            </a:r>
            <a:endParaRPr lang="en-GB" sz="1600" b="1" dirty="0"/>
          </a:p>
        </p:txBody>
      </p:sp>
      <p:sp>
        <p:nvSpPr>
          <p:cNvPr id="4" name="TextBox 3"/>
          <p:cNvSpPr txBox="1"/>
          <p:nvPr/>
        </p:nvSpPr>
        <p:spPr>
          <a:xfrm>
            <a:off x="3347864" y="5877272"/>
            <a:ext cx="5323893" cy="307777"/>
          </a:xfrm>
          <a:prstGeom prst="rect">
            <a:avLst/>
          </a:prstGeom>
          <a:noFill/>
        </p:spPr>
        <p:txBody>
          <a:bodyPr wrap="none" rtlCol="0">
            <a:spAutoFit/>
          </a:bodyPr>
          <a:lstStyle/>
          <a:p>
            <a:r>
              <a:rPr lang="en-GB" sz="1400" b="1" i="1" dirty="0" smtClean="0"/>
              <a:t>circles shown for countries with at least 1000 cases per year</a:t>
            </a:r>
            <a:endParaRPr lang="en-GB" sz="1400" b="1" i="1" dirty="0"/>
          </a:p>
        </p:txBody>
      </p:sp>
      <p:grpSp>
        <p:nvGrpSpPr>
          <p:cNvPr id="16" name="Group 15"/>
          <p:cNvGrpSpPr/>
          <p:nvPr/>
        </p:nvGrpSpPr>
        <p:grpSpPr>
          <a:xfrm>
            <a:off x="-26126" y="6298269"/>
            <a:ext cx="9180512" cy="587115"/>
            <a:chOff x="0" y="6239537"/>
            <a:chExt cx="9212088" cy="618462"/>
          </a:xfrm>
        </p:grpSpPr>
        <p:pic>
          <p:nvPicPr>
            <p:cNvPr id="2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Pentagon 27"/>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cxnSp>
        <p:nvCxnSpPr>
          <p:cNvPr id="32" name="Straight Connector 31"/>
          <p:cNvCxnSpPr/>
          <p:nvPr/>
        </p:nvCxnSpPr>
        <p:spPr>
          <a:xfrm flipV="1">
            <a:off x="40384" y="1057129"/>
            <a:ext cx="7940213" cy="4393"/>
          </a:xfrm>
          <a:prstGeom prst="line">
            <a:avLst/>
          </a:prstGeom>
          <a:ln w="38100">
            <a:solidFill>
              <a:srgbClr val="008EC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0597" y="116632"/>
            <a:ext cx="1055899" cy="1055899"/>
          </a:xfrm>
          <a:prstGeom prst="rect">
            <a:avLst/>
          </a:prstGeom>
        </p:spPr>
      </p:pic>
    </p:spTree>
    <p:extLst>
      <p:ext uri="{BB962C8B-B14F-4D97-AF65-F5344CB8AC3E}">
        <p14:creationId xmlns:p14="http://schemas.microsoft.com/office/powerpoint/2010/main" val="4043625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13" descr="C:\Users\Vincent\Desktop\ar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607" y="4077072"/>
            <a:ext cx="2880320" cy="684885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3" descr="C:\Users\Vincent\Desktop\ar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607" y="2456892"/>
            <a:ext cx="2880320" cy="68488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3" descr="C:\Users\Vincent\Desktop\ar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4607" y="836712"/>
            <a:ext cx="2880320" cy="684885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58062" y="1320104"/>
            <a:ext cx="8018412" cy="1150306"/>
            <a:chOff x="458062" y="1320104"/>
            <a:chExt cx="8018412" cy="1150306"/>
          </a:xfrm>
        </p:grpSpPr>
        <p:sp>
          <p:nvSpPr>
            <p:cNvPr id="2" name="Oval 1"/>
            <p:cNvSpPr/>
            <p:nvPr/>
          </p:nvSpPr>
          <p:spPr>
            <a:xfrm>
              <a:off x="458062" y="1320104"/>
              <a:ext cx="8018412" cy="1150306"/>
            </a:xfrm>
            <a:prstGeom prst="ellipse">
              <a:avLst/>
            </a:prstGeom>
            <a:solidFill>
              <a:srgbClr val="0093D5"/>
            </a:solidFill>
            <a:ln>
              <a:noFill/>
            </a:ln>
            <a:effectLst>
              <a:innerShdw blurRad="203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755576" y="1462136"/>
              <a:ext cx="7632848" cy="958752"/>
            </a:xfrm>
            <a:prstGeom prst="rect">
              <a:avLst/>
            </a:prstGeom>
            <a:noFill/>
          </p:spPr>
          <p:txBody>
            <a:bodyPr wrap="square" rtlCol="0" anchor="ctr">
              <a:normAutofit/>
            </a:bodyPr>
            <a:lstStyle/>
            <a:p>
              <a:pPr algn="ctr"/>
              <a:r>
                <a:rPr lang="en-GB" sz="3400"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TB as a global health challenge</a:t>
              </a:r>
            </a:p>
          </p:txBody>
        </p:sp>
      </p:grpSp>
      <p:sp>
        <p:nvSpPr>
          <p:cNvPr id="50" name="Freeform 218"/>
          <p:cNvSpPr>
            <a:spLocks/>
          </p:cNvSpPr>
          <p:nvPr/>
        </p:nvSpPr>
        <p:spPr bwMode="auto">
          <a:xfrm>
            <a:off x="442020" y="1320104"/>
            <a:ext cx="8103642" cy="1150306"/>
          </a:xfrm>
          <a:custGeom>
            <a:avLst/>
            <a:gdLst>
              <a:gd name="T0" fmla="*/ 188 w 190"/>
              <a:gd name="T1" fmla="*/ 75 h 192"/>
              <a:gd name="T2" fmla="*/ 183 w 190"/>
              <a:gd name="T3" fmla="*/ 61 h 192"/>
              <a:gd name="T4" fmla="*/ 163 w 190"/>
              <a:gd name="T5" fmla="*/ 32 h 192"/>
              <a:gd name="T6" fmla="*/ 162 w 190"/>
              <a:gd name="T7" fmla="*/ 31 h 192"/>
              <a:gd name="T8" fmla="*/ 155 w 190"/>
              <a:gd name="T9" fmla="*/ 25 h 192"/>
              <a:gd name="T10" fmla="*/ 129 w 190"/>
              <a:gd name="T11" fmla="*/ 10 h 192"/>
              <a:gd name="T12" fmla="*/ 104 w 190"/>
              <a:gd name="T13" fmla="*/ 6 h 192"/>
              <a:gd name="T14" fmla="*/ 111 w 190"/>
              <a:gd name="T15" fmla="*/ 7 h 192"/>
              <a:gd name="T16" fmla="*/ 113 w 190"/>
              <a:gd name="T17" fmla="*/ 8 h 192"/>
              <a:gd name="T18" fmla="*/ 129 w 190"/>
              <a:gd name="T19" fmla="*/ 12 h 192"/>
              <a:gd name="T20" fmla="*/ 164 w 190"/>
              <a:gd name="T21" fmla="*/ 35 h 192"/>
              <a:gd name="T22" fmla="*/ 177 w 190"/>
              <a:gd name="T23" fmla="*/ 53 h 192"/>
              <a:gd name="T24" fmla="*/ 182 w 190"/>
              <a:gd name="T25" fmla="*/ 63 h 192"/>
              <a:gd name="T26" fmla="*/ 157 w 190"/>
              <a:gd name="T27" fmla="*/ 166 h 192"/>
              <a:gd name="T28" fmla="*/ 144 w 190"/>
              <a:gd name="T29" fmla="*/ 175 h 192"/>
              <a:gd name="T30" fmla="*/ 106 w 190"/>
              <a:gd name="T31" fmla="*/ 189 h 192"/>
              <a:gd name="T32" fmla="*/ 56 w 190"/>
              <a:gd name="T33" fmla="*/ 181 h 192"/>
              <a:gd name="T34" fmla="*/ 5 w 190"/>
              <a:gd name="T35" fmla="*/ 119 h 192"/>
              <a:gd name="T36" fmla="*/ 18 w 190"/>
              <a:gd name="T37" fmla="*/ 44 h 192"/>
              <a:gd name="T38" fmla="*/ 74 w 190"/>
              <a:gd name="T39" fmla="*/ 6 h 192"/>
              <a:gd name="T40" fmla="*/ 81 w 190"/>
              <a:gd name="T41" fmla="*/ 5 h 192"/>
              <a:gd name="T42" fmla="*/ 85 w 190"/>
              <a:gd name="T43" fmla="*/ 3 h 192"/>
              <a:gd name="T44" fmla="*/ 87 w 190"/>
              <a:gd name="T45" fmla="*/ 3 h 192"/>
              <a:gd name="T46" fmla="*/ 93 w 190"/>
              <a:gd name="T47" fmla="*/ 4 h 192"/>
              <a:gd name="T48" fmla="*/ 96 w 190"/>
              <a:gd name="T49" fmla="*/ 4 h 192"/>
              <a:gd name="T50" fmla="*/ 95 w 190"/>
              <a:gd name="T51" fmla="*/ 3 h 192"/>
              <a:gd name="T52" fmla="*/ 90 w 190"/>
              <a:gd name="T53" fmla="*/ 1 h 192"/>
              <a:gd name="T54" fmla="*/ 86 w 190"/>
              <a:gd name="T55" fmla="*/ 1 h 192"/>
              <a:gd name="T56" fmla="*/ 84 w 190"/>
              <a:gd name="T57" fmla="*/ 1 h 192"/>
              <a:gd name="T58" fmla="*/ 65 w 190"/>
              <a:gd name="T59" fmla="*/ 7 h 192"/>
              <a:gd name="T60" fmla="*/ 58 w 190"/>
              <a:gd name="T61" fmla="*/ 8 h 192"/>
              <a:gd name="T62" fmla="*/ 47 w 190"/>
              <a:gd name="T63" fmla="*/ 14 h 192"/>
              <a:gd name="T64" fmla="*/ 33 w 190"/>
              <a:gd name="T65" fmla="*/ 23 h 192"/>
              <a:gd name="T66" fmla="*/ 18 w 190"/>
              <a:gd name="T67" fmla="*/ 40 h 192"/>
              <a:gd name="T68" fmla="*/ 13 w 190"/>
              <a:gd name="T69" fmla="*/ 50 h 192"/>
              <a:gd name="T70" fmla="*/ 5 w 190"/>
              <a:gd name="T71" fmla="*/ 66 h 192"/>
              <a:gd name="T72" fmla="*/ 0 w 190"/>
              <a:gd name="T73" fmla="*/ 108 h 192"/>
              <a:gd name="T74" fmla="*/ 3 w 190"/>
              <a:gd name="T75" fmla="*/ 112 h 192"/>
              <a:gd name="T76" fmla="*/ 3 w 190"/>
              <a:gd name="T77" fmla="*/ 119 h 192"/>
              <a:gd name="T78" fmla="*/ 5 w 190"/>
              <a:gd name="T79" fmla="*/ 125 h 192"/>
              <a:gd name="T80" fmla="*/ 5 w 190"/>
              <a:gd name="T81" fmla="*/ 127 h 192"/>
              <a:gd name="T82" fmla="*/ 40 w 190"/>
              <a:gd name="T83" fmla="*/ 174 h 192"/>
              <a:gd name="T84" fmla="*/ 43 w 190"/>
              <a:gd name="T85" fmla="*/ 175 h 192"/>
              <a:gd name="T86" fmla="*/ 56 w 190"/>
              <a:gd name="T87" fmla="*/ 183 h 192"/>
              <a:gd name="T88" fmla="*/ 62 w 190"/>
              <a:gd name="T89" fmla="*/ 185 h 192"/>
              <a:gd name="T90" fmla="*/ 92 w 190"/>
              <a:gd name="T91" fmla="*/ 192 h 192"/>
              <a:gd name="T92" fmla="*/ 118 w 190"/>
              <a:gd name="T93" fmla="*/ 188 h 192"/>
              <a:gd name="T94" fmla="*/ 159 w 190"/>
              <a:gd name="T95" fmla="*/ 166 h 192"/>
              <a:gd name="T96" fmla="*/ 176 w 190"/>
              <a:gd name="T97" fmla="*/ 146 h 192"/>
              <a:gd name="T98" fmla="*/ 177 w 190"/>
              <a:gd name="T99" fmla="*/ 143 h 192"/>
              <a:gd name="T100" fmla="*/ 185 w 190"/>
              <a:gd name="T101" fmla="*/ 125 h 192"/>
              <a:gd name="T102" fmla="*/ 186 w 190"/>
              <a:gd name="T103" fmla="*/ 121 h 192"/>
              <a:gd name="T104" fmla="*/ 189 w 190"/>
              <a:gd name="T105" fmla="*/ 103 h 192"/>
              <a:gd name="T106" fmla="*/ 190 w 190"/>
              <a:gd name="T107" fmla="*/ 91 h 192"/>
              <a:gd name="T108" fmla="*/ 190 w 190"/>
              <a:gd name="T109" fmla="*/ 90 h 192"/>
              <a:gd name="T110" fmla="*/ 187 w 190"/>
              <a:gd name="T111" fmla="*/ 75 h 192"/>
              <a:gd name="connsiteX0" fmla="*/ 9842 w 10000"/>
              <a:gd name="connsiteY0" fmla="*/ 3865 h 9959"/>
              <a:gd name="connsiteX1" fmla="*/ 9895 w 10000"/>
              <a:gd name="connsiteY1" fmla="*/ 3865 h 9959"/>
              <a:gd name="connsiteX2" fmla="*/ 9632 w 10000"/>
              <a:gd name="connsiteY2" fmla="*/ 3136 h 9959"/>
              <a:gd name="connsiteX3" fmla="*/ 9632 w 10000"/>
              <a:gd name="connsiteY3" fmla="*/ 3136 h 9959"/>
              <a:gd name="connsiteX4" fmla="*/ 8579 w 10000"/>
              <a:gd name="connsiteY4" fmla="*/ 1626 h 9959"/>
              <a:gd name="connsiteX5" fmla="*/ 8579 w 10000"/>
              <a:gd name="connsiteY5" fmla="*/ 1626 h 9959"/>
              <a:gd name="connsiteX6" fmla="*/ 8526 w 10000"/>
              <a:gd name="connsiteY6" fmla="*/ 1574 h 9959"/>
              <a:gd name="connsiteX7" fmla="*/ 8526 w 10000"/>
              <a:gd name="connsiteY7" fmla="*/ 1574 h 9959"/>
              <a:gd name="connsiteX8" fmla="*/ 8158 w 10000"/>
              <a:gd name="connsiteY8" fmla="*/ 1261 h 9959"/>
              <a:gd name="connsiteX9" fmla="*/ 8158 w 10000"/>
              <a:gd name="connsiteY9" fmla="*/ 1261 h 9959"/>
              <a:gd name="connsiteX10" fmla="*/ 6789 w 10000"/>
              <a:gd name="connsiteY10" fmla="*/ 532 h 9959"/>
              <a:gd name="connsiteX11" fmla="*/ 6789 w 10000"/>
              <a:gd name="connsiteY11" fmla="*/ 480 h 9959"/>
              <a:gd name="connsiteX12" fmla="*/ 5474 w 10000"/>
              <a:gd name="connsiteY12" fmla="*/ 219 h 9959"/>
              <a:gd name="connsiteX13" fmla="*/ 5474 w 10000"/>
              <a:gd name="connsiteY13" fmla="*/ 272 h 9959"/>
              <a:gd name="connsiteX14" fmla="*/ 5842 w 10000"/>
              <a:gd name="connsiteY14" fmla="*/ 324 h 9959"/>
              <a:gd name="connsiteX15" fmla="*/ 5842 w 10000"/>
              <a:gd name="connsiteY15" fmla="*/ 324 h 9959"/>
              <a:gd name="connsiteX16" fmla="*/ 5947 w 10000"/>
              <a:gd name="connsiteY16" fmla="*/ 324 h 9959"/>
              <a:gd name="connsiteX17" fmla="*/ 5947 w 10000"/>
              <a:gd name="connsiteY17" fmla="*/ 376 h 9959"/>
              <a:gd name="connsiteX18" fmla="*/ 6526 w 10000"/>
              <a:gd name="connsiteY18" fmla="*/ 480 h 9959"/>
              <a:gd name="connsiteX19" fmla="*/ 6789 w 10000"/>
              <a:gd name="connsiteY19" fmla="*/ 584 h 9959"/>
              <a:gd name="connsiteX20" fmla="*/ 6895 w 10000"/>
              <a:gd name="connsiteY20" fmla="*/ 584 h 9959"/>
              <a:gd name="connsiteX21" fmla="*/ 8632 w 10000"/>
              <a:gd name="connsiteY21" fmla="*/ 1782 h 9959"/>
              <a:gd name="connsiteX22" fmla="*/ 9316 w 10000"/>
              <a:gd name="connsiteY22" fmla="*/ 2719 h 9959"/>
              <a:gd name="connsiteX23" fmla="*/ 9316 w 10000"/>
              <a:gd name="connsiteY23" fmla="*/ 2719 h 9959"/>
              <a:gd name="connsiteX24" fmla="*/ 9526 w 10000"/>
              <a:gd name="connsiteY24" fmla="*/ 3136 h 9959"/>
              <a:gd name="connsiteX25" fmla="*/ 9579 w 10000"/>
              <a:gd name="connsiteY25" fmla="*/ 3240 h 9959"/>
              <a:gd name="connsiteX26" fmla="*/ 9789 w 10000"/>
              <a:gd name="connsiteY26" fmla="*/ 6001 h 9959"/>
              <a:gd name="connsiteX27" fmla="*/ 8263 w 10000"/>
              <a:gd name="connsiteY27" fmla="*/ 8605 h 9959"/>
              <a:gd name="connsiteX28" fmla="*/ 8263 w 10000"/>
              <a:gd name="connsiteY28" fmla="*/ 8553 h 9959"/>
              <a:gd name="connsiteX29" fmla="*/ 7579 w 10000"/>
              <a:gd name="connsiteY29" fmla="*/ 9074 h 9959"/>
              <a:gd name="connsiteX30" fmla="*/ 7579 w 10000"/>
              <a:gd name="connsiteY30" fmla="*/ 9074 h 9959"/>
              <a:gd name="connsiteX31" fmla="*/ 5579 w 10000"/>
              <a:gd name="connsiteY31" fmla="*/ 9803 h 9959"/>
              <a:gd name="connsiteX32" fmla="*/ 2947 w 10000"/>
              <a:gd name="connsiteY32" fmla="*/ 9386 h 9959"/>
              <a:gd name="connsiteX33" fmla="*/ 2947 w 10000"/>
              <a:gd name="connsiteY33" fmla="*/ 9386 h 9959"/>
              <a:gd name="connsiteX34" fmla="*/ 1316 w 10000"/>
              <a:gd name="connsiteY34" fmla="*/ 8084 h 9959"/>
              <a:gd name="connsiteX35" fmla="*/ 263 w 10000"/>
              <a:gd name="connsiteY35" fmla="*/ 6157 h 9959"/>
              <a:gd name="connsiteX36" fmla="*/ 105 w 10000"/>
              <a:gd name="connsiteY36" fmla="*/ 4699 h 9959"/>
              <a:gd name="connsiteX37" fmla="*/ 947 w 10000"/>
              <a:gd name="connsiteY37" fmla="*/ 2251 h 9959"/>
              <a:gd name="connsiteX38" fmla="*/ 2737 w 10000"/>
              <a:gd name="connsiteY38" fmla="*/ 636 h 9959"/>
              <a:gd name="connsiteX39" fmla="*/ 3895 w 10000"/>
              <a:gd name="connsiteY39" fmla="*/ 272 h 9959"/>
              <a:gd name="connsiteX40" fmla="*/ 3895 w 10000"/>
              <a:gd name="connsiteY40" fmla="*/ 272 h 9959"/>
              <a:gd name="connsiteX41" fmla="*/ 4263 w 10000"/>
              <a:gd name="connsiteY41" fmla="*/ 219 h 9959"/>
              <a:gd name="connsiteX42" fmla="*/ 4263 w 10000"/>
              <a:gd name="connsiteY42" fmla="*/ 219 h 9959"/>
              <a:gd name="connsiteX43" fmla="*/ 4474 w 10000"/>
              <a:gd name="connsiteY43" fmla="*/ 115 h 9959"/>
              <a:gd name="connsiteX44" fmla="*/ 4526 w 10000"/>
              <a:gd name="connsiteY44" fmla="*/ 115 h 9959"/>
              <a:gd name="connsiteX45" fmla="*/ 4579 w 10000"/>
              <a:gd name="connsiteY45" fmla="*/ 115 h 9959"/>
              <a:gd name="connsiteX46" fmla="*/ 4684 w 10000"/>
              <a:gd name="connsiteY46" fmla="*/ 115 h 9959"/>
              <a:gd name="connsiteX47" fmla="*/ 4895 w 10000"/>
              <a:gd name="connsiteY47" fmla="*/ 167 h 9959"/>
              <a:gd name="connsiteX48" fmla="*/ 4895 w 10000"/>
              <a:gd name="connsiteY48" fmla="*/ 219 h 9959"/>
              <a:gd name="connsiteX49" fmla="*/ 5053 w 10000"/>
              <a:gd name="connsiteY49" fmla="*/ 63 h 9959"/>
              <a:gd name="connsiteX50" fmla="*/ 5000 w 10000"/>
              <a:gd name="connsiteY50" fmla="*/ 115 h 9959"/>
              <a:gd name="connsiteX51" fmla="*/ 4947 w 10000"/>
              <a:gd name="connsiteY51" fmla="*/ 63 h 9959"/>
              <a:gd name="connsiteX52" fmla="*/ 4737 w 10000"/>
              <a:gd name="connsiteY52" fmla="*/ 11 h 9959"/>
              <a:gd name="connsiteX53" fmla="*/ 4737 w 10000"/>
              <a:gd name="connsiteY53" fmla="*/ 11 h 9959"/>
              <a:gd name="connsiteX54" fmla="*/ 4526 w 10000"/>
              <a:gd name="connsiteY54" fmla="*/ 11 h 9959"/>
              <a:gd name="connsiteX55" fmla="*/ 4526 w 10000"/>
              <a:gd name="connsiteY55" fmla="*/ 11 h 9959"/>
              <a:gd name="connsiteX56" fmla="*/ 4421 w 10000"/>
              <a:gd name="connsiteY56" fmla="*/ 11 h 9959"/>
              <a:gd name="connsiteX57" fmla="*/ 3579 w 10000"/>
              <a:gd name="connsiteY57" fmla="*/ 219 h 9959"/>
              <a:gd name="connsiteX58" fmla="*/ 3421 w 10000"/>
              <a:gd name="connsiteY58" fmla="*/ 324 h 9959"/>
              <a:gd name="connsiteX59" fmla="*/ 3053 w 10000"/>
              <a:gd name="connsiteY59" fmla="*/ 376 h 9959"/>
              <a:gd name="connsiteX60" fmla="*/ 3053 w 10000"/>
              <a:gd name="connsiteY60" fmla="*/ 376 h 9959"/>
              <a:gd name="connsiteX61" fmla="*/ 2737 w 10000"/>
              <a:gd name="connsiteY61" fmla="*/ 480 h 9959"/>
              <a:gd name="connsiteX62" fmla="*/ 2474 w 10000"/>
              <a:gd name="connsiteY62" fmla="*/ 688 h 9959"/>
              <a:gd name="connsiteX63" fmla="*/ 2421 w 10000"/>
              <a:gd name="connsiteY63" fmla="*/ 688 h 9959"/>
              <a:gd name="connsiteX64" fmla="*/ 1737 w 10000"/>
              <a:gd name="connsiteY64" fmla="*/ 1157 h 9959"/>
              <a:gd name="connsiteX65" fmla="*/ 1316 w 10000"/>
              <a:gd name="connsiteY65" fmla="*/ 1626 h 9959"/>
              <a:gd name="connsiteX66" fmla="*/ 947 w 10000"/>
              <a:gd name="connsiteY66" fmla="*/ 2042 h 9959"/>
              <a:gd name="connsiteX67" fmla="*/ 947 w 10000"/>
              <a:gd name="connsiteY67" fmla="*/ 1990 h 9959"/>
              <a:gd name="connsiteX68" fmla="*/ 684 w 10000"/>
              <a:gd name="connsiteY68" fmla="*/ 2563 h 9959"/>
              <a:gd name="connsiteX69" fmla="*/ 474 w 10000"/>
              <a:gd name="connsiteY69" fmla="*/ 2772 h 9959"/>
              <a:gd name="connsiteX70" fmla="*/ 263 w 10000"/>
              <a:gd name="connsiteY70" fmla="*/ 3397 h 9959"/>
              <a:gd name="connsiteX71" fmla="*/ 158 w 10000"/>
              <a:gd name="connsiteY71" fmla="*/ 3553 h 9959"/>
              <a:gd name="connsiteX72" fmla="*/ 0 w 10000"/>
              <a:gd name="connsiteY72" fmla="*/ 5584 h 9959"/>
              <a:gd name="connsiteX73" fmla="*/ 0 w 10000"/>
              <a:gd name="connsiteY73" fmla="*/ 5584 h 9959"/>
              <a:gd name="connsiteX74" fmla="*/ 158 w 10000"/>
              <a:gd name="connsiteY74" fmla="*/ 5792 h 9959"/>
              <a:gd name="connsiteX75" fmla="*/ 105 w 10000"/>
              <a:gd name="connsiteY75" fmla="*/ 5792 h 9959"/>
              <a:gd name="connsiteX76" fmla="*/ 158 w 10000"/>
              <a:gd name="connsiteY76" fmla="*/ 6157 h 9959"/>
              <a:gd name="connsiteX77" fmla="*/ 158 w 10000"/>
              <a:gd name="connsiteY77" fmla="*/ 6157 h 9959"/>
              <a:gd name="connsiteX78" fmla="*/ 263 w 10000"/>
              <a:gd name="connsiteY78" fmla="*/ 6469 h 9959"/>
              <a:gd name="connsiteX79" fmla="*/ 263 w 10000"/>
              <a:gd name="connsiteY79" fmla="*/ 6522 h 9959"/>
              <a:gd name="connsiteX80" fmla="*/ 263 w 10000"/>
              <a:gd name="connsiteY80" fmla="*/ 6574 h 9959"/>
              <a:gd name="connsiteX81" fmla="*/ 211 w 10000"/>
              <a:gd name="connsiteY81" fmla="*/ 6522 h 9959"/>
              <a:gd name="connsiteX82" fmla="*/ 2105 w 10000"/>
              <a:gd name="connsiteY82" fmla="*/ 9022 h 9959"/>
              <a:gd name="connsiteX83" fmla="*/ 2053 w 10000"/>
              <a:gd name="connsiteY83" fmla="*/ 8969 h 9959"/>
              <a:gd name="connsiteX84" fmla="*/ 2263 w 10000"/>
              <a:gd name="connsiteY84" fmla="*/ 9074 h 9959"/>
              <a:gd name="connsiteX85" fmla="*/ 2211 w 10000"/>
              <a:gd name="connsiteY85" fmla="*/ 9074 h 9959"/>
              <a:gd name="connsiteX86" fmla="*/ 2947 w 10000"/>
              <a:gd name="connsiteY86" fmla="*/ 9490 h 9959"/>
              <a:gd name="connsiteX87" fmla="*/ 2895 w 10000"/>
              <a:gd name="connsiteY87" fmla="*/ 9490 h 9959"/>
              <a:gd name="connsiteX88" fmla="*/ 3263 w 10000"/>
              <a:gd name="connsiteY88" fmla="*/ 9594 h 9959"/>
              <a:gd name="connsiteX89" fmla="*/ 3263 w 10000"/>
              <a:gd name="connsiteY89" fmla="*/ 9647 h 9959"/>
              <a:gd name="connsiteX90" fmla="*/ 4842 w 10000"/>
              <a:gd name="connsiteY90" fmla="*/ 9959 h 9959"/>
              <a:gd name="connsiteX91" fmla="*/ 6211 w 10000"/>
              <a:gd name="connsiteY91" fmla="*/ 9751 h 9959"/>
              <a:gd name="connsiteX92" fmla="*/ 6211 w 10000"/>
              <a:gd name="connsiteY92" fmla="*/ 9751 h 9959"/>
              <a:gd name="connsiteX93" fmla="*/ 7842 w 10000"/>
              <a:gd name="connsiteY93" fmla="*/ 9022 h 9959"/>
              <a:gd name="connsiteX94" fmla="*/ 8368 w 10000"/>
              <a:gd name="connsiteY94" fmla="*/ 8605 h 9959"/>
              <a:gd name="connsiteX95" fmla="*/ 8368 w 10000"/>
              <a:gd name="connsiteY95" fmla="*/ 8605 h 9959"/>
              <a:gd name="connsiteX96" fmla="*/ 9263 w 10000"/>
              <a:gd name="connsiteY96" fmla="*/ 7563 h 9959"/>
              <a:gd name="connsiteX97" fmla="*/ 9263 w 10000"/>
              <a:gd name="connsiteY97" fmla="*/ 7615 h 9959"/>
              <a:gd name="connsiteX98" fmla="*/ 9316 w 10000"/>
              <a:gd name="connsiteY98" fmla="*/ 7407 h 9959"/>
              <a:gd name="connsiteX99" fmla="*/ 9368 w 10000"/>
              <a:gd name="connsiteY99" fmla="*/ 7355 h 9959"/>
              <a:gd name="connsiteX100" fmla="*/ 9737 w 10000"/>
              <a:gd name="connsiteY100" fmla="*/ 6469 h 9959"/>
              <a:gd name="connsiteX101" fmla="*/ 9737 w 10000"/>
              <a:gd name="connsiteY101" fmla="*/ 6522 h 9959"/>
              <a:gd name="connsiteX102" fmla="*/ 9789 w 10000"/>
              <a:gd name="connsiteY102" fmla="*/ 6261 h 9959"/>
              <a:gd name="connsiteX103" fmla="*/ 9789 w 10000"/>
              <a:gd name="connsiteY103" fmla="*/ 6261 h 9959"/>
              <a:gd name="connsiteX104" fmla="*/ 9947 w 10000"/>
              <a:gd name="connsiteY104" fmla="*/ 5324 h 9959"/>
              <a:gd name="connsiteX105" fmla="*/ 10000 w 10000"/>
              <a:gd name="connsiteY105" fmla="*/ 5376 h 9959"/>
              <a:gd name="connsiteX106" fmla="*/ 10000 w 10000"/>
              <a:gd name="connsiteY106" fmla="*/ 4699 h 9959"/>
              <a:gd name="connsiteX107" fmla="*/ 10000 w 10000"/>
              <a:gd name="connsiteY107" fmla="*/ 4751 h 9959"/>
              <a:gd name="connsiteX108" fmla="*/ 10000 w 10000"/>
              <a:gd name="connsiteY108" fmla="*/ 4647 h 9959"/>
              <a:gd name="connsiteX109" fmla="*/ 10000 w 10000"/>
              <a:gd name="connsiteY109" fmla="*/ 4647 h 9959"/>
              <a:gd name="connsiteX110" fmla="*/ 9842 w 10000"/>
              <a:gd name="connsiteY110" fmla="*/ 3865 h 9959"/>
              <a:gd name="connsiteX0" fmla="*/ 9842 w 10000"/>
              <a:gd name="connsiteY0" fmla="*/ 3881 h 10000"/>
              <a:gd name="connsiteX1" fmla="*/ 9895 w 10000"/>
              <a:gd name="connsiteY1" fmla="*/ 3881 h 10000"/>
              <a:gd name="connsiteX2" fmla="*/ 9632 w 10000"/>
              <a:gd name="connsiteY2" fmla="*/ 3149 h 10000"/>
              <a:gd name="connsiteX3" fmla="*/ 9632 w 10000"/>
              <a:gd name="connsiteY3" fmla="*/ 3149 h 10000"/>
              <a:gd name="connsiteX4" fmla="*/ 8579 w 10000"/>
              <a:gd name="connsiteY4" fmla="*/ 1633 h 10000"/>
              <a:gd name="connsiteX5" fmla="*/ 8579 w 10000"/>
              <a:gd name="connsiteY5" fmla="*/ 1633 h 10000"/>
              <a:gd name="connsiteX6" fmla="*/ 8526 w 10000"/>
              <a:gd name="connsiteY6" fmla="*/ 1580 h 10000"/>
              <a:gd name="connsiteX7" fmla="*/ 8526 w 10000"/>
              <a:gd name="connsiteY7" fmla="*/ 1580 h 10000"/>
              <a:gd name="connsiteX8" fmla="*/ 8158 w 10000"/>
              <a:gd name="connsiteY8" fmla="*/ 1266 h 10000"/>
              <a:gd name="connsiteX9" fmla="*/ 8158 w 10000"/>
              <a:gd name="connsiteY9" fmla="*/ 1266 h 10000"/>
              <a:gd name="connsiteX10" fmla="*/ 6789 w 10000"/>
              <a:gd name="connsiteY10" fmla="*/ 534 h 10000"/>
              <a:gd name="connsiteX11" fmla="*/ 6789 w 10000"/>
              <a:gd name="connsiteY11" fmla="*/ 482 h 10000"/>
              <a:gd name="connsiteX12" fmla="*/ 5474 w 10000"/>
              <a:gd name="connsiteY12" fmla="*/ 220 h 10000"/>
              <a:gd name="connsiteX13" fmla="*/ 5474 w 10000"/>
              <a:gd name="connsiteY13" fmla="*/ 273 h 10000"/>
              <a:gd name="connsiteX14" fmla="*/ 5842 w 10000"/>
              <a:gd name="connsiteY14" fmla="*/ 325 h 10000"/>
              <a:gd name="connsiteX15" fmla="*/ 5842 w 10000"/>
              <a:gd name="connsiteY15" fmla="*/ 325 h 10000"/>
              <a:gd name="connsiteX16" fmla="*/ 5947 w 10000"/>
              <a:gd name="connsiteY16" fmla="*/ 325 h 10000"/>
              <a:gd name="connsiteX17" fmla="*/ 5947 w 10000"/>
              <a:gd name="connsiteY17" fmla="*/ 378 h 10000"/>
              <a:gd name="connsiteX18" fmla="*/ 6526 w 10000"/>
              <a:gd name="connsiteY18" fmla="*/ 482 h 10000"/>
              <a:gd name="connsiteX19" fmla="*/ 6789 w 10000"/>
              <a:gd name="connsiteY19" fmla="*/ 586 h 10000"/>
              <a:gd name="connsiteX20" fmla="*/ 6895 w 10000"/>
              <a:gd name="connsiteY20" fmla="*/ 586 h 10000"/>
              <a:gd name="connsiteX21" fmla="*/ 8632 w 10000"/>
              <a:gd name="connsiteY21" fmla="*/ 1789 h 10000"/>
              <a:gd name="connsiteX22" fmla="*/ 9316 w 10000"/>
              <a:gd name="connsiteY22" fmla="*/ 2730 h 10000"/>
              <a:gd name="connsiteX23" fmla="*/ 9316 w 10000"/>
              <a:gd name="connsiteY23" fmla="*/ 2730 h 10000"/>
              <a:gd name="connsiteX24" fmla="*/ 9526 w 10000"/>
              <a:gd name="connsiteY24" fmla="*/ 3149 h 10000"/>
              <a:gd name="connsiteX25" fmla="*/ 9579 w 10000"/>
              <a:gd name="connsiteY25" fmla="*/ 3253 h 10000"/>
              <a:gd name="connsiteX26" fmla="*/ 9789 w 10000"/>
              <a:gd name="connsiteY26" fmla="*/ 6026 h 10000"/>
              <a:gd name="connsiteX27" fmla="*/ 8263 w 10000"/>
              <a:gd name="connsiteY27" fmla="*/ 8640 h 10000"/>
              <a:gd name="connsiteX28" fmla="*/ 8263 w 10000"/>
              <a:gd name="connsiteY28" fmla="*/ 8588 h 10000"/>
              <a:gd name="connsiteX29" fmla="*/ 7579 w 10000"/>
              <a:gd name="connsiteY29" fmla="*/ 9111 h 10000"/>
              <a:gd name="connsiteX30" fmla="*/ 7579 w 10000"/>
              <a:gd name="connsiteY30" fmla="*/ 9111 h 10000"/>
              <a:gd name="connsiteX31" fmla="*/ 5579 w 10000"/>
              <a:gd name="connsiteY31" fmla="*/ 9843 h 10000"/>
              <a:gd name="connsiteX32" fmla="*/ 2947 w 10000"/>
              <a:gd name="connsiteY32" fmla="*/ 9425 h 10000"/>
              <a:gd name="connsiteX33" fmla="*/ 2947 w 10000"/>
              <a:gd name="connsiteY33" fmla="*/ 9425 h 10000"/>
              <a:gd name="connsiteX34" fmla="*/ 1316 w 10000"/>
              <a:gd name="connsiteY34" fmla="*/ 8117 h 10000"/>
              <a:gd name="connsiteX35" fmla="*/ 263 w 10000"/>
              <a:gd name="connsiteY35" fmla="*/ 6182 h 10000"/>
              <a:gd name="connsiteX36" fmla="*/ 105 w 10000"/>
              <a:gd name="connsiteY36" fmla="*/ 4718 h 10000"/>
              <a:gd name="connsiteX37" fmla="*/ 947 w 10000"/>
              <a:gd name="connsiteY37" fmla="*/ 2260 h 10000"/>
              <a:gd name="connsiteX38" fmla="*/ 2737 w 10000"/>
              <a:gd name="connsiteY38" fmla="*/ 639 h 10000"/>
              <a:gd name="connsiteX39" fmla="*/ 3895 w 10000"/>
              <a:gd name="connsiteY39" fmla="*/ 273 h 10000"/>
              <a:gd name="connsiteX40" fmla="*/ 3895 w 10000"/>
              <a:gd name="connsiteY40" fmla="*/ 273 h 10000"/>
              <a:gd name="connsiteX41" fmla="*/ 4263 w 10000"/>
              <a:gd name="connsiteY41" fmla="*/ 220 h 10000"/>
              <a:gd name="connsiteX42" fmla="*/ 4263 w 10000"/>
              <a:gd name="connsiteY42" fmla="*/ 220 h 10000"/>
              <a:gd name="connsiteX43" fmla="*/ 4474 w 10000"/>
              <a:gd name="connsiteY43" fmla="*/ 115 h 10000"/>
              <a:gd name="connsiteX44" fmla="*/ 4526 w 10000"/>
              <a:gd name="connsiteY44" fmla="*/ 115 h 10000"/>
              <a:gd name="connsiteX45" fmla="*/ 4579 w 10000"/>
              <a:gd name="connsiteY45" fmla="*/ 115 h 10000"/>
              <a:gd name="connsiteX46" fmla="*/ 4684 w 10000"/>
              <a:gd name="connsiteY46" fmla="*/ 115 h 10000"/>
              <a:gd name="connsiteX47" fmla="*/ 4895 w 10000"/>
              <a:gd name="connsiteY47" fmla="*/ 168 h 10000"/>
              <a:gd name="connsiteX48" fmla="*/ 4895 w 10000"/>
              <a:gd name="connsiteY48" fmla="*/ 220 h 10000"/>
              <a:gd name="connsiteX49" fmla="*/ 5000 w 10000"/>
              <a:gd name="connsiteY49" fmla="*/ 115 h 10000"/>
              <a:gd name="connsiteX50" fmla="*/ 4947 w 10000"/>
              <a:gd name="connsiteY50" fmla="*/ 63 h 10000"/>
              <a:gd name="connsiteX51" fmla="*/ 4737 w 10000"/>
              <a:gd name="connsiteY51" fmla="*/ 11 h 10000"/>
              <a:gd name="connsiteX52" fmla="*/ 4737 w 10000"/>
              <a:gd name="connsiteY52" fmla="*/ 11 h 10000"/>
              <a:gd name="connsiteX53" fmla="*/ 4526 w 10000"/>
              <a:gd name="connsiteY53" fmla="*/ 11 h 10000"/>
              <a:gd name="connsiteX54" fmla="*/ 4526 w 10000"/>
              <a:gd name="connsiteY54" fmla="*/ 11 h 10000"/>
              <a:gd name="connsiteX55" fmla="*/ 4421 w 10000"/>
              <a:gd name="connsiteY55" fmla="*/ 11 h 10000"/>
              <a:gd name="connsiteX56" fmla="*/ 3579 w 10000"/>
              <a:gd name="connsiteY56" fmla="*/ 220 h 10000"/>
              <a:gd name="connsiteX57" fmla="*/ 3421 w 10000"/>
              <a:gd name="connsiteY57" fmla="*/ 325 h 10000"/>
              <a:gd name="connsiteX58" fmla="*/ 3053 w 10000"/>
              <a:gd name="connsiteY58" fmla="*/ 378 h 10000"/>
              <a:gd name="connsiteX59" fmla="*/ 3053 w 10000"/>
              <a:gd name="connsiteY59" fmla="*/ 378 h 10000"/>
              <a:gd name="connsiteX60" fmla="*/ 2737 w 10000"/>
              <a:gd name="connsiteY60" fmla="*/ 482 h 10000"/>
              <a:gd name="connsiteX61" fmla="*/ 2474 w 10000"/>
              <a:gd name="connsiteY61" fmla="*/ 691 h 10000"/>
              <a:gd name="connsiteX62" fmla="*/ 2421 w 10000"/>
              <a:gd name="connsiteY62" fmla="*/ 691 h 10000"/>
              <a:gd name="connsiteX63" fmla="*/ 1737 w 10000"/>
              <a:gd name="connsiteY63" fmla="*/ 1162 h 10000"/>
              <a:gd name="connsiteX64" fmla="*/ 1316 w 10000"/>
              <a:gd name="connsiteY64" fmla="*/ 1633 h 10000"/>
              <a:gd name="connsiteX65" fmla="*/ 947 w 10000"/>
              <a:gd name="connsiteY65" fmla="*/ 2050 h 10000"/>
              <a:gd name="connsiteX66" fmla="*/ 947 w 10000"/>
              <a:gd name="connsiteY66" fmla="*/ 1998 h 10000"/>
              <a:gd name="connsiteX67" fmla="*/ 684 w 10000"/>
              <a:gd name="connsiteY67" fmla="*/ 2574 h 10000"/>
              <a:gd name="connsiteX68" fmla="*/ 474 w 10000"/>
              <a:gd name="connsiteY68" fmla="*/ 2783 h 10000"/>
              <a:gd name="connsiteX69" fmla="*/ 263 w 10000"/>
              <a:gd name="connsiteY69" fmla="*/ 3411 h 10000"/>
              <a:gd name="connsiteX70" fmla="*/ 158 w 10000"/>
              <a:gd name="connsiteY70" fmla="*/ 3568 h 10000"/>
              <a:gd name="connsiteX71" fmla="*/ 0 w 10000"/>
              <a:gd name="connsiteY71" fmla="*/ 5607 h 10000"/>
              <a:gd name="connsiteX72" fmla="*/ 0 w 10000"/>
              <a:gd name="connsiteY72" fmla="*/ 5607 h 10000"/>
              <a:gd name="connsiteX73" fmla="*/ 158 w 10000"/>
              <a:gd name="connsiteY73" fmla="*/ 5816 h 10000"/>
              <a:gd name="connsiteX74" fmla="*/ 105 w 10000"/>
              <a:gd name="connsiteY74" fmla="*/ 5816 h 10000"/>
              <a:gd name="connsiteX75" fmla="*/ 158 w 10000"/>
              <a:gd name="connsiteY75" fmla="*/ 6182 h 10000"/>
              <a:gd name="connsiteX76" fmla="*/ 158 w 10000"/>
              <a:gd name="connsiteY76" fmla="*/ 6182 h 10000"/>
              <a:gd name="connsiteX77" fmla="*/ 263 w 10000"/>
              <a:gd name="connsiteY77" fmla="*/ 6496 h 10000"/>
              <a:gd name="connsiteX78" fmla="*/ 263 w 10000"/>
              <a:gd name="connsiteY78" fmla="*/ 6549 h 10000"/>
              <a:gd name="connsiteX79" fmla="*/ 263 w 10000"/>
              <a:gd name="connsiteY79" fmla="*/ 6601 h 10000"/>
              <a:gd name="connsiteX80" fmla="*/ 211 w 10000"/>
              <a:gd name="connsiteY80" fmla="*/ 6549 h 10000"/>
              <a:gd name="connsiteX81" fmla="*/ 2105 w 10000"/>
              <a:gd name="connsiteY81" fmla="*/ 9059 h 10000"/>
              <a:gd name="connsiteX82" fmla="*/ 2053 w 10000"/>
              <a:gd name="connsiteY82" fmla="*/ 9006 h 10000"/>
              <a:gd name="connsiteX83" fmla="*/ 2263 w 10000"/>
              <a:gd name="connsiteY83" fmla="*/ 9111 h 10000"/>
              <a:gd name="connsiteX84" fmla="*/ 2211 w 10000"/>
              <a:gd name="connsiteY84" fmla="*/ 9111 h 10000"/>
              <a:gd name="connsiteX85" fmla="*/ 2947 w 10000"/>
              <a:gd name="connsiteY85" fmla="*/ 9529 h 10000"/>
              <a:gd name="connsiteX86" fmla="*/ 2895 w 10000"/>
              <a:gd name="connsiteY86" fmla="*/ 9529 h 10000"/>
              <a:gd name="connsiteX87" fmla="*/ 3263 w 10000"/>
              <a:gd name="connsiteY87" fmla="*/ 9633 h 10000"/>
              <a:gd name="connsiteX88" fmla="*/ 3263 w 10000"/>
              <a:gd name="connsiteY88" fmla="*/ 9687 h 10000"/>
              <a:gd name="connsiteX89" fmla="*/ 4842 w 10000"/>
              <a:gd name="connsiteY89" fmla="*/ 10000 h 10000"/>
              <a:gd name="connsiteX90" fmla="*/ 6211 w 10000"/>
              <a:gd name="connsiteY90" fmla="*/ 9791 h 10000"/>
              <a:gd name="connsiteX91" fmla="*/ 6211 w 10000"/>
              <a:gd name="connsiteY91" fmla="*/ 9791 h 10000"/>
              <a:gd name="connsiteX92" fmla="*/ 7842 w 10000"/>
              <a:gd name="connsiteY92" fmla="*/ 9059 h 10000"/>
              <a:gd name="connsiteX93" fmla="*/ 8368 w 10000"/>
              <a:gd name="connsiteY93" fmla="*/ 8640 h 10000"/>
              <a:gd name="connsiteX94" fmla="*/ 8368 w 10000"/>
              <a:gd name="connsiteY94" fmla="*/ 8640 h 10000"/>
              <a:gd name="connsiteX95" fmla="*/ 9263 w 10000"/>
              <a:gd name="connsiteY95" fmla="*/ 7594 h 10000"/>
              <a:gd name="connsiteX96" fmla="*/ 9263 w 10000"/>
              <a:gd name="connsiteY96" fmla="*/ 7646 h 10000"/>
              <a:gd name="connsiteX97" fmla="*/ 9316 w 10000"/>
              <a:gd name="connsiteY97" fmla="*/ 7437 h 10000"/>
              <a:gd name="connsiteX98" fmla="*/ 9368 w 10000"/>
              <a:gd name="connsiteY98" fmla="*/ 7385 h 10000"/>
              <a:gd name="connsiteX99" fmla="*/ 9737 w 10000"/>
              <a:gd name="connsiteY99" fmla="*/ 6496 h 10000"/>
              <a:gd name="connsiteX100" fmla="*/ 9737 w 10000"/>
              <a:gd name="connsiteY100" fmla="*/ 6549 h 10000"/>
              <a:gd name="connsiteX101" fmla="*/ 9789 w 10000"/>
              <a:gd name="connsiteY101" fmla="*/ 6287 h 10000"/>
              <a:gd name="connsiteX102" fmla="*/ 9789 w 10000"/>
              <a:gd name="connsiteY102" fmla="*/ 6287 h 10000"/>
              <a:gd name="connsiteX103" fmla="*/ 9947 w 10000"/>
              <a:gd name="connsiteY103" fmla="*/ 5346 h 10000"/>
              <a:gd name="connsiteX104" fmla="*/ 10000 w 10000"/>
              <a:gd name="connsiteY104" fmla="*/ 5398 h 10000"/>
              <a:gd name="connsiteX105" fmla="*/ 10000 w 10000"/>
              <a:gd name="connsiteY105" fmla="*/ 4718 h 10000"/>
              <a:gd name="connsiteX106" fmla="*/ 10000 w 10000"/>
              <a:gd name="connsiteY106" fmla="*/ 4771 h 10000"/>
              <a:gd name="connsiteX107" fmla="*/ 10000 w 10000"/>
              <a:gd name="connsiteY107" fmla="*/ 4666 h 10000"/>
              <a:gd name="connsiteX108" fmla="*/ 10000 w 10000"/>
              <a:gd name="connsiteY108" fmla="*/ 4666 h 10000"/>
              <a:gd name="connsiteX109" fmla="*/ 9842 w 10000"/>
              <a:gd name="connsiteY109" fmla="*/ 3881 h 10000"/>
              <a:gd name="connsiteX0" fmla="*/ 9842 w 10000"/>
              <a:gd name="connsiteY0" fmla="*/ 3881 h 10000"/>
              <a:gd name="connsiteX1" fmla="*/ 9895 w 10000"/>
              <a:gd name="connsiteY1" fmla="*/ 3881 h 10000"/>
              <a:gd name="connsiteX2" fmla="*/ 9632 w 10000"/>
              <a:gd name="connsiteY2" fmla="*/ 3149 h 10000"/>
              <a:gd name="connsiteX3" fmla="*/ 9632 w 10000"/>
              <a:gd name="connsiteY3" fmla="*/ 3149 h 10000"/>
              <a:gd name="connsiteX4" fmla="*/ 8579 w 10000"/>
              <a:gd name="connsiteY4" fmla="*/ 1633 h 10000"/>
              <a:gd name="connsiteX5" fmla="*/ 8579 w 10000"/>
              <a:gd name="connsiteY5" fmla="*/ 1633 h 10000"/>
              <a:gd name="connsiteX6" fmla="*/ 8526 w 10000"/>
              <a:gd name="connsiteY6" fmla="*/ 1580 h 10000"/>
              <a:gd name="connsiteX7" fmla="*/ 8526 w 10000"/>
              <a:gd name="connsiteY7" fmla="*/ 1580 h 10000"/>
              <a:gd name="connsiteX8" fmla="*/ 8158 w 10000"/>
              <a:gd name="connsiteY8" fmla="*/ 1266 h 10000"/>
              <a:gd name="connsiteX9" fmla="*/ 8158 w 10000"/>
              <a:gd name="connsiteY9" fmla="*/ 1266 h 10000"/>
              <a:gd name="connsiteX10" fmla="*/ 6789 w 10000"/>
              <a:gd name="connsiteY10" fmla="*/ 534 h 10000"/>
              <a:gd name="connsiteX11" fmla="*/ 6789 w 10000"/>
              <a:gd name="connsiteY11" fmla="*/ 482 h 10000"/>
              <a:gd name="connsiteX12" fmla="*/ 5474 w 10000"/>
              <a:gd name="connsiteY12" fmla="*/ 220 h 10000"/>
              <a:gd name="connsiteX13" fmla="*/ 5377 w 10000"/>
              <a:gd name="connsiteY13" fmla="*/ 314 h 10000"/>
              <a:gd name="connsiteX14" fmla="*/ 5842 w 10000"/>
              <a:gd name="connsiteY14" fmla="*/ 325 h 10000"/>
              <a:gd name="connsiteX15" fmla="*/ 5842 w 10000"/>
              <a:gd name="connsiteY15" fmla="*/ 325 h 10000"/>
              <a:gd name="connsiteX16" fmla="*/ 5947 w 10000"/>
              <a:gd name="connsiteY16" fmla="*/ 325 h 10000"/>
              <a:gd name="connsiteX17" fmla="*/ 5947 w 10000"/>
              <a:gd name="connsiteY17" fmla="*/ 378 h 10000"/>
              <a:gd name="connsiteX18" fmla="*/ 6526 w 10000"/>
              <a:gd name="connsiteY18" fmla="*/ 482 h 10000"/>
              <a:gd name="connsiteX19" fmla="*/ 6789 w 10000"/>
              <a:gd name="connsiteY19" fmla="*/ 586 h 10000"/>
              <a:gd name="connsiteX20" fmla="*/ 6895 w 10000"/>
              <a:gd name="connsiteY20" fmla="*/ 586 h 10000"/>
              <a:gd name="connsiteX21" fmla="*/ 8632 w 10000"/>
              <a:gd name="connsiteY21" fmla="*/ 1789 h 10000"/>
              <a:gd name="connsiteX22" fmla="*/ 9316 w 10000"/>
              <a:gd name="connsiteY22" fmla="*/ 2730 h 10000"/>
              <a:gd name="connsiteX23" fmla="*/ 9316 w 10000"/>
              <a:gd name="connsiteY23" fmla="*/ 2730 h 10000"/>
              <a:gd name="connsiteX24" fmla="*/ 9526 w 10000"/>
              <a:gd name="connsiteY24" fmla="*/ 3149 h 10000"/>
              <a:gd name="connsiteX25" fmla="*/ 9579 w 10000"/>
              <a:gd name="connsiteY25" fmla="*/ 3253 h 10000"/>
              <a:gd name="connsiteX26" fmla="*/ 9789 w 10000"/>
              <a:gd name="connsiteY26" fmla="*/ 6026 h 10000"/>
              <a:gd name="connsiteX27" fmla="*/ 8263 w 10000"/>
              <a:gd name="connsiteY27" fmla="*/ 8640 h 10000"/>
              <a:gd name="connsiteX28" fmla="*/ 8263 w 10000"/>
              <a:gd name="connsiteY28" fmla="*/ 8588 h 10000"/>
              <a:gd name="connsiteX29" fmla="*/ 7579 w 10000"/>
              <a:gd name="connsiteY29" fmla="*/ 9111 h 10000"/>
              <a:gd name="connsiteX30" fmla="*/ 7579 w 10000"/>
              <a:gd name="connsiteY30" fmla="*/ 9111 h 10000"/>
              <a:gd name="connsiteX31" fmla="*/ 5579 w 10000"/>
              <a:gd name="connsiteY31" fmla="*/ 9843 h 10000"/>
              <a:gd name="connsiteX32" fmla="*/ 2947 w 10000"/>
              <a:gd name="connsiteY32" fmla="*/ 9425 h 10000"/>
              <a:gd name="connsiteX33" fmla="*/ 2947 w 10000"/>
              <a:gd name="connsiteY33" fmla="*/ 9425 h 10000"/>
              <a:gd name="connsiteX34" fmla="*/ 1316 w 10000"/>
              <a:gd name="connsiteY34" fmla="*/ 8117 h 10000"/>
              <a:gd name="connsiteX35" fmla="*/ 263 w 10000"/>
              <a:gd name="connsiteY35" fmla="*/ 6182 h 10000"/>
              <a:gd name="connsiteX36" fmla="*/ 105 w 10000"/>
              <a:gd name="connsiteY36" fmla="*/ 4718 h 10000"/>
              <a:gd name="connsiteX37" fmla="*/ 947 w 10000"/>
              <a:gd name="connsiteY37" fmla="*/ 2260 h 10000"/>
              <a:gd name="connsiteX38" fmla="*/ 2737 w 10000"/>
              <a:gd name="connsiteY38" fmla="*/ 639 h 10000"/>
              <a:gd name="connsiteX39" fmla="*/ 3895 w 10000"/>
              <a:gd name="connsiteY39" fmla="*/ 273 h 10000"/>
              <a:gd name="connsiteX40" fmla="*/ 3895 w 10000"/>
              <a:gd name="connsiteY40" fmla="*/ 273 h 10000"/>
              <a:gd name="connsiteX41" fmla="*/ 4263 w 10000"/>
              <a:gd name="connsiteY41" fmla="*/ 220 h 10000"/>
              <a:gd name="connsiteX42" fmla="*/ 4263 w 10000"/>
              <a:gd name="connsiteY42" fmla="*/ 220 h 10000"/>
              <a:gd name="connsiteX43" fmla="*/ 4474 w 10000"/>
              <a:gd name="connsiteY43" fmla="*/ 115 h 10000"/>
              <a:gd name="connsiteX44" fmla="*/ 4526 w 10000"/>
              <a:gd name="connsiteY44" fmla="*/ 115 h 10000"/>
              <a:gd name="connsiteX45" fmla="*/ 4579 w 10000"/>
              <a:gd name="connsiteY45" fmla="*/ 115 h 10000"/>
              <a:gd name="connsiteX46" fmla="*/ 4684 w 10000"/>
              <a:gd name="connsiteY46" fmla="*/ 115 h 10000"/>
              <a:gd name="connsiteX47" fmla="*/ 4895 w 10000"/>
              <a:gd name="connsiteY47" fmla="*/ 168 h 10000"/>
              <a:gd name="connsiteX48" fmla="*/ 4895 w 10000"/>
              <a:gd name="connsiteY48" fmla="*/ 220 h 10000"/>
              <a:gd name="connsiteX49" fmla="*/ 5000 w 10000"/>
              <a:gd name="connsiteY49" fmla="*/ 115 h 10000"/>
              <a:gd name="connsiteX50" fmla="*/ 4947 w 10000"/>
              <a:gd name="connsiteY50" fmla="*/ 63 h 10000"/>
              <a:gd name="connsiteX51" fmla="*/ 4737 w 10000"/>
              <a:gd name="connsiteY51" fmla="*/ 11 h 10000"/>
              <a:gd name="connsiteX52" fmla="*/ 4737 w 10000"/>
              <a:gd name="connsiteY52" fmla="*/ 11 h 10000"/>
              <a:gd name="connsiteX53" fmla="*/ 4526 w 10000"/>
              <a:gd name="connsiteY53" fmla="*/ 11 h 10000"/>
              <a:gd name="connsiteX54" fmla="*/ 4526 w 10000"/>
              <a:gd name="connsiteY54" fmla="*/ 11 h 10000"/>
              <a:gd name="connsiteX55" fmla="*/ 4421 w 10000"/>
              <a:gd name="connsiteY55" fmla="*/ 11 h 10000"/>
              <a:gd name="connsiteX56" fmla="*/ 3579 w 10000"/>
              <a:gd name="connsiteY56" fmla="*/ 220 h 10000"/>
              <a:gd name="connsiteX57" fmla="*/ 3421 w 10000"/>
              <a:gd name="connsiteY57" fmla="*/ 325 h 10000"/>
              <a:gd name="connsiteX58" fmla="*/ 3053 w 10000"/>
              <a:gd name="connsiteY58" fmla="*/ 378 h 10000"/>
              <a:gd name="connsiteX59" fmla="*/ 3053 w 10000"/>
              <a:gd name="connsiteY59" fmla="*/ 378 h 10000"/>
              <a:gd name="connsiteX60" fmla="*/ 2737 w 10000"/>
              <a:gd name="connsiteY60" fmla="*/ 482 h 10000"/>
              <a:gd name="connsiteX61" fmla="*/ 2474 w 10000"/>
              <a:gd name="connsiteY61" fmla="*/ 691 h 10000"/>
              <a:gd name="connsiteX62" fmla="*/ 2421 w 10000"/>
              <a:gd name="connsiteY62" fmla="*/ 691 h 10000"/>
              <a:gd name="connsiteX63" fmla="*/ 1737 w 10000"/>
              <a:gd name="connsiteY63" fmla="*/ 1162 h 10000"/>
              <a:gd name="connsiteX64" fmla="*/ 1316 w 10000"/>
              <a:gd name="connsiteY64" fmla="*/ 1633 h 10000"/>
              <a:gd name="connsiteX65" fmla="*/ 947 w 10000"/>
              <a:gd name="connsiteY65" fmla="*/ 2050 h 10000"/>
              <a:gd name="connsiteX66" fmla="*/ 947 w 10000"/>
              <a:gd name="connsiteY66" fmla="*/ 1998 h 10000"/>
              <a:gd name="connsiteX67" fmla="*/ 684 w 10000"/>
              <a:gd name="connsiteY67" fmla="*/ 2574 h 10000"/>
              <a:gd name="connsiteX68" fmla="*/ 474 w 10000"/>
              <a:gd name="connsiteY68" fmla="*/ 2783 h 10000"/>
              <a:gd name="connsiteX69" fmla="*/ 263 w 10000"/>
              <a:gd name="connsiteY69" fmla="*/ 3411 h 10000"/>
              <a:gd name="connsiteX70" fmla="*/ 158 w 10000"/>
              <a:gd name="connsiteY70" fmla="*/ 3568 h 10000"/>
              <a:gd name="connsiteX71" fmla="*/ 0 w 10000"/>
              <a:gd name="connsiteY71" fmla="*/ 5607 h 10000"/>
              <a:gd name="connsiteX72" fmla="*/ 0 w 10000"/>
              <a:gd name="connsiteY72" fmla="*/ 5607 h 10000"/>
              <a:gd name="connsiteX73" fmla="*/ 158 w 10000"/>
              <a:gd name="connsiteY73" fmla="*/ 5816 h 10000"/>
              <a:gd name="connsiteX74" fmla="*/ 105 w 10000"/>
              <a:gd name="connsiteY74" fmla="*/ 5816 h 10000"/>
              <a:gd name="connsiteX75" fmla="*/ 158 w 10000"/>
              <a:gd name="connsiteY75" fmla="*/ 6182 h 10000"/>
              <a:gd name="connsiteX76" fmla="*/ 158 w 10000"/>
              <a:gd name="connsiteY76" fmla="*/ 6182 h 10000"/>
              <a:gd name="connsiteX77" fmla="*/ 263 w 10000"/>
              <a:gd name="connsiteY77" fmla="*/ 6496 h 10000"/>
              <a:gd name="connsiteX78" fmla="*/ 263 w 10000"/>
              <a:gd name="connsiteY78" fmla="*/ 6549 h 10000"/>
              <a:gd name="connsiteX79" fmla="*/ 263 w 10000"/>
              <a:gd name="connsiteY79" fmla="*/ 6601 h 10000"/>
              <a:gd name="connsiteX80" fmla="*/ 211 w 10000"/>
              <a:gd name="connsiteY80" fmla="*/ 6549 h 10000"/>
              <a:gd name="connsiteX81" fmla="*/ 2105 w 10000"/>
              <a:gd name="connsiteY81" fmla="*/ 9059 h 10000"/>
              <a:gd name="connsiteX82" fmla="*/ 2053 w 10000"/>
              <a:gd name="connsiteY82" fmla="*/ 9006 h 10000"/>
              <a:gd name="connsiteX83" fmla="*/ 2263 w 10000"/>
              <a:gd name="connsiteY83" fmla="*/ 9111 h 10000"/>
              <a:gd name="connsiteX84" fmla="*/ 2211 w 10000"/>
              <a:gd name="connsiteY84" fmla="*/ 9111 h 10000"/>
              <a:gd name="connsiteX85" fmla="*/ 2947 w 10000"/>
              <a:gd name="connsiteY85" fmla="*/ 9529 h 10000"/>
              <a:gd name="connsiteX86" fmla="*/ 2895 w 10000"/>
              <a:gd name="connsiteY86" fmla="*/ 9529 h 10000"/>
              <a:gd name="connsiteX87" fmla="*/ 3263 w 10000"/>
              <a:gd name="connsiteY87" fmla="*/ 9633 h 10000"/>
              <a:gd name="connsiteX88" fmla="*/ 3263 w 10000"/>
              <a:gd name="connsiteY88" fmla="*/ 9687 h 10000"/>
              <a:gd name="connsiteX89" fmla="*/ 4842 w 10000"/>
              <a:gd name="connsiteY89" fmla="*/ 10000 h 10000"/>
              <a:gd name="connsiteX90" fmla="*/ 6211 w 10000"/>
              <a:gd name="connsiteY90" fmla="*/ 9791 h 10000"/>
              <a:gd name="connsiteX91" fmla="*/ 6211 w 10000"/>
              <a:gd name="connsiteY91" fmla="*/ 9791 h 10000"/>
              <a:gd name="connsiteX92" fmla="*/ 7842 w 10000"/>
              <a:gd name="connsiteY92" fmla="*/ 9059 h 10000"/>
              <a:gd name="connsiteX93" fmla="*/ 8368 w 10000"/>
              <a:gd name="connsiteY93" fmla="*/ 8640 h 10000"/>
              <a:gd name="connsiteX94" fmla="*/ 8368 w 10000"/>
              <a:gd name="connsiteY94" fmla="*/ 8640 h 10000"/>
              <a:gd name="connsiteX95" fmla="*/ 9263 w 10000"/>
              <a:gd name="connsiteY95" fmla="*/ 7594 h 10000"/>
              <a:gd name="connsiteX96" fmla="*/ 9263 w 10000"/>
              <a:gd name="connsiteY96" fmla="*/ 7646 h 10000"/>
              <a:gd name="connsiteX97" fmla="*/ 9316 w 10000"/>
              <a:gd name="connsiteY97" fmla="*/ 7437 h 10000"/>
              <a:gd name="connsiteX98" fmla="*/ 9368 w 10000"/>
              <a:gd name="connsiteY98" fmla="*/ 7385 h 10000"/>
              <a:gd name="connsiteX99" fmla="*/ 9737 w 10000"/>
              <a:gd name="connsiteY99" fmla="*/ 6496 h 10000"/>
              <a:gd name="connsiteX100" fmla="*/ 9737 w 10000"/>
              <a:gd name="connsiteY100" fmla="*/ 6549 h 10000"/>
              <a:gd name="connsiteX101" fmla="*/ 9789 w 10000"/>
              <a:gd name="connsiteY101" fmla="*/ 6287 h 10000"/>
              <a:gd name="connsiteX102" fmla="*/ 9789 w 10000"/>
              <a:gd name="connsiteY102" fmla="*/ 6287 h 10000"/>
              <a:gd name="connsiteX103" fmla="*/ 9947 w 10000"/>
              <a:gd name="connsiteY103" fmla="*/ 5346 h 10000"/>
              <a:gd name="connsiteX104" fmla="*/ 10000 w 10000"/>
              <a:gd name="connsiteY104" fmla="*/ 5398 h 10000"/>
              <a:gd name="connsiteX105" fmla="*/ 10000 w 10000"/>
              <a:gd name="connsiteY105" fmla="*/ 4718 h 10000"/>
              <a:gd name="connsiteX106" fmla="*/ 10000 w 10000"/>
              <a:gd name="connsiteY106" fmla="*/ 4771 h 10000"/>
              <a:gd name="connsiteX107" fmla="*/ 10000 w 10000"/>
              <a:gd name="connsiteY107" fmla="*/ 4666 h 10000"/>
              <a:gd name="connsiteX108" fmla="*/ 10000 w 10000"/>
              <a:gd name="connsiteY108" fmla="*/ 4666 h 10000"/>
              <a:gd name="connsiteX109" fmla="*/ 9842 w 10000"/>
              <a:gd name="connsiteY109" fmla="*/ 3881 h 10000"/>
              <a:gd name="connsiteX0" fmla="*/ 9842 w 10000"/>
              <a:gd name="connsiteY0" fmla="*/ 3881 h 10000"/>
              <a:gd name="connsiteX1" fmla="*/ 9895 w 10000"/>
              <a:gd name="connsiteY1" fmla="*/ 3881 h 10000"/>
              <a:gd name="connsiteX2" fmla="*/ 9632 w 10000"/>
              <a:gd name="connsiteY2" fmla="*/ 3149 h 10000"/>
              <a:gd name="connsiteX3" fmla="*/ 9632 w 10000"/>
              <a:gd name="connsiteY3" fmla="*/ 3149 h 10000"/>
              <a:gd name="connsiteX4" fmla="*/ 8579 w 10000"/>
              <a:gd name="connsiteY4" fmla="*/ 1633 h 10000"/>
              <a:gd name="connsiteX5" fmla="*/ 8579 w 10000"/>
              <a:gd name="connsiteY5" fmla="*/ 1633 h 10000"/>
              <a:gd name="connsiteX6" fmla="*/ 8526 w 10000"/>
              <a:gd name="connsiteY6" fmla="*/ 1580 h 10000"/>
              <a:gd name="connsiteX7" fmla="*/ 8526 w 10000"/>
              <a:gd name="connsiteY7" fmla="*/ 1580 h 10000"/>
              <a:gd name="connsiteX8" fmla="*/ 8158 w 10000"/>
              <a:gd name="connsiteY8" fmla="*/ 1266 h 10000"/>
              <a:gd name="connsiteX9" fmla="*/ 8158 w 10000"/>
              <a:gd name="connsiteY9" fmla="*/ 1266 h 10000"/>
              <a:gd name="connsiteX10" fmla="*/ 6789 w 10000"/>
              <a:gd name="connsiteY10" fmla="*/ 534 h 10000"/>
              <a:gd name="connsiteX11" fmla="*/ 6789 w 10000"/>
              <a:gd name="connsiteY11" fmla="*/ 482 h 10000"/>
              <a:gd name="connsiteX12" fmla="*/ 5359 w 10000"/>
              <a:gd name="connsiteY12" fmla="*/ 158 h 10000"/>
              <a:gd name="connsiteX13" fmla="*/ 5377 w 10000"/>
              <a:gd name="connsiteY13" fmla="*/ 314 h 10000"/>
              <a:gd name="connsiteX14" fmla="*/ 5842 w 10000"/>
              <a:gd name="connsiteY14" fmla="*/ 325 h 10000"/>
              <a:gd name="connsiteX15" fmla="*/ 5842 w 10000"/>
              <a:gd name="connsiteY15" fmla="*/ 325 h 10000"/>
              <a:gd name="connsiteX16" fmla="*/ 5947 w 10000"/>
              <a:gd name="connsiteY16" fmla="*/ 325 h 10000"/>
              <a:gd name="connsiteX17" fmla="*/ 5947 w 10000"/>
              <a:gd name="connsiteY17" fmla="*/ 378 h 10000"/>
              <a:gd name="connsiteX18" fmla="*/ 6526 w 10000"/>
              <a:gd name="connsiteY18" fmla="*/ 482 h 10000"/>
              <a:gd name="connsiteX19" fmla="*/ 6789 w 10000"/>
              <a:gd name="connsiteY19" fmla="*/ 586 h 10000"/>
              <a:gd name="connsiteX20" fmla="*/ 6895 w 10000"/>
              <a:gd name="connsiteY20" fmla="*/ 586 h 10000"/>
              <a:gd name="connsiteX21" fmla="*/ 8632 w 10000"/>
              <a:gd name="connsiteY21" fmla="*/ 1789 h 10000"/>
              <a:gd name="connsiteX22" fmla="*/ 9316 w 10000"/>
              <a:gd name="connsiteY22" fmla="*/ 2730 h 10000"/>
              <a:gd name="connsiteX23" fmla="*/ 9316 w 10000"/>
              <a:gd name="connsiteY23" fmla="*/ 2730 h 10000"/>
              <a:gd name="connsiteX24" fmla="*/ 9526 w 10000"/>
              <a:gd name="connsiteY24" fmla="*/ 3149 h 10000"/>
              <a:gd name="connsiteX25" fmla="*/ 9579 w 10000"/>
              <a:gd name="connsiteY25" fmla="*/ 3253 h 10000"/>
              <a:gd name="connsiteX26" fmla="*/ 9789 w 10000"/>
              <a:gd name="connsiteY26" fmla="*/ 6026 h 10000"/>
              <a:gd name="connsiteX27" fmla="*/ 8263 w 10000"/>
              <a:gd name="connsiteY27" fmla="*/ 8640 h 10000"/>
              <a:gd name="connsiteX28" fmla="*/ 8263 w 10000"/>
              <a:gd name="connsiteY28" fmla="*/ 8588 h 10000"/>
              <a:gd name="connsiteX29" fmla="*/ 7579 w 10000"/>
              <a:gd name="connsiteY29" fmla="*/ 9111 h 10000"/>
              <a:gd name="connsiteX30" fmla="*/ 7579 w 10000"/>
              <a:gd name="connsiteY30" fmla="*/ 9111 h 10000"/>
              <a:gd name="connsiteX31" fmla="*/ 5579 w 10000"/>
              <a:gd name="connsiteY31" fmla="*/ 9843 h 10000"/>
              <a:gd name="connsiteX32" fmla="*/ 2947 w 10000"/>
              <a:gd name="connsiteY32" fmla="*/ 9425 h 10000"/>
              <a:gd name="connsiteX33" fmla="*/ 2947 w 10000"/>
              <a:gd name="connsiteY33" fmla="*/ 9425 h 10000"/>
              <a:gd name="connsiteX34" fmla="*/ 1316 w 10000"/>
              <a:gd name="connsiteY34" fmla="*/ 8117 h 10000"/>
              <a:gd name="connsiteX35" fmla="*/ 263 w 10000"/>
              <a:gd name="connsiteY35" fmla="*/ 6182 h 10000"/>
              <a:gd name="connsiteX36" fmla="*/ 105 w 10000"/>
              <a:gd name="connsiteY36" fmla="*/ 4718 h 10000"/>
              <a:gd name="connsiteX37" fmla="*/ 947 w 10000"/>
              <a:gd name="connsiteY37" fmla="*/ 2260 h 10000"/>
              <a:gd name="connsiteX38" fmla="*/ 2737 w 10000"/>
              <a:gd name="connsiteY38" fmla="*/ 639 h 10000"/>
              <a:gd name="connsiteX39" fmla="*/ 3895 w 10000"/>
              <a:gd name="connsiteY39" fmla="*/ 273 h 10000"/>
              <a:gd name="connsiteX40" fmla="*/ 3895 w 10000"/>
              <a:gd name="connsiteY40" fmla="*/ 273 h 10000"/>
              <a:gd name="connsiteX41" fmla="*/ 4263 w 10000"/>
              <a:gd name="connsiteY41" fmla="*/ 220 h 10000"/>
              <a:gd name="connsiteX42" fmla="*/ 4263 w 10000"/>
              <a:gd name="connsiteY42" fmla="*/ 220 h 10000"/>
              <a:gd name="connsiteX43" fmla="*/ 4474 w 10000"/>
              <a:gd name="connsiteY43" fmla="*/ 115 h 10000"/>
              <a:gd name="connsiteX44" fmla="*/ 4526 w 10000"/>
              <a:gd name="connsiteY44" fmla="*/ 115 h 10000"/>
              <a:gd name="connsiteX45" fmla="*/ 4579 w 10000"/>
              <a:gd name="connsiteY45" fmla="*/ 115 h 10000"/>
              <a:gd name="connsiteX46" fmla="*/ 4684 w 10000"/>
              <a:gd name="connsiteY46" fmla="*/ 115 h 10000"/>
              <a:gd name="connsiteX47" fmla="*/ 4895 w 10000"/>
              <a:gd name="connsiteY47" fmla="*/ 168 h 10000"/>
              <a:gd name="connsiteX48" fmla="*/ 4895 w 10000"/>
              <a:gd name="connsiteY48" fmla="*/ 220 h 10000"/>
              <a:gd name="connsiteX49" fmla="*/ 5000 w 10000"/>
              <a:gd name="connsiteY49" fmla="*/ 115 h 10000"/>
              <a:gd name="connsiteX50" fmla="*/ 4947 w 10000"/>
              <a:gd name="connsiteY50" fmla="*/ 63 h 10000"/>
              <a:gd name="connsiteX51" fmla="*/ 4737 w 10000"/>
              <a:gd name="connsiteY51" fmla="*/ 11 h 10000"/>
              <a:gd name="connsiteX52" fmla="*/ 4737 w 10000"/>
              <a:gd name="connsiteY52" fmla="*/ 11 h 10000"/>
              <a:gd name="connsiteX53" fmla="*/ 4526 w 10000"/>
              <a:gd name="connsiteY53" fmla="*/ 11 h 10000"/>
              <a:gd name="connsiteX54" fmla="*/ 4526 w 10000"/>
              <a:gd name="connsiteY54" fmla="*/ 11 h 10000"/>
              <a:gd name="connsiteX55" fmla="*/ 4421 w 10000"/>
              <a:gd name="connsiteY55" fmla="*/ 11 h 10000"/>
              <a:gd name="connsiteX56" fmla="*/ 3579 w 10000"/>
              <a:gd name="connsiteY56" fmla="*/ 220 h 10000"/>
              <a:gd name="connsiteX57" fmla="*/ 3421 w 10000"/>
              <a:gd name="connsiteY57" fmla="*/ 325 h 10000"/>
              <a:gd name="connsiteX58" fmla="*/ 3053 w 10000"/>
              <a:gd name="connsiteY58" fmla="*/ 378 h 10000"/>
              <a:gd name="connsiteX59" fmla="*/ 3053 w 10000"/>
              <a:gd name="connsiteY59" fmla="*/ 378 h 10000"/>
              <a:gd name="connsiteX60" fmla="*/ 2737 w 10000"/>
              <a:gd name="connsiteY60" fmla="*/ 482 h 10000"/>
              <a:gd name="connsiteX61" fmla="*/ 2474 w 10000"/>
              <a:gd name="connsiteY61" fmla="*/ 691 h 10000"/>
              <a:gd name="connsiteX62" fmla="*/ 2421 w 10000"/>
              <a:gd name="connsiteY62" fmla="*/ 691 h 10000"/>
              <a:gd name="connsiteX63" fmla="*/ 1737 w 10000"/>
              <a:gd name="connsiteY63" fmla="*/ 1162 h 10000"/>
              <a:gd name="connsiteX64" fmla="*/ 1316 w 10000"/>
              <a:gd name="connsiteY64" fmla="*/ 1633 h 10000"/>
              <a:gd name="connsiteX65" fmla="*/ 947 w 10000"/>
              <a:gd name="connsiteY65" fmla="*/ 2050 h 10000"/>
              <a:gd name="connsiteX66" fmla="*/ 947 w 10000"/>
              <a:gd name="connsiteY66" fmla="*/ 1998 h 10000"/>
              <a:gd name="connsiteX67" fmla="*/ 684 w 10000"/>
              <a:gd name="connsiteY67" fmla="*/ 2574 h 10000"/>
              <a:gd name="connsiteX68" fmla="*/ 474 w 10000"/>
              <a:gd name="connsiteY68" fmla="*/ 2783 h 10000"/>
              <a:gd name="connsiteX69" fmla="*/ 263 w 10000"/>
              <a:gd name="connsiteY69" fmla="*/ 3411 h 10000"/>
              <a:gd name="connsiteX70" fmla="*/ 158 w 10000"/>
              <a:gd name="connsiteY70" fmla="*/ 3568 h 10000"/>
              <a:gd name="connsiteX71" fmla="*/ 0 w 10000"/>
              <a:gd name="connsiteY71" fmla="*/ 5607 h 10000"/>
              <a:gd name="connsiteX72" fmla="*/ 0 w 10000"/>
              <a:gd name="connsiteY72" fmla="*/ 5607 h 10000"/>
              <a:gd name="connsiteX73" fmla="*/ 158 w 10000"/>
              <a:gd name="connsiteY73" fmla="*/ 5816 h 10000"/>
              <a:gd name="connsiteX74" fmla="*/ 105 w 10000"/>
              <a:gd name="connsiteY74" fmla="*/ 5816 h 10000"/>
              <a:gd name="connsiteX75" fmla="*/ 158 w 10000"/>
              <a:gd name="connsiteY75" fmla="*/ 6182 h 10000"/>
              <a:gd name="connsiteX76" fmla="*/ 158 w 10000"/>
              <a:gd name="connsiteY76" fmla="*/ 6182 h 10000"/>
              <a:gd name="connsiteX77" fmla="*/ 263 w 10000"/>
              <a:gd name="connsiteY77" fmla="*/ 6496 h 10000"/>
              <a:gd name="connsiteX78" fmla="*/ 263 w 10000"/>
              <a:gd name="connsiteY78" fmla="*/ 6549 h 10000"/>
              <a:gd name="connsiteX79" fmla="*/ 263 w 10000"/>
              <a:gd name="connsiteY79" fmla="*/ 6601 h 10000"/>
              <a:gd name="connsiteX80" fmla="*/ 211 w 10000"/>
              <a:gd name="connsiteY80" fmla="*/ 6549 h 10000"/>
              <a:gd name="connsiteX81" fmla="*/ 2105 w 10000"/>
              <a:gd name="connsiteY81" fmla="*/ 9059 h 10000"/>
              <a:gd name="connsiteX82" fmla="*/ 2053 w 10000"/>
              <a:gd name="connsiteY82" fmla="*/ 9006 h 10000"/>
              <a:gd name="connsiteX83" fmla="*/ 2263 w 10000"/>
              <a:gd name="connsiteY83" fmla="*/ 9111 h 10000"/>
              <a:gd name="connsiteX84" fmla="*/ 2211 w 10000"/>
              <a:gd name="connsiteY84" fmla="*/ 9111 h 10000"/>
              <a:gd name="connsiteX85" fmla="*/ 2947 w 10000"/>
              <a:gd name="connsiteY85" fmla="*/ 9529 h 10000"/>
              <a:gd name="connsiteX86" fmla="*/ 2895 w 10000"/>
              <a:gd name="connsiteY86" fmla="*/ 9529 h 10000"/>
              <a:gd name="connsiteX87" fmla="*/ 3263 w 10000"/>
              <a:gd name="connsiteY87" fmla="*/ 9633 h 10000"/>
              <a:gd name="connsiteX88" fmla="*/ 3263 w 10000"/>
              <a:gd name="connsiteY88" fmla="*/ 9687 h 10000"/>
              <a:gd name="connsiteX89" fmla="*/ 4842 w 10000"/>
              <a:gd name="connsiteY89" fmla="*/ 10000 h 10000"/>
              <a:gd name="connsiteX90" fmla="*/ 6211 w 10000"/>
              <a:gd name="connsiteY90" fmla="*/ 9791 h 10000"/>
              <a:gd name="connsiteX91" fmla="*/ 6211 w 10000"/>
              <a:gd name="connsiteY91" fmla="*/ 9791 h 10000"/>
              <a:gd name="connsiteX92" fmla="*/ 7842 w 10000"/>
              <a:gd name="connsiteY92" fmla="*/ 9059 h 10000"/>
              <a:gd name="connsiteX93" fmla="*/ 8368 w 10000"/>
              <a:gd name="connsiteY93" fmla="*/ 8640 h 10000"/>
              <a:gd name="connsiteX94" fmla="*/ 8368 w 10000"/>
              <a:gd name="connsiteY94" fmla="*/ 8640 h 10000"/>
              <a:gd name="connsiteX95" fmla="*/ 9263 w 10000"/>
              <a:gd name="connsiteY95" fmla="*/ 7594 h 10000"/>
              <a:gd name="connsiteX96" fmla="*/ 9263 w 10000"/>
              <a:gd name="connsiteY96" fmla="*/ 7646 h 10000"/>
              <a:gd name="connsiteX97" fmla="*/ 9316 w 10000"/>
              <a:gd name="connsiteY97" fmla="*/ 7437 h 10000"/>
              <a:gd name="connsiteX98" fmla="*/ 9368 w 10000"/>
              <a:gd name="connsiteY98" fmla="*/ 7385 h 10000"/>
              <a:gd name="connsiteX99" fmla="*/ 9737 w 10000"/>
              <a:gd name="connsiteY99" fmla="*/ 6496 h 10000"/>
              <a:gd name="connsiteX100" fmla="*/ 9737 w 10000"/>
              <a:gd name="connsiteY100" fmla="*/ 6549 h 10000"/>
              <a:gd name="connsiteX101" fmla="*/ 9789 w 10000"/>
              <a:gd name="connsiteY101" fmla="*/ 6287 h 10000"/>
              <a:gd name="connsiteX102" fmla="*/ 9789 w 10000"/>
              <a:gd name="connsiteY102" fmla="*/ 6287 h 10000"/>
              <a:gd name="connsiteX103" fmla="*/ 9947 w 10000"/>
              <a:gd name="connsiteY103" fmla="*/ 5346 h 10000"/>
              <a:gd name="connsiteX104" fmla="*/ 10000 w 10000"/>
              <a:gd name="connsiteY104" fmla="*/ 5398 h 10000"/>
              <a:gd name="connsiteX105" fmla="*/ 10000 w 10000"/>
              <a:gd name="connsiteY105" fmla="*/ 4718 h 10000"/>
              <a:gd name="connsiteX106" fmla="*/ 10000 w 10000"/>
              <a:gd name="connsiteY106" fmla="*/ 4771 h 10000"/>
              <a:gd name="connsiteX107" fmla="*/ 10000 w 10000"/>
              <a:gd name="connsiteY107" fmla="*/ 4666 h 10000"/>
              <a:gd name="connsiteX108" fmla="*/ 10000 w 10000"/>
              <a:gd name="connsiteY108" fmla="*/ 4666 h 10000"/>
              <a:gd name="connsiteX109" fmla="*/ 9842 w 10000"/>
              <a:gd name="connsiteY109" fmla="*/ 3881 h 10000"/>
              <a:gd name="connsiteX0" fmla="*/ 9842 w 10000"/>
              <a:gd name="connsiteY0" fmla="*/ 3881 h 10000"/>
              <a:gd name="connsiteX1" fmla="*/ 9895 w 10000"/>
              <a:gd name="connsiteY1" fmla="*/ 3881 h 10000"/>
              <a:gd name="connsiteX2" fmla="*/ 9632 w 10000"/>
              <a:gd name="connsiteY2" fmla="*/ 3149 h 10000"/>
              <a:gd name="connsiteX3" fmla="*/ 9632 w 10000"/>
              <a:gd name="connsiteY3" fmla="*/ 3149 h 10000"/>
              <a:gd name="connsiteX4" fmla="*/ 8579 w 10000"/>
              <a:gd name="connsiteY4" fmla="*/ 1633 h 10000"/>
              <a:gd name="connsiteX5" fmla="*/ 8579 w 10000"/>
              <a:gd name="connsiteY5" fmla="*/ 1633 h 10000"/>
              <a:gd name="connsiteX6" fmla="*/ 8526 w 10000"/>
              <a:gd name="connsiteY6" fmla="*/ 1580 h 10000"/>
              <a:gd name="connsiteX7" fmla="*/ 8526 w 10000"/>
              <a:gd name="connsiteY7" fmla="*/ 1580 h 10000"/>
              <a:gd name="connsiteX8" fmla="*/ 8158 w 10000"/>
              <a:gd name="connsiteY8" fmla="*/ 1266 h 10000"/>
              <a:gd name="connsiteX9" fmla="*/ 8158 w 10000"/>
              <a:gd name="connsiteY9" fmla="*/ 1266 h 10000"/>
              <a:gd name="connsiteX10" fmla="*/ 6789 w 10000"/>
              <a:gd name="connsiteY10" fmla="*/ 534 h 10000"/>
              <a:gd name="connsiteX11" fmla="*/ 6789 w 10000"/>
              <a:gd name="connsiteY11" fmla="*/ 482 h 10000"/>
              <a:gd name="connsiteX12" fmla="*/ 5359 w 10000"/>
              <a:gd name="connsiteY12" fmla="*/ 158 h 10000"/>
              <a:gd name="connsiteX13" fmla="*/ 5377 w 10000"/>
              <a:gd name="connsiteY13" fmla="*/ 314 h 10000"/>
              <a:gd name="connsiteX14" fmla="*/ 5842 w 10000"/>
              <a:gd name="connsiteY14" fmla="*/ 325 h 10000"/>
              <a:gd name="connsiteX15" fmla="*/ 5842 w 10000"/>
              <a:gd name="connsiteY15" fmla="*/ 325 h 10000"/>
              <a:gd name="connsiteX16" fmla="*/ 5947 w 10000"/>
              <a:gd name="connsiteY16" fmla="*/ 325 h 10000"/>
              <a:gd name="connsiteX17" fmla="*/ 5947 w 10000"/>
              <a:gd name="connsiteY17" fmla="*/ 378 h 10000"/>
              <a:gd name="connsiteX18" fmla="*/ 6526 w 10000"/>
              <a:gd name="connsiteY18" fmla="*/ 482 h 10000"/>
              <a:gd name="connsiteX19" fmla="*/ 6789 w 10000"/>
              <a:gd name="connsiteY19" fmla="*/ 586 h 10000"/>
              <a:gd name="connsiteX20" fmla="*/ 6895 w 10000"/>
              <a:gd name="connsiteY20" fmla="*/ 586 h 10000"/>
              <a:gd name="connsiteX21" fmla="*/ 8632 w 10000"/>
              <a:gd name="connsiteY21" fmla="*/ 1789 h 10000"/>
              <a:gd name="connsiteX22" fmla="*/ 9316 w 10000"/>
              <a:gd name="connsiteY22" fmla="*/ 2730 h 10000"/>
              <a:gd name="connsiteX23" fmla="*/ 9316 w 10000"/>
              <a:gd name="connsiteY23" fmla="*/ 2730 h 10000"/>
              <a:gd name="connsiteX24" fmla="*/ 9526 w 10000"/>
              <a:gd name="connsiteY24" fmla="*/ 3149 h 10000"/>
              <a:gd name="connsiteX25" fmla="*/ 9579 w 10000"/>
              <a:gd name="connsiteY25" fmla="*/ 3253 h 10000"/>
              <a:gd name="connsiteX26" fmla="*/ 9789 w 10000"/>
              <a:gd name="connsiteY26" fmla="*/ 6026 h 10000"/>
              <a:gd name="connsiteX27" fmla="*/ 8263 w 10000"/>
              <a:gd name="connsiteY27" fmla="*/ 8640 h 10000"/>
              <a:gd name="connsiteX28" fmla="*/ 8263 w 10000"/>
              <a:gd name="connsiteY28" fmla="*/ 8588 h 10000"/>
              <a:gd name="connsiteX29" fmla="*/ 7579 w 10000"/>
              <a:gd name="connsiteY29" fmla="*/ 9111 h 10000"/>
              <a:gd name="connsiteX30" fmla="*/ 7579 w 10000"/>
              <a:gd name="connsiteY30" fmla="*/ 9111 h 10000"/>
              <a:gd name="connsiteX31" fmla="*/ 5579 w 10000"/>
              <a:gd name="connsiteY31" fmla="*/ 9843 h 10000"/>
              <a:gd name="connsiteX32" fmla="*/ 2947 w 10000"/>
              <a:gd name="connsiteY32" fmla="*/ 9425 h 10000"/>
              <a:gd name="connsiteX33" fmla="*/ 2947 w 10000"/>
              <a:gd name="connsiteY33" fmla="*/ 9425 h 10000"/>
              <a:gd name="connsiteX34" fmla="*/ 1316 w 10000"/>
              <a:gd name="connsiteY34" fmla="*/ 8117 h 10000"/>
              <a:gd name="connsiteX35" fmla="*/ 263 w 10000"/>
              <a:gd name="connsiteY35" fmla="*/ 6182 h 10000"/>
              <a:gd name="connsiteX36" fmla="*/ 105 w 10000"/>
              <a:gd name="connsiteY36" fmla="*/ 4718 h 10000"/>
              <a:gd name="connsiteX37" fmla="*/ 947 w 10000"/>
              <a:gd name="connsiteY37" fmla="*/ 2260 h 10000"/>
              <a:gd name="connsiteX38" fmla="*/ 2737 w 10000"/>
              <a:gd name="connsiteY38" fmla="*/ 639 h 10000"/>
              <a:gd name="connsiteX39" fmla="*/ 3895 w 10000"/>
              <a:gd name="connsiteY39" fmla="*/ 273 h 10000"/>
              <a:gd name="connsiteX40" fmla="*/ 3895 w 10000"/>
              <a:gd name="connsiteY40" fmla="*/ 273 h 10000"/>
              <a:gd name="connsiteX41" fmla="*/ 4263 w 10000"/>
              <a:gd name="connsiteY41" fmla="*/ 220 h 10000"/>
              <a:gd name="connsiteX42" fmla="*/ 4263 w 10000"/>
              <a:gd name="connsiteY42" fmla="*/ 220 h 10000"/>
              <a:gd name="connsiteX43" fmla="*/ 4474 w 10000"/>
              <a:gd name="connsiteY43" fmla="*/ 115 h 10000"/>
              <a:gd name="connsiteX44" fmla="*/ 4526 w 10000"/>
              <a:gd name="connsiteY44" fmla="*/ 115 h 10000"/>
              <a:gd name="connsiteX45" fmla="*/ 4579 w 10000"/>
              <a:gd name="connsiteY45" fmla="*/ 115 h 10000"/>
              <a:gd name="connsiteX46" fmla="*/ 4684 w 10000"/>
              <a:gd name="connsiteY46" fmla="*/ 115 h 10000"/>
              <a:gd name="connsiteX47" fmla="*/ 4895 w 10000"/>
              <a:gd name="connsiteY47" fmla="*/ 168 h 10000"/>
              <a:gd name="connsiteX48" fmla="*/ 4895 w 10000"/>
              <a:gd name="connsiteY48" fmla="*/ 220 h 10000"/>
              <a:gd name="connsiteX49" fmla="*/ 4947 w 10000"/>
              <a:gd name="connsiteY49" fmla="*/ 63 h 10000"/>
              <a:gd name="connsiteX50" fmla="*/ 4737 w 10000"/>
              <a:gd name="connsiteY50" fmla="*/ 11 h 10000"/>
              <a:gd name="connsiteX51" fmla="*/ 4737 w 10000"/>
              <a:gd name="connsiteY51" fmla="*/ 11 h 10000"/>
              <a:gd name="connsiteX52" fmla="*/ 4526 w 10000"/>
              <a:gd name="connsiteY52" fmla="*/ 11 h 10000"/>
              <a:gd name="connsiteX53" fmla="*/ 4526 w 10000"/>
              <a:gd name="connsiteY53" fmla="*/ 11 h 10000"/>
              <a:gd name="connsiteX54" fmla="*/ 4421 w 10000"/>
              <a:gd name="connsiteY54" fmla="*/ 11 h 10000"/>
              <a:gd name="connsiteX55" fmla="*/ 3579 w 10000"/>
              <a:gd name="connsiteY55" fmla="*/ 220 h 10000"/>
              <a:gd name="connsiteX56" fmla="*/ 3421 w 10000"/>
              <a:gd name="connsiteY56" fmla="*/ 325 h 10000"/>
              <a:gd name="connsiteX57" fmla="*/ 3053 w 10000"/>
              <a:gd name="connsiteY57" fmla="*/ 378 h 10000"/>
              <a:gd name="connsiteX58" fmla="*/ 3053 w 10000"/>
              <a:gd name="connsiteY58" fmla="*/ 378 h 10000"/>
              <a:gd name="connsiteX59" fmla="*/ 2737 w 10000"/>
              <a:gd name="connsiteY59" fmla="*/ 482 h 10000"/>
              <a:gd name="connsiteX60" fmla="*/ 2474 w 10000"/>
              <a:gd name="connsiteY60" fmla="*/ 691 h 10000"/>
              <a:gd name="connsiteX61" fmla="*/ 2421 w 10000"/>
              <a:gd name="connsiteY61" fmla="*/ 691 h 10000"/>
              <a:gd name="connsiteX62" fmla="*/ 1737 w 10000"/>
              <a:gd name="connsiteY62" fmla="*/ 1162 h 10000"/>
              <a:gd name="connsiteX63" fmla="*/ 1316 w 10000"/>
              <a:gd name="connsiteY63" fmla="*/ 1633 h 10000"/>
              <a:gd name="connsiteX64" fmla="*/ 947 w 10000"/>
              <a:gd name="connsiteY64" fmla="*/ 2050 h 10000"/>
              <a:gd name="connsiteX65" fmla="*/ 947 w 10000"/>
              <a:gd name="connsiteY65" fmla="*/ 1998 h 10000"/>
              <a:gd name="connsiteX66" fmla="*/ 684 w 10000"/>
              <a:gd name="connsiteY66" fmla="*/ 2574 h 10000"/>
              <a:gd name="connsiteX67" fmla="*/ 474 w 10000"/>
              <a:gd name="connsiteY67" fmla="*/ 2783 h 10000"/>
              <a:gd name="connsiteX68" fmla="*/ 263 w 10000"/>
              <a:gd name="connsiteY68" fmla="*/ 3411 h 10000"/>
              <a:gd name="connsiteX69" fmla="*/ 158 w 10000"/>
              <a:gd name="connsiteY69" fmla="*/ 3568 h 10000"/>
              <a:gd name="connsiteX70" fmla="*/ 0 w 10000"/>
              <a:gd name="connsiteY70" fmla="*/ 5607 h 10000"/>
              <a:gd name="connsiteX71" fmla="*/ 0 w 10000"/>
              <a:gd name="connsiteY71" fmla="*/ 5607 h 10000"/>
              <a:gd name="connsiteX72" fmla="*/ 158 w 10000"/>
              <a:gd name="connsiteY72" fmla="*/ 5816 h 10000"/>
              <a:gd name="connsiteX73" fmla="*/ 105 w 10000"/>
              <a:gd name="connsiteY73" fmla="*/ 5816 h 10000"/>
              <a:gd name="connsiteX74" fmla="*/ 158 w 10000"/>
              <a:gd name="connsiteY74" fmla="*/ 6182 h 10000"/>
              <a:gd name="connsiteX75" fmla="*/ 158 w 10000"/>
              <a:gd name="connsiteY75" fmla="*/ 6182 h 10000"/>
              <a:gd name="connsiteX76" fmla="*/ 263 w 10000"/>
              <a:gd name="connsiteY76" fmla="*/ 6496 h 10000"/>
              <a:gd name="connsiteX77" fmla="*/ 263 w 10000"/>
              <a:gd name="connsiteY77" fmla="*/ 6549 h 10000"/>
              <a:gd name="connsiteX78" fmla="*/ 263 w 10000"/>
              <a:gd name="connsiteY78" fmla="*/ 6601 h 10000"/>
              <a:gd name="connsiteX79" fmla="*/ 211 w 10000"/>
              <a:gd name="connsiteY79" fmla="*/ 6549 h 10000"/>
              <a:gd name="connsiteX80" fmla="*/ 2105 w 10000"/>
              <a:gd name="connsiteY80" fmla="*/ 9059 h 10000"/>
              <a:gd name="connsiteX81" fmla="*/ 2053 w 10000"/>
              <a:gd name="connsiteY81" fmla="*/ 9006 h 10000"/>
              <a:gd name="connsiteX82" fmla="*/ 2263 w 10000"/>
              <a:gd name="connsiteY82" fmla="*/ 9111 h 10000"/>
              <a:gd name="connsiteX83" fmla="*/ 2211 w 10000"/>
              <a:gd name="connsiteY83" fmla="*/ 9111 h 10000"/>
              <a:gd name="connsiteX84" fmla="*/ 2947 w 10000"/>
              <a:gd name="connsiteY84" fmla="*/ 9529 h 10000"/>
              <a:gd name="connsiteX85" fmla="*/ 2895 w 10000"/>
              <a:gd name="connsiteY85" fmla="*/ 9529 h 10000"/>
              <a:gd name="connsiteX86" fmla="*/ 3263 w 10000"/>
              <a:gd name="connsiteY86" fmla="*/ 9633 h 10000"/>
              <a:gd name="connsiteX87" fmla="*/ 3263 w 10000"/>
              <a:gd name="connsiteY87" fmla="*/ 9687 h 10000"/>
              <a:gd name="connsiteX88" fmla="*/ 4842 w 10000"/>
              <a:gd name="connsiteY88" fmla="*/ 10000 h 10000"/>
              <a:gd name="connsiteX89" fmla="*/ 6211 w 10000"/>
              <a:gd name="connsiteY89" fmla="*/ 9791 h 10000"/>
              <a:gd name="connsiteX90" fmla="*/ 6211 w 10000"/>
              <a:gd name="connsiteY90" fmla="*/ 9791 h 10000"/>
              <a:gd name="connsiteX91" fmla="*/ 7842 w 10000"/>
              <a:gd name="connsiteY91" fmla="*/ 9059 h 10000"/>
              <a:gd name="connsiteX92" fmla="*/ 8368 w 10000"/>
              <a:gd name="connsiteY92" fmla="*/ 8640 h 10000"/>
              <a:gd name="connsiteX93" fmla="*/ 8368 w 10000"/>
              <a:gd name="connsiteY93" fmla="*/ 8640 h 10000"/>
              <a:gd name="connsiteX94" fmla="*/ 9263 w 10000"/>
              <a:gd name="connsiteY94" fmla="*/ 7594 h 10000"/>
              <a:gd name="connsiteX95" fmla="*/ 9263 w 10000"/>
              <a:gd name="connsiteY95" fmla="*/ 7646 h 10000"/>
              <a:gd name="connsiteX96" fmla="*/ 9316 w 10000"/>
              <a:gd name="connsiteY96" fmla="*/ 7437 h 10000"/>
              <a:gd name="connsiteX97" fmla="*/ 9368 w 10000"/>
              <a:gd name="connsiteY97" fmla="*/ 7385 h 10000"/>
              <a:gd name="connsiteX98" fmla="*/ 9737 w 10000"/>
              <a:gd name="connsiteY98" fmla="*/ 6496 h 10000"/>
              <a:gd name="connsiteX99" fmla="*/ 9737 w 10000"/>
              <a:gd name="connsiteY99" fmla="*/ 6549 h 10000"/>
              <a:gd name="connsiteX100" fmla="*/ 9789 w 10000"/>
              <a:gd name="connsiteY100" fmla="*/ 6287 h 10000"/>
              <a:gd name="connsiteX101" fmla="*/ 9789 w 10000"/>
              <a:gd name="connsiteY101" fmla="*/ 6287 h 10000"/>
              <a:gd name="connsiteX102" fmla="*/ 9947 w 10000"/>
              <a:gd name="connsiteY102" fmla="*/ 5346 h 10000"/>
              <a:gd name="connsiteX103" fmla="*/ 10000 w 10000"/>
              <a:gd name="connsiteY103" fmla="*/ 5398 h 10000"/>
              <a:gd name="connsiteX104" fmla="*/ 10000 w 10000"/>
              <a:gd name="connsiteY104" fmla="*/ 4718 h 10000"/>
              <a:gd name="connsiteX105" fmla="*/ 10000 w 10000"/>
              <a:gd name="connsiteY105" fmla="*/ 4771 h 10000"/>
              <a:gd name="connsiteX106" fmla="*/ 10000 w 10000"/>
              <a:gd name="connsiteY106" fmla="*/ 4666 h 10000"/>
              <a:gd name="connsiteX107" fmla="*/ 10000 w 10000"/>
              <a:gd name="connsiteY107" fmla="*/ 4666 h 10000"/>
              <a:gd name="connsiteX108" fmla="*/ 9842 w 10000"/>
              <a:gd name="connsiteY108" fmla="*/ 38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0000" h="10000">
                <a:moveTo>
                  <a:pt x="9842" y="3881"/>
                </a:moveTo>
                <a:lnTo>
                  <a:pt x="9895" y="3881"/>
                </a:lnTo>
                <a:cubicBezTo>
                  <a:pt x="9789" y="3672"/>
                  <a:pt x="9737" y="3358"/>
                  <a:pt x="9632" y="3149"/>
                </a:cubicBezTo>
                <a:lnTo>
                  <a:pt x="9632" y="3149"/>
                </a:lnTo>
                <a:cubicBezTo>
                  <a:pt x="9421" y="2574"/>
                  <a:pt x="9053" y="2050"/>
                  <a:pt x="8579" y="1633"/>
                </a:cubicBezTo>
                <a:lnTo>
                  <a:pt x="8579" y="1633"/>
                </a:lnTo>
                <a:lnTo>
                  <a:pt x="8526" y="1580"/>
                </a:lnTo>
                <a:lnTo>
                  <a:pt x="8526" y="1580"/>
                </a:lnTo>
                <a:cubicBezTo>
                  <a:pt x="8474" y="1423"/>
                  <a:pt x="8211" y="1318"/>
                  <a:pt x="8158" y="1266"/>
                </a:cubicBezTo>
                <a:lnTo>
                  <a:pt x="8158" y="1266"/>
                </a:lnTo>
                <a:cubicBezTo>
                  <a:pt x="7737" y="953"/>
                  <a:pt x="7263" y="691"/>
                  <a:pt x="6789" y="534"/>
                </a:cubicBezTo>
                <a:cubicBezTo>
                  <a:pt x="6737" y="534"/>
                  <a:pt x="6737" y="482"/>
                  <a:pt x="6789" y="482"/>
                </a:cubicBezTo>
                <a:cubicBezTo>
                  <a:pt x="6316" y="430"/>
                  <a:pt x="5780" y="211"/>
                  <a:pt x="5359" y="158"/>
                </a:cubicBezTo>
                <a:cubicBezTo>
                  <a:pt x="5359" y="211"/>
                  <a:pt x="5429" y="314"/>
                  <a:pt x="5377" y="314"/>
                </a:cubicBezTo>
                <a:cubicBezTo>
                  <a:pt x="5482" y="366"/>
                  <a:pt x="5765" y="323"/>
                  <a:pt x="5842" y="325"/>
                </a:cubicBezTo>
                <a:lnTo>
                  <a:pt x="5842" y="325"/>
                </a:lnTo>
                <a:cubicBezTo>
                  <a:pt x="5895" y="378"/>
                  <a:pt x="5842" y="273"/>
                  <a:pt x="5947" y="325"/>
                </a:cubicBezTo>
                <a:cubicBezTo>
                  <a:pt x="6000" y="325"/>
                  <a:pt x="5947" y="325"/>
                  <a:pt x="5947" y="378"/>
                </a:cubicBezTo>
                <a:cubicBezTo>
                  <a:pt x="6158" y="378"/>
                  <a:pt x="6316" y="430"/>
                  <a:pt x="6526" y="482"/>
                </a:cubicBezTo>
                <a:cubicBezTo>
                  <a:pt x="6579" y="534"/>
                  <a:pt x="6737" y="534"/>
                  <a:pt x="6789" y="586"/>
                </a:cubicBezTo>
                <a:cubicBezTo>
                  <a:pt x="6842" y="586"/>
                  <a:pt x="6895" y="639"/>
                  <a:pt x="6895" y="586"/>
                </a:cubicBezTo>
                <a:cubicBezTo>
                  <a:pt x="7526" y="901"/>
                  <a:pt x="8158" y="1266"/>
                  <a:pt x="8632" y="1789"/>
                </a:cubicBezTo>
                <a:cubicBezTo>
                  <a:pt x="8947" y="1998"/>
                  <a:pt x="9105" y="2365"/>
                  <a:pt x="9316" y="2730"/>
                </a:cubicBezTo>
                <a:lnTo>
                  <a:pt x="9316" y="2730"/>
                </a:lnTo>
                <a:cubicBezTo>
                  <a:pt x="9368" y="2836"/>
                  <a:pt x="9474" y="2992"/>
                  <a:pt x="9526" y="3149"/>
                </a:cubicBezTo>
                <a:cubicBezTo>
                  <a:pt x="9544" y="3184"/>
                  <a:pt x="9561" y="3218"/>
                  <a:pt x="9579" y="3253"/>
                </a:cubicBezTo>
                <a:cubicBezTo>
                  <a:pt x="9895" y="4143"/>
                  <a:pt x="10000" y="5084"/>
                  <a:pt x="9789" y="6026"/>
                </a:cubicBezTo>
                <a:cubicBezTo>
                  <a:pt x="9526" y="7071"/>
                  <a:pt x="8947" y="7856"/>
                  <a:pt x="8263" y="8640"/>
                </a:cubicBezTo>
                <a:lnTo>
                  <a:pt x="8263" y="8588"/>
                </a:lnTo>
                <a:cubicBezTo>
                  <a:pt x="8053" y="8797"/>
                  <a:pt x="7789" y="8954"/>
                  <a:pt x="7579" y="9111"/>
                </a:cubicBezTo>
                <a:lnTo>
                  <a:pt x="7579" y="9111"/>
                </a:lnTo>
                <a:cubicBezTo>
                  <a:pt x="7000" y="9529"/>
                  <a:pt x="6211" y="9739"/>
                  <a:pt x="5579" y="9843"/>
                </a:cubicBezTo>
                <a:cubicBezTo>
                  <a:pt x="4737" y="9948"/>
                  <a:pt x="3737" y="9791"/>
                  <a:pt x="2947" y="9425"/>
                </a:cubicBezTo>
                <a:lnTo>
                  <a:pt x="2947" y="9425"/>
                </a:lnTo>
                <a:cubicBezTo>
                  <a:pt x="2263" y="9111"/>
                  <a:pt x="1789" y="8640"/>
                  <a:pt x="1316" y="8117"/>
                </a:cubicBezTo>
                <a:cubicBezTo>
                  <a:pt x="895" y="7542"/>
                  <a:pt x="421" y="6914"/>
                  <a:pt x="263" y="6182"/>
                </a:cubicBezTo>
                <a:cubicBezTo>
                  <a:pt x="211" y="5711"/>
                  <a:pt x="0" y="5136"/>
                  <a:pt x="105" y="4718"/>
                </a:cubicBezTo>
                <a:cubicBezTo>
                  <a:pt x="316" y="3829"/>
                  <a:pt x="526" y="3044"/>
                  <a:pt x="947" y="2260"/>
                </a:cubicBezTo>
                <a:cubicBezTo>
                  <a:pt x="1421" y="1580"/>
                  <a:pt x="2000" y="953"/>
                  <a:pt x="2737" y="639"/>
                </a:cubicBezTo>
                <a:cubicBezTo>
                  <a:pt x="3053" y="430"/>
                  <a:pt x="3474" y="378"/>
                  <a:pt x="3895" y="273"/>
                </a:cubicBezTo>
                <a:lnTo>
                  <a:pt x="3895" y="273"/>
                </a:lnTo>
                <a:cubicBezTo>
                  <a:pt x="4053" y="273"/>
                  <a:pt x="4158" y="115"/>
                  <a:pt x="4263" y="220"/>
                </a:cubicBezTo>
                <a:lnTo>
                  <a:pt x="4263" y="220"/>
                </a:lnTo>
                <a:cubicBezTo>
                  <a:pt x="4368" y="220"/>
                  <a:pt x="4421" y="63"/>
                  <a:pt x="4474" y="115"/>
                </a:cubicBezTo>
                <a:lnTo>
                  <a:pt x="4526" y="115"/>
                </a:lnTo>
                <a:cubicBezTo>
                  <a:pt x="4579" y="63"/>
                  <a:pt x="4526" y="115"/>
                  <a:pt x="4579" y="115"/>
                </a:cubicBezTo>
                <a:cubicBezTo>
                  <a:pt x="4632" y="115"/>
                  <a:pt x="4579" y="63"/>
                  <a:pt x="4684" y="115"/>
                </a:cubicBezTo>
                <a:cubicBezTo>
                  <a:pt x="4684" y="168"/>
                  <a:pt x="4895" y="63"/>
                  <a:pt x="4895" y="168"/>
                </a:cubicBezTo>
                <a:cubicBezTo>
                  <a:pt x="4842" y="168"/>
                  <a:pt x="5000" y="220"/>
                  <a:pt x="4895" y="220"/>
                </a:cubicBezTo>
                <a:cubicBezTo>
                  <a:pt x="4904" y="203"/>
                  <a:pt x="4973" y="98"/>
                  <a:pt x="4947" y="63"/>
                </a:cubicBezTo>
                <a:cubicBezTo>
                  <a:pt x="4842" y="63"/>
                  <a:pt x="4842" y="11"/>
                  <a:pt x="4737" y="11"/>
                </a:cubicBezTo>
                <a:lnTo>
                  <a:pt x="4737" y="11"/>
                </a:lnTo>
                <a:lnTo>
                  <a:pt x="4526" y="11"/>
                </a:lnTo>
                <a:lnTo>
                  <a:pt x="4526" y="11"/>
                </a:lnTo>
                <a:cubicBezTo>
                  <a:pt x="4474" y="-41"/>
                  <a:pt x="4368" y="115"/>
                  <a:pt x="4421" y="11"/>
                </a:cubicBezTo>
                <a:cubicBezTo>
                  <a:pt x="4158" y="63"/>
                  <a:pt x="3842" y="115"/>
                  <a:pt x="3579" y="220"/>
                </a:cubicBezTo>
                <a:cubicBezTo>
                  <a:pt x="3526" y="273"/>
                  <a:pt x="3316" y="273"/>
                  <a:pt x="3421" y="325"/>
                </a:cubicBezTo>
                <a:cubicBezTo>
                  <a:pt x="3316" y="273"/>
                  <a:pt x="3105" y="378"/>
                  <a:pt x="3053" y="378"/>
                </a:cubicBezTo>
                <a:lnTo>
                  <a:pt x="3053" y="378"/>
                </a:lnTo>
                <a:cubicBezTo>
                  <a:pt x="2895" y="378"/>
                  <a:pt x="2895" y="534"/>
                  <a:pt x="2737" y="482"/>
                </a:cubicBezTo>
                <a:cubicBezTo>
                  <a:pt x="2737" y="586"/>
                  <a:pt x="2474" y="586"/>
                  <a:pt x="2474" y="691"/>
                </a:cubicBezTo>
                <a:lnTo>
                  <a:pt x="2421" y="691"/>
                </a:lnTo>
                <a:cubicBezTo>
                  <a:pt x="2211" y="847"/>
                  <a:pt x="1947" y="1005"/>
                  <a:pt x="1737" y="1162"/>
                </a:cubicBezTo>
                <a:cubicBezTo>
                  <a:pt x="1632" y="1318"/>
                  <a:pt x="1368" y="1423"/>
                  <a:pt x="1316" y="1633"/>
                </a:cubicBezTo>
                <a:cubicBezTo>
                  <a:pt x="1211" y="1685"/>
                  <a:pt x="1053" y="1842"/>
                  <a:pt x="947" y="2050"/>
                </a:cubicBezTo>
                <a:lnTo>
                  <a:pt x="947" y="1998"/>
                </a:lnTo>
                <a:cubicBezTo>
                  <a:pt x="842" y="2208"/>
                  <a:pt x="684" y="2417"/>
                  <a:pt x="684" y="2574"/>
                </a:cubicBezTo>
                <a:cubicBezTo>
                  <a:pt x="579" y="2574"/>
                  <a:pt x="526" y="2678"/>
                  <a:pt x="474" y="2783"/>
                </a:cubicBezTo>
                <a:cubicBezTo>
                  <a:pt x="421" y="2888"/>
                  <a:pt x="316" y="3149"/>
                  <a:pt x="263" y="3411"/>
                </a:cubicBezTo>
                <a:cubicBezTo>
                  <a:pt x="211" y="3411"/>
                  <a:pt x="211" y="3568"/>
                  <a:pt x="158" y="3568"/>
                </a:cubicBezTo>
                <a:cubicBezTo>
                  <a:pt x="105" y="4195"/>
                  <a:pt x="0" y="4927"/>
                  <a:pt x="0" y="5607"/>
                </a:cubicBezTo>
                <a:lnTo>
                  <a:pt x="0" y="5607"/>
                </a:lnTo>
                <a:cubicBezTo>
                  <a:pt x="0" y="5659"/>
                  <a:pt x="105" y="5764"/>
                  <a:pt x="158" y="5816"/>
                </a:cubicBezTo>
                <a:lnTo>
                  <a:pt x="105" y="5816"/>
                </a:lnTo>
                <a:cubicBezTo>
                  <a:pt x="158" y="5921"/>
                  <a:pt x="158" y="6078"/>
                  <a:pt x="158" y="6182"/>
                </a:cubicBezTo>
                <a:lnTo>
                  <a:pt x="158" y="6182"/>
                </a:lnTo>
                <a:cubicBezTo>
                  <a:pt x="211" y="6287"/>
                  <a:pt x="158" y="6391"/>
                  <a:pt x="263" y="6496"/>
                </a:cubicBezTo>
                <a:lnTo>
                  <a:pt x="263" y="6549"/>
                </a:lnTo>
                <a:lnTo>
                  <a:pt x="263" y="6601"/>
                </a:lnTo>
                <a:lnTo>
                  <a:pt x="211" y="6549"/>
                </a:lnTo>
                <a:cubicBezTo>
                  <a:pt x="526" y="7542"/>
                  <a:pt x="1263" y="8432"/>
                  <a:pt x="2105" y="9059"/>
                </a:cubicBezTo>
                <a:cubicBezTo>
                  <a:pt x="2088" y="9041"/>
                  <a:pt x="2070" y="9024"/>
                  <a:pt x="2053" y="9006"/>
                </a:cubicBezTo>
                <a:lnTo>
                  <a:pt x="2263" y="9111"/>
                </a:lnTo>
                <a:lnTo>
                  <a:pt x="2211" y="9111"/>
                </a:lnTo>
                <a:cubicBezTo>
                  <a:pt x="2421" y="9320"/>
                  <a:pt x="2684" y="9372"/>
                  <a:pt x="2947" y="9529"/>
                </a:cubicBezTo>
                <a:lnTo>
                  <a:pt x="2895" y="9529"/>
                </a:lnTo>
                <a:cubicBezTo>
                  <a:pt x="3105" y="9581"/>
                  <a:pt x="3158" y="9687"/>
                  <a:pt x="3263" y="9633"/>
                </a:cubicBezTo>
                <a:lnTo>
                  <a:pt x="3263" y="9687"/>
                </a:lnTo>
                <a:cubicBezTo>
                  <a:pt x="3789" y="9843"/>
                  <a:pt x="4316" y="9948"/>
                  <a:pt x="4842" y="10000"/>
                </a:cubicBezTo>
                <a:cubicBezTo>
                  <a:pt x="5263" y="9948"/>
                  <a:pt x="5789" y="9948"/>
                  <a:pt x="6211" y="9791"/>
                </a:cubicBezTo>
                <a:lnTo>
                  <a:pt x="6211" y="9791"/>
                </a:lnTo>
                <a:cubicBezTo>
                  <a:pt x="6737" y="9633"/>
                  <a:pt x="7368" y="9425"/>
                  <a:pt x="7842" y="9059"/>
                </a:cubicBezTo>
                <a:cubicBezTo>
                  <a:pt x="8053" y="8954"/>
                  <a:pt x="8211" y="8797"/>
                  <a:pt x="8368" y="8640"/>
                </a:cubicBezTo>
                <a:lnTo>
                  <a:pt x="8368" y="8640"/>
                </a:lnTo>
                <a:cubicBezTo>
                  <a:pt x="8632" y="8326"/>
                  <a:pt x="9053" y="8065"/>
                  <a:pt x="9263" y="7594"/>
                </a:cubicBezTo>
                <a:lnTo>
                  <a:pt x="9263" y="7646"/>
                </a:lnTo>
                <a:cubicBezTo>
                  <a:pt x="9263" y="7594"/>
                  <a:pt x="9421" y="7437"/>
                  <a:pt x="9316" y="7437"/>
                </a:cubicBezTo>
                <a:lnTo>
                  <a:pt x="9368" y="7385"/>
                </a:lnTo>
                <a:cubicBezTo>
                  <a:pt x="9421" y="7071"/>
                  <a:pt x="9684" y="6914"/>
                  <a:pt x="9737" y="6496"/>
                </a:cubicBezTo>
                <a:lnTo>
                  <a:pt x="9737" y="6549"/>
                </a:lnTo>
                <a:cubicBezTo>
                  <a:pt x="9737" y="6443"/>
                  <a:pt x="9789" y="6339"/>
                  <a:pt x="9789" y="6287"/>
                </a:cubicBezTo>
                <a:lnTo>
                  <a:pt x="9789" y="6287"/>
                </a:lnTo>
                <a:cubicBezTo>
                  <a:pt x="9947" y="6026"/>
                  <a:pt x="9947" y="5659"/>
                  <a:pt x="9947" y="5346"/>
                </a:cubicBezTo>
                <a:cubicBezTo>
                  <a:pt x="9965" y="5363"/>
                  <a:pt x="9982" y="5381"/>
                  <a:pt x="10000" y="5398"/>
                </a:cubicBezTo>
                <a:lnTo>
                  <a:pt x="10000" y="4718"/>
                </a:lnTo>
                <a:lnTo>
                  <a:pt x="10000" y="4771"/>
                </a:lnTo>
                <a:lnTo>
                  <a:pt x="10000" y="4666"/>
                </a:lnTo>
                <a:lnTo>
                  <a:pt x="10000" y="4666"/>
                </a:lnTo>
                <a:cubicBezTo>
                  <a:pt x="10000" y="4352"/>
                  <a:pt x="9947" y="4143"/>
                  <a:pt x="9842" y="3881"/>
                </a:cubicBezTo>
                <a:close/>
              </a:path>
            </a:pathLst>
          </a:custGeom>
          <a:solidFill>
            <a:srgbClr val="000000"/>
          </a:solidFill>
          <a:ln w="1587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grpSp>
        <p:nvGrpSpPr>
          <p:cNvPr id="52" name="Group 51"/>
          <p:cNvGrpSpPr/>
          <p:nvPr/>
        </p:nvGrpSpPr>
        <p:grpSpPr>
          <a:xfrm>
            <a:off x="442020" y="2926766"/>
            <a:ext cx="8018412" cy="1150306"/>
            <a:chOff x="458062" y="1320104"/>
            <a:chExt cx="8018412" cy="1150306"/>
          </a:xfrm>
          <a:solidFill>
            <a:srgbClr val="0093D5"/>
          </a:solidFill>
        </p:grpSpPr>
        <p:sp>
          <p:nvSpPr>
            <p:cNvPr id="53" name="Oval 52"/>
            <p:cNvSpPr/>
            <p:nvPr/>
          </p:nvSpPr>
          <p:spPr>
            <a:xfrm>
              <a:off x="458062" y="1320104"/>
              <a:ext cx="8018412" cy="1150306"/>
            </a:xfrm>
            <a:prstGeom prst="ellipse">
              <a:avLst/>
            </a:prstGeom>
            <a:grpFill/>
            <a:ln>
              <a:noFill/>
            </a:ln>
            <a:effectLst>
              <a:innerShdw blurRad="203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pitchFamily="34" charset="0"/>
                <a:cs typeface="Calibri" panose="020F0502020204030204" pitchFamily="34" charset="0"/>
              </a:endParaRPr>
            </a:p>
          </p:txBody>
        </p:sp>
        <p:sp>
          <p:nvSpPr>
            <p:cNvPr id="54" name="TextBox 53"/>
            <p:cNvSpPr txBox="1"/>
            <p:nvPr/>
          </p:nvSpPr>
          <p:spPr>
            <a:xfrm>
              <a:off x="755576" y="1390129"/>
              <a:ext cx="7632848" cy="958752"/>
            </a:xfrm>
            <a:prstGeom prst="rect">
              <a:avLst/>
            </a:prstGeom>
            <a:noFill/>
          </p:spPr>
          <p:txBody>
            <a:bodyPr wrap="square" rtlCol="0" anchor="ctr">
              <a:normAutofit/>
            </a:bodyPr>
            <a:lstStyle/>
            <a:p>
              <a:pPr algn="ctr"/>
              <a:endParaRPr lang="en-GB" sz="340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
        <p:nvSpPr>
          <p:cNvPr id="55" name="Freeform 218"/>
          <p:cNvSpPr>
            <a:spLocks/>
          </p:cNvSpPr>
          <p:nvPr/>
        </p:nvSpPr>
        <p:spPr bwMode="auto">
          <a:xfrm>
            <a:off x="442020" y="2939466"/>
            <a:ext cx="8103642" cy="1150306"/>
          </a:xfrm>
          <a:custGeom>
            <a:avLst/>
            <a:gdLst>
              <a:gd name="T0" fmla="*/ 188 w 190"/>
              <a:gd name="T1" fmla="*/ 75 h 192"/>
              <a:gd name="T2" fmla="*/ 183 w 190"/>
              <a:gd name="T3" fmla="*/ 61 h 192"/>
              <a:gd name="T4" fmla="*/ 163 w 190"/>
              <a:gd name="T5" fmla="*/ 32 h 192"/>
              <a:gd name="T6" fmla="*/ 162 w 190"/>
              <a:gd name="T7" fmla="*/ 31 h 192"/>
              <a:gd name="T8" fmla="*/ 155 w 190"/>
              <a:gd name="T9" fmla="*/ 25 h 192"/>
              <a:gd name="T10" fmla="*/ 129 w 190"/>
              <a:gd name="T11" fmla="*/ 10 h 192"/>
              <a:gd name="T12" fmla="*/ 104 w 190"/>
              <a:gd name="T13" fmla="*/ 6 h 192"/>
              <a:gd name="T14" fmla="*/ 111 w 190"/>
              <a:gd name="T15" fmla="*/ 7 h 192"/>
              <a:gd name="T16" fmla="*/ 113 w 190"/>
              <a:gd name="T17" fmla="*/ 8 h 192"/>
              <a:gd name="T18" fmla="*/ 129 w 190"/>
              <a:gd name="T19" fmla="*/ 12 h 192"/>
              <a:gd name="T20" fmla="*/ 164 w 190"/>
              <a:gd name="T21" fmla="*/ 35 h 192"/>
              <a:gd name="T22" fmla="*/ 177 w 190"/>
              <a:gd name="T23" fmla="*/ 53 h 192"/>
              <a:gd name="T24" fmla="*/ 182 w 190"/>
              <a:gd name="T25" fmla="*/ 63 h 192"/>
              <a:gd name="T26" fmla="*/ 157 w 190"/>
              <a:gd name="T27" fmla="*/ 166 h 192"/>
              <a:gd name="T28" fmla="*/ 144 w 190"/>
              <a:gd name="T29" fmla="*/ 175 h 192"/>
              <a:gd name="T30" fmla="*/ 106 w 190"/>
              <a:gd name="T31" fmla="*/ 189 h 192"/>
              <a:gd name="T32" fmla="*/ 56 w 190"/>
              <a:gd name="T33" fmla="*/ 181 h 192"/>
              <a:gd name="T34" fmla="*/ 5 w 190"/>
              <a:gd name="T35" fmla="*/ 119 h 192"/>
              <a:gd name="T36" fmla="*/ 18 w 190"/>
              <a:gd name="T37" fmla="*/ 44 h 192"/>
              <a:gd name="T38" fmla="*/ 74 w 190"/>
              <a:gd name="T39" fmla="*/ 6 h 192"/>
              <a:gd name="T40" fmla="*/ 81 w 190"/>
              <a:gd name="T41" fmla="*/ 5 h 192"/>
              <a:gd name="T42" fmla="*/ 85 w 190"/>
              <a:gd name="T43" fmla="*/ 3 h 192"/>
              <a:gd name="T44" fmla="*/ 87 w 190"/>
              <a:gd name="T45" fmla="*/ 3 h 192"/>
              <a:gd name="T46" fmla="*/ 93 w 190"/>
              <a:gd name="T47" fmla="*/ 4 h 192"/>
              <a:gd name="T48" fmla="*/ 96 w 190"/>
              <a:gd name="T49" fmla="*/ 4 h 192"/>
              <a:gd name="T50" fmla="*/ 95 w 190"/>
              <a:gd name="T51" fmla="*/ 3 h 192"/>
              <a:gd name="T52" fmla="*/ 90 w 190"/>
              <a:gd name="T53" fmla="*/ 1 h 192"/>
              <a:gd name="T54" fmla="*/ 86 w 190"/>
              <a:gd name="T55" fmla="*/ 1 h 192"/>
              <a:gd name="T56" fmla="*/ 84 w 190"/>
              <a:gd name="T57" fmla="*/ 1 h 192"/>
              <a:gd name="T58" fmla="*/ 65 w 190"/>
              <a:gd name="T59" fmla="*/ 7 h 192"/>
              <a:gd name="T60" fmla="*/ 58 w 190"/>
              <a:gd name="T61" fmla="*/ 8 h 192"/>
              <a:gd name="T62" fmla="*/ 47 w 190"/>
              <a:gd name="T63" fmla="*/ 14 h 192"/>
              <a:gd name="T64" fmla="*/ 33 w 190"/>
              <a:gd name="T65" fmla="*/ 23 h 192"/>
              <a:gd name="T66" fmla="*/ 18 w 190"/>
              <a:gd name="T67" fmla="*/ 40 h 192"/>
              <a:gd name="T68" fmla="*/ 13 w 190"/>
              <a:gd name="T69" fmla="*/ 50 h 192"/>
              <a:gd name="T70" fmla="*/ 5 w 190"/>
              <a:gd name="T71" fmla="*/ 66 h 192"/>
              <a:gd name="T72" fmla="*/ 0 w 190"/>
              <a:gd name="T73" fmla="*/ 108 h 192"/>
              <a:gd name="T74" fmla="*/ 3 w 190"/>
              <a:gd name="T75" fmla="*/ 112 h 192"/>
              <a:gd name="T76" fmla="*/ 3 w 190"/>
              <a:gd name="T77" fmla="*/ 119 h 192"/>
              <a:gd name="T78" fmla="*/ 5 w 190"/>
              <a:gd name="T79" fmla="*/ 125 h 192"/>
              <a:gd name="T80" fmla="*/ 5 w 190"/>
              <a:gd name="T81" fmla="*/ 127 h 192"/>
              <a:gd name="T82" fmla="*/ 40 w 190"/>
              <a:gd name="T83" fmla="*/ 174 h 192"/>
              <a:gd name="T84" fmla="*/ 43 w 190"/>
              <a:gd name="T85" fmla="*/ 175 h 192"/>
              <a:gd name="T86" fmla="*/ 56 w 190"/>
              <a:gd name="T87" fmla="*/ 183 h 192"/>
              <a:gd name="T88" fmla="*/ 62 w 190"/>
              <a:gd name="T89" fmla="*/ 185 h 192"/>
              <a:gd name="T90" fmla="*/ 92 w 190"/>
              <a:gd name="T91" fmla="*/ 192 h 192"/>
              <a:gd name="T92" fmla="*/ 118 w 190"/>
              <a:gd name="T93" fmla="*/ 188 h 192"/>
              <a:gd name="T94" fmla="*/ 159 w 190"/>
              <a:gd name="T95" fmla="*/ 166 h 192"/>
              <a:gd name="T96" fmla="*/ 176 w 190"/>
              <a:gd name="T97" fmla="*/ 146 h 192"/>
              <a:gd name="T98" fmla="*/ 177 w 190"/>
              <a:gd name="T99" fmla="*/ 143 h 192"/>
              <a:gd name="T100" fmla="*/ 185 w 190"/>
              <a:gd name="T101" fmla="*/ 125 h 192"/>
              <a:gd name="T102" fmla="*/ 186 w 190"/>
              <a:gd name="T103" fmla="*/ 121 h 192"/>
              <a:gd name="T104" fmla="*/ 189 w 190"/>
              <a:gd name="T105" fmla="*/ 103 h 192"/>
              <a:gd name="T106" fmla="*/ 190 w 190"/>
              <a:gd name="T107" fmla="*/ 91 h 192"/>
              <a:gd name="T108" fmla="*/ 190 w 190"/>
              <a:gd name="T109" fmla="*/ 90 h 192"/>
              <a:gd name="T110" fmla="*/ 187 w 190"/>
              <a:gd name="T111" fmla="*/ 75 h 192"/>
              <a:gd name="connsiteX0" fmla="*/ 9842 w 10000"/>
              <a:gd name="connsiteY0" fmla="*/ 3865 h 9959"/>
              <a:gd name="connsiteX1" fmla="*/ 9895 w 10000"/>
              <a:gd name="connsiteY1" fmla="*/ 3865 h 9959"/>
              <a:gd name="connsiteX2" fmla="*/ 9632 w 10000"/>
              <a:gd name="connsiteY2" fmla="*/ 3136 h 9959"/>
              <a:gd name="connsiteX3" fmla="*/ 9632 w 10000"/>
              <a:gd name="connsiteY3" fmla="*/ 3136 h 9959"/>
              <a:gd name="connsiteX4" fmla="*/ 8579 w 10000"/>
              <a:gd name="connsiteY4" fmla="*/ 1626 h 9959"/>
              <a:gd name="connsiteX5" fmla="*/ 8579 w 10000"/>
              <a:gd name="connsiteY5" fmla="*/ 1626 h 9959"/>
              <a:gd name="connsiteX6" fmla="*/ 8526 w 10000"/>
              <a:gd name="connsiteY6" fmla="*/ 1574 h 9959"/>
              <a:gd name="connsiteX7" fmla="*/ 8526 w 10000"/>
              <a:gd name="connsiteY7" fmla="*/ 1574 h 9959"/>
              <a:gd name="connsiteX8" fmla="*/ 8158 w 10000"/>
              <a:gd name="connsiteY8" fmla="*/ 1261 h 9959"/>
              <a:gd name="connsiteX9" fmla="*/ 8158 w 10000"/>
              <a:gd name="connsiteY9" fmla="*/ 1261 h 9959"/>
              <a:gd name="connsiteX10" fmla="*/ 6789 w 10000"/>
              <a:gd name="connsiteY10" fmla="*/ 532 h 9959"/>
              <a:gd name="connsiteX11" fmla="*/ 6789 w 10000"/>
              <a:gd name="connsiteY11" fmla="*/ 480 h 9959"/>
              <a:gd name="connsiteX12" fmla="*/ 5474 w 10000"/>
              <a:gd name="connsiteY12" fmla="*/ 219 h 9959"/>
              <a:gd name="connsiteX13" fmla="*/ 5474 w 10000"/>
              <a:gd name="connsiteY13" fmla="*/ 272 h 9959"/>
              <a:gd name="connsiteX14" fmla="*/ 5842 w 10000"/>
              <a:gd name="connsiteY14" fmla="*/ 324 h 9959"/>
              <a:gd name="connsiteX15" fmla="*/ 5842 w 10000"/>
              <a:gd name="connsiteY15" fmla="*/ 324 h 9959"/>
              <a:gd name="connsiteX16" fmla="*/ 5947 w 10000"/>
              <a:gd name="connsiteY16" fmla="*/ 324 h 9959"/>
              <a:gd name="connsiteX17" fmla="*/ 5947 w 10000"/>
              <a:gd name="connsiteY17" fmla="*/ 376 h 9959"/>
              <a:gd name="connsiteX18" fmla="*/ 6526 w 10000"/>
              <a:gd name="connsiteY18" fmla="*/ 480 h 9959"/>
              <a:gd name="connsiteX19" fmla="*/ 6789 w 10000"/>
              <a:gd name="connsiteY19" fmla="*/ 584 h 9959"/>
              <a:gd name="connsiteX20" fmla="*/ 6895 w 10000"/>
              <a:gd name="connsiteY20" fmla="*/ 584 h 9959"/>
              <a:gd name="connsiteX21" fmla="*/ 8632 w 10000"/>
              <a:gd name="connsiteY21" fmla="*/ 1782 h 9959"/>
              <a:gd name="connsiteX22" fmla="*/ 9316 w 10000"/>
              <a:gd name="connsiteY22" fmla="*/ 2719 h 9959"/>
              <a:gd name="connsiteX23" fmla="*/ 9316 w 10000"/>
              <a:gd name="connsiteY23" fmla="*/ 2719 h 9959"/>
              <a:gd name="connsiteX24" fmla="*/ 9526 w 10000"/>
              <a:gd name="connsiteY24" fmla="*/ 3136 h 9959"/>
              <a:gd name="connsiteX25" fmla="*/ 9579 w 10000"/>
              <a:gd name="connsiteY25" fmla="*/ 3240 h 9959"/>
              <a:gd name="connsiteX26" fmla="*/ 9789 w 10000"/>
              <a:gd name="connsiteY26" fmla="*/ 6001 h 9959"/>
              <a:gd name="connsiteX27" fmla="*/ 8263 w 10000"/>
              <a:gd name="connsiteY27" fmla="*/ 8605 h 9959"/>
              <a:gd name="connsiteX28" fmla="*/ 8263 w 10000"/>
              <a:gd name="connsiteY28" fmla="*/ 8553 h 9959"/>
              <a:gd name="connsiteX29" fmla="*/ 7579 w 10000"/>
              <a:gd name="connsiteY29" fmla="*/ 9074 h 9959"/>
              <a:gd name="connsiteX30" fmla="*/ 7579 w 10000"/>
              <a:gd name="connsiteY30" fmla="*/ 9074 h 9959"/>
              <a:gd name="connsiteX31" fmla="*/ 5579 w 10000"/>
              <a:gd name="connsiteY31" fmla="*/ 9803 h 9959"/>
              <a:gd name="connsiteX32" fmla="*/ 2947 w 10000"/>
              <a:gd name="connsiteY32" fmla="*/ 9386 h 9959"/>
              <a:gd name="connsiteX33" fmla="*/ 2947 w 10000"/>
              <a:gd name="connsiteY33" fmla="*/ 9386 h 9959"/>
              <a:gd name="connsiteX34" fmla="*/ 1316 w 10000"/>
              <a:gd name="connsiteY34" fmla="*/ 8084 h 9959"/>
              <a:gd name="connsiteX35" fmla="*/ 263 w 10000"/>
              <a:gd name="connsiteY35" fmla="*/ 6157 h 9959"/>
              <a:gd name="connsiteX36" fmla="*/ 105 w 10000"/>
              <a:gd name="connsiteY36" fmla="*/ 4699 h 9959"/>
              <a:gd name="connsiteX37" fmla="*/ 947 w 10000"/>
              <a:gd name="connsiteY37" fmla="*/ 2251 h 9959"/>
              <a:gd name="connsiteX38" fmla="*/ 2737 w 10000"/>
              <a:gd name="connsiteY38" fmla="*/ 636 h 9959"/>
              <a:gd name="connsiteX39" fmla="*/ 3895 w 10000"/>
              <a:gd name="connsiteY39" fmla="*/ 272 h 9959"/>
              <a:gd name="connsiteX40" fmla="*/ 3895 w 10000"/>
              <a:gd name="connsiteY40" fmla="*/ 272 h 9959"/>
              <a:gd name="connsiteX41" fmla="*/ 4263 w 10000"/>
              <a:gd name="connsiteY41" fmla="*/ 219 h 9959"/>
              <a:gd name="connsiteX42" fmla="*/ 4263 w 10000"/>
              <a:gd name="connsiteY42" fmla="*/ 219 h 9959"/>
              <a:gd name="connsiteX43" fmla="*/ 4474 w 10000"/>
              <a:gd name="connsiteY43" fmla="*/ 115 h 9959"/>
              <a:gd name="connsiteX44" fmla="*/ 4526 w 10000"/>
              <a:gd name="connsiteY44" fmla="*/ 115 h 9959"/>
              <a:gd name="connsiteX45" fmla="*/ 4579 w 10000"/>
              <a:gd name="connsiteY45" fmla="*/ 115 h 9959"/>
              <a:gd name="connsiteX46" fmla="*/ 4684 w 10000"/>
              <a:gd name="connsiteY46" fmla="*/ 115 h 9959"/>
              <a:gd name="connsiteX47" fmla="*/ 4895 w 10000"/>
              <a:gd name="connsiteY47" fmla="*/ 167 h 9959"/>
              <a:gd name="connsiteX48" fmla="*/ 4895 w 10000"/>
              <a:gd name="connsiteY48" fmla="*/ 219 h 9959"/>
              <a:gd name="connsiteX49" fmla="*/ 5053 w 10000"/>
              <a:gd name="connsiteY49" fmla="*/ 63 h 9959"/>
              <a:gd name="connsiteX50" fmla="*/ 5000 w 10000"/>
              <a:gd name="connsiteY50" fmla="*/ 115 h 9959"/>
              <a:gd name="connsiteX51" fmla="*/ 4947 w 10000"/>
              <a:gd name="connsiteY51" fmla="*/ 63 h 9959"/>
              <a:gd name="connsiteX52" fmla="*/ 4737 w 10000"/>
              <a:gd name="connsiteY52" fmla="*/ 11 h 9959"/>
              <a:gd name="connsiteX53" fmla="*/ 4737 w 10000"/>
              <a:gd name="connsiteY53" fmla="*/ 11 h 9959"/>
              <a:gd name="connsiteX54" fmla="*/ 4526 w 10000"/>
              <a:gd name="connsiteY54" fmla="*/ 11 h 9959"/>
              <a:gd name="connsiteX55" fmla="*/ 4526 w 10000"/>
              <a:gd name="connsiteY55" fmla="*/ 11 h 9959"/>
              <a:gd name="connsiteX56" fmla="*/ 4421 w 10000"/>
              <a:gd name="connsiteY56" fmla="*/ 11 h 9959"/>
              <a:gd name="connsiteX57" fmla="*/ 3579 w 10000"/>
              <a:gd name="connsiteY57" fmla="*/ 219 h 9959"/>
              <a:gd name="connsiteX58" fmla="*/ 3421 w 10000"/>
              <a:gd name="connsiteY58" fmla="*/ 324 h 9959"/>
              <a:gd name="connsiteX59" fmla="*/ 3053 w 10000"/>
              <a:gd name="connsiteY59" fmla="*/ 376 h 9959"/>
              <a:gd name="connsiteX60" fmla="*/ 3053 w 10000"/>
              <a:gd name="connsiteY60" fmla="*/ 376 h 9959"/>
              <a:gd name="connsiteX61" fmla="*/ 2737 w 10000"/>
              <a:gd name="connsiteY61" fmla="*/ 480 h 9959"/>
              <a:gd name="connsiteX62" fmla="*/ 2474 w 10000"/>
              <a:gd name="connsiteY62" fmla="*/ 688 h 9959"/>
              <a:gd name="connsiteX63" fmla="*/ 2421 w 10000"/>
              <a:gd name="connsiteY63" fmla="*/ 688 h 9959"/>
              <a:gd name="connsiteX64" fmla="*/ 1737 w 10000"/>
              <a:gd name="connsiteY64" fmla="*/ 1157 h 9959"/>
              <a:gd name="connsiteX65" fmla="*/ 1316 w 10000"/>
              <a:gd name="connsiteY65" fmla="*/ 1626 h 9959"/>
              <a:gd name="connsiteX66" fmla="*/ 947 w 10000"/>
              <a:gd name="connsiteY66" fmla="*/ 2042 h 9959"/>
              <a:gd name="connsiteX67" fmla="*/ 947 w 10000"/>
              <a:gd name="connsiteY67" fmla="*/ 1990 h 9959"/>
              <a:gd name="connsiteX68" fmla="*/ 684 w 10000"/>
              <a:gd name="connsiteY68" fmla="*/ 2563 h 9959"/>
              <a:gd name="connsiteX69" fmla="*/ 474 w 10000"/>
              <a:gd name="connsiteY69" fmla="*/ 2772 h 9959"/>
              <a:gd name="connsiteX70" fmla="*/ 263 w 10000"/>
              <a:gd name="connsiteY70" fmla="*/ 3397 h 9959"/>
              <a:gd name="connsiteX71" fmla="*/ 158 w 10000"/>
              <a:gd name="connsiteY71" fmla="*/ 3553 h 9959"/>
              <a:gd name="connsiteX72" fmla="*/ 0 w 10000"/>
              <a:gd name="connsiteY72" fmla="*/ 5584 h 9959"/>
              <a:gd name="connsiteX73" fmla="*/ 0 w 10000"/>
              <a:gd name="connsiteY73" fmla="*/ 5584 h 9959"/>
              <a:gd name="connsiteX74" fmla="*/ 158 w 10000"/>
              <a:gd name="connsiteY74" fmla="*/ 5792 h 9959"/>
              <a:gd name="connsiteX75" fmla="*/ 105 w 10000"/>
              <a:gd name="connsiteY75" fmla="*/ 5792 h 9959"/>
              <a:gd name="connsiteX76" fmla="*/ 158 w 10000"/>
              <a:gd name="connsiteY76" fmla="*/ 6157 h 9959"/>
              <a:gd name="connsiteX77" fmla="*/ 158 w 10000"/>
              <a:gd name="connsiteY77" fmla="*/ 6157 h 9959"/>
              <a:gd name="connsiteX78" fmla="*/ 263 w 10000"/>
              <a:gd name="connsiteY78" fmla="*/ 6469 h 9959"/>
              <a:gd name="connsiteX79" fmla="*/ 263 w 10000"/>
              <a:gd name="connsiteY79" fmla="*/ 6522 h 9959"/>
              <a:gd name="connsiteX80" fmla="*/ 263 w 10000"/>
              <a:gd name="connsiteY80" fmla="*/ 6574 h 9959"/>
              <a:gd name="connsiteX81" fmla="*/ 211 w 10000"/>
              <a:gd name="connsiteY81" fmla="*/ 6522 h 9959"/>
              <a:gd name="connsiteX82" fmla="*/ 2105 w 10000"/>
              <a:gd name="connsiteY82" fmla="*/ 9022 h 9959"/>
              <a:gd name="connsiteX83" fmla="*/ 2053 w 10000"/>
              <a:gd name="connsiteY83" fmla="*/ 8969 h 9959"/>
              <a:gd name="connsiteX84" fmla="*/ 2263 w 10000"/>
              <a:gd name="connsiteY84" fmla="*/ 9074 h 9959"/>
              <a:gd name="connsiteX85" fmla="*/ 2211 w 10000"/>
              <a:gd name="connsiteY85" fmla="*/ 9074 h 9959"/>
              <a:gd name="connsiteX86" fmla="*/ 2947 w 10000"/>
              <a:gd name="connsiteY86" fmla="*/ 9490 h 9959"/>
              <a:gd name="connsiteX87" fmla="*/ 2895 w 10000"/>
              <a:gd name="connsiteY87" fmla="*/ 9490 h 9959"/>
              <a:gd name="connsiteX88" fmla="*/ 3263 w 10000"/>
              <a:gd name="connsiteY88" fmla="*/ 9594 h 9959"/>
              <a:gd name="connsiteX89" fmla="*/ 3263 w 10000"/>
              <a:gd name="connsiteY89" fmla="*/ 9647 h 9959"/>
              <a:gd name="connsiteX90" fmla="*/ 4842 w 10000"/>
              <a:gd name="connsiteY90" fmla="*/ 9959 h 9959"/>
              <a:gd name="connsiteX91" fmla="*/ 6211 w 10000"/>
              <a:gd name="connsiteY91" fmla="*/ 9751 h 9959"/>
              <a:gd name="connsiteX92" fmla="*/ 6211 w 10000"/>
              <a:gd name="connsiteY92" fmla="*/ 9751 h 9959"/>
              <a:gd name="connsiteX93" fmla="*/ 7842 w 10000"/>
              <a:gd name="connsiteY93" fmla="*/ 9022 h 9959"/>
              <a:gd name="connsiteX94" fmla="*/ 8368 w 10000"/>
              <a:gd name="connsiteY94" fmla="*/ 8605 h 9959"/>
              <a:gd name="connsiteX95" fmla="*/ 8368 w 10000"/>
              <a:gd name="connsiteY95" fmla="*/ 8605 h 9959"/>
              <a:gd name="connsiteX96" fmla="*/ 9263 w 10000"/>
              <a:gd name="connsiteY96" fmla="*/ 7563 h 9959"/>
              <a:gd name="connsiteX97" fmla="*/ 9263 w 10000"/>
              <a:gd name="connsiteY97" fmla="*/ 7615 h 9959"/>
              <a:gd name="connsiteX98" fmla="*/ 9316 w 10000"/>
              <a:gd name="connsiteY98" fmla="*/ 7407 h 9959"/>
              <a:gd name="connsiteX99" fmla="*/ 9368 w 10000"/>
              <a:gd name="connsiteY99" fmla="*/ 7355 h 9959"/>
              <a:gd name="connsiteX100" fmla="*/ 9737 w 10000"/>
              <a:gd name="connsiteY100" fmla="*/ 6469 h 9959"/>
              <a:gd name="connsiteX101" fmla="*/ 9737 w 10000"/>
              <a:gd name="connsiteY101" fmla="*/ 6522 h 9959"/>
              <a:gd name="connsiteX102" fmla="*/ 9789 w 10000"/>
              <a:gd name="connsiteY102" fmla="*/ 6261 h 9959"/>
              <a:gd name="connsiteX103" fmla="*/ 9789 w 10000"/>
              <a:gd name="connsiteY103" fmla="*/ 6261 h 9959"/>
              <a:gd name="connsiteX104" fmla="*/ 9947 w 10000"/>
              <a:gd name="connsiteY104" fmla="*/ 5324 h 9959"/>
              <a:gd name="connsiteX105" fmla="*/ 10000 w 10000"/>
              <a:gd name="connsiteY105" fmla="*/ 5376 h 9959"/>
              <a:gd name="connsiteX106" fmla="*/ 10000 w 10000"/>
              <a:gd name="connsiteY106" fmla="*/ 4699 h 9959"/>
              <a:gd name="connsiteX107" fmla="*/ 10000 w 10000"/>
              <a:gd name="connsiteY107" fmla="*/ 4751 h 9959"/>
              <a:gd name="connsiteX108" fmla="*/ 10000 w 10000"/>
              <a:gd name="connsiteY108" fmla="*/ 4647 h 9959"/>
              <a:gd name="connsiteX109" fmla="*/ 10000 w 10000"/>
              <a:gd name="connsiteY109" fmla="*/ 4647 h 9959"/>
              <a:gd name="connsiteX110" fmla="*/ 9842 w 10000"/>
              <a:gd name="connsiteY110" fmla="*/ 3865 h 9959"/>
              <a:gd name="connsiteX0" fmla="*/ 9842 w 10000"/>
              <a:gd name="connsiteY0" fmla="*/ 3881 h 10000"/>
              <a:gd name="connsiteX1" fmla="*/ 9895 w 10000"/>
              <a:gd name="connsiteY1" fmla="*/ 3881 h 10000"/>
              <a:gd name="connsiteX2" fmla="*/ 9632 w 10000"/>
              <a:gd name="connsiteY2" fmla="*/ 3149 h 10000"/>
              <a:gd name="connsiteX3" fmla="*/ 9632 w 10000"/>
              <a:gd name="connsiteY3" fmla="*/ 3149 h 10000"/>
              <a:gd name="connsiteX4" fmla="*/ 8579 w 10000"/>
              <a:gd name="connsiteY4" fmla="*/ 1633 h 10000"/>
              <a:gd name="connsiteX5" fmla="*/ 8579 w 10000"/>
              <a:gd name="connsiteY5" fmla="*/ 1633 h 10000"/>
              <a:gd name="connsiteX6" fmla="*/ 8526 w 10000"/>
              <a:gd name="connsiteY6" fmla="*/ 1580 h 10000"/>
              <a:gd name="connsiteX7" fmla="*/ 8526 w 10000"/>
              <a:gd name="connsiteY7" fmla="*/ 1580 h 10000"/>
              <a:gd name="connsiteX8" fmla="*/ 8158 w 10000"/>
              <a:gd name="connsiteY8" fmla="*/ 1266 h 10000"/>
              <a:gd name="connsiteX9" fmla="*/ 8158 w 10000"/>
              <a:gd name="connsiteY9" fmla="*/ 1266 h 10000"/>
              <a:gd name="connsiteX10" fmla="*/ 6789 w 10000"/>
              <a:gd name="connsiteY10" fmla="*/ 534 h 10000"/>
              <a:gd name="connsiteX11" fmla="*/ 6789 w 10000"/>
              <a:gd name="connsiteY11" fmla="*/ 482 h 10000"/>
              <a:gd name="connsiteX12" fmla="*/ 5474 w 10000"/>
              <a:gd name="connsiteY12" fmla="*/ 220 h 10000"/>
              <a:gd name="connsiteX13" fmla="*/ 5474 w 10000"/>
              <a:gd name="connsiteY13" fmla="*/ 273 h 10000"/>
              <a:gd name="connsiteX14" fmla="*/ 5842 w 10000"/>
              <a:gd name="connsiteY14" fmla="*/ 325 h 10000"/>
              <a:gd name="connsiteX15" fmla="*/ 5842 w 10000"/>
              <a:gd name="connsiteY15" fmla="*/ 325 h 10000"/>
              <a:gd name="connsiteX16" fmla="*/ 5947 w 10000"/>
              <a:gd name="connsiteY16" fmla="*/ 325 h 10000"/>
              <a:gd name="connsiteX17" fmla="*/ 5947 w 10000"/>
              <a:gd name="connsiteY17" fmla="*/ 378 h 10000"/>
              <a:gd name="connsiteX18" fmla="*/ 6526 w 10000"/>
              <a:gd name="connsiteY18" fmla="*/ 482 h 10000"/>
              <a:gd name="connsiteX19" fmla="*/ 6789 w 10000"/>
              <a:gd name="connsiteY19" fmla="*/ 586 h 10000"/>
              <a:gd name="connsiteX20" fmla="*/ 6895 w 10000"/>
              <a:gd name="connsiteY20" fmla="*/ 586 h 10000"/>
              <a:gd name="connsiteX21" fmla="*/ 8632 w 10000"/>
              <a:gd name="connsiteY21" fmla="*/ 1789 h 10000"/>
              <a:gd name="connsiteX22" fmla="*/ 9316 w 10000"/>
              <a:gd name="connsiteY22" fmla="*/ 2730 h 10000"/>
              <a:gd name="connsiteX23" fmla="*/ 9316 w 10000"/>
              <a:gd name="connsiteY23" fmla="*/ 2730 h 10000"/>
              <a:gd name="connsiteX24" fmla="*/ 9526 w 10000"/>
              <a:gd name="connsiteY24" fmla="*/ 3149 h 10000"/>
              <a:gd name="connsiteX25" fmla="*/ 9579 w 10000"/>
              <a:gd name="connsiteY25" fmla="*/ 3253 h 10000"/>
              <a:gd name="connsiteX26" fmla="*/ 9789 w 10000"/>
              <a:gd name="connsiteY26" fmla="*/ 6026 h 10000"/>
              <a:gd name="connsiteX27" fmla="*/ 8263 w 10000"/>
              <a:gd name="connsiteY27" fmla="*/ 8640 h 10000"/>
              <a:gd name="connsiteX28" fmla="*/ 8263 w 10000"/>
              <a:gd name="connsiteY28" fmla="*/ 8588 h 10000"/>
              <a:gd name="connsiteX29" fmla="*/ 7579 w 10000"/>
              <a:gd name="connsiteY29" fmla="*/ 9111 h 10000"/>
              <a:gd name="connsiteX30" fmla="*/ 7579 w 10000"/>
              <a:gd name="connsiteY30" fmla="*/ 9111 h 10000"/>
              <a:gd name="connsiteX31" fmla="*/ 5579 w 10000"/>
              <a:gd name="connsiteY31" fmla="*/ 9843 h 10000"/>
              <a:gd name="connsiteX32" fmla="*/ 2947 w 10000"/>
              <a:gd name="connsiteY32" fmla="*/ 9425 h 10000"/>
              <a:gd name="connsiteX33" fmla="*/ 2947 w 10000"/>
              <a:gd name="connsiteY33" fmla="*/ 9425 h 10000"/>
              <a:gd name="connsiteX34" fmla="*/ 1316 w 10000"/>
              <a:gd name="connsiteY34" fmla="*/ 8117 h 10000"/>
              <a:gd name="connsiteX35" fmla="*/ 263 w 10000"/>
              <a:gd name="connsiteY35" fmla="*/ 6182 h 10000"/>
              <a:gd name="connsiteX36" fmla="*/ 105 w 10000"/>
              <a:gd name="connsiteY36" fmla="*/ 4718 h 10000"/>
              <a:gd name="connsiteX37" fmla="*/ 947 w 10000"/>
              <a:gd name="connsiteY37" fmla="*/ 2260 h 10000"/>
              <a:gd name="connsiteX38" fmla="*/ 2737 w 10000"/>
              <a:gd name="connsiteY38" fmla="*/ 639 h 10000"/>
              <a:gd name="connsiteX39" fmla="*/ 3895 w 10000"/>
              <a:gd name="connsiteY39" fmla="*/ 273 h 10000"/>
              <a:gd name="connsiteX40" fmla="*/ 3895 w 10000"/>
              <a:gd name="connsiteY40" fmla="*/ 273 h 10000"/>
              <a:gd name="connsiteX41" fmla="*/ 4263 w 10000"/>
              <a:gd name="connsiteY41" fmla="*/ 220 h 10000"/>
              <a:gd name="connsiteX42" fmla="*/ 4263 w 10000"/>
              <a:gd name="connsiteY42" fmla="*/ 220 h 10000"/>
              <a:gd name="connsiteX43" fmla="*/ 4474 w 10000"/>
              <a:gd name="connsiteY43" fmla="*/ 115 h 10000"/>
              <a:gd name="connsiteX44" fmla="*/ 4526 w 10000"/>
              <a:gd name="connsiteY44" fmla="*/ 115 h 10000"/>
              <a:gd name="connsiteX45" fmla="*/ 4579 w 10000"/>
              <a:gd name="connsiteY45" fmla="*/ 115 h 10000"/>
              <a:gd name="connsiteX46" fmla="*/ 4684 w 10000"/>
              <a:gd name="connsiteY46" fmla="*/ 115 h 10000"/>
              <a:gd name="connsiteX47" fmla="*/ 4895 w 10000"/>
              <a:gd name="connsiteY47" fmla="*/ 168 h 10000"/>
              <a:gd name="connsiteX48" fmla="*/ 4895 w 10000"/>
              <a:gd name="connsiteY48" fmla="*/ 220 h 10000"/>
              <a:gd name="connsiteX49" fmla="*/ 5000 w 10000"/>
              <a:gd name="connsiteY49" fmla="*/ 115 h 10000"/>
              <a:gd name="connsiteX50" fmla="*/ 4947 w 10000"/>
              <a:gd name="connsiteY50" fmla="*/ 63 h 10000"/>
              <a:gd name="connsiteX51" fmla="*/ 4737 w 10000"/>
              <a:gd name="connsiteY51" fmla="*/ 11 h 10000"/>
              <a:gd name="connsiteX52" fmla="*/ 4737 w 10000"/>
              <a:gd name="connsiteY52" fmla="*/ 11 h 10000"/>
              <a:gd name="connsiteX53" fmla="*/ 4526 w 10000"/>
              <a:gd name="connsiteY53" fmla="*/ 11 h 10000"/>
              <a:gd name="connsiteX54" fmla="*/ 4526 w 10000"/>
              <a:gd name="connsiteY54" fmla="*/ 11 h 10000"/>
              <a:gd name="connsiteX55" fmla="*/ 4421 w 10000"/>
              <a:gd name="connsiteY55" fmla="*/ 11 h 10000"/>
              <a:gd name="connsiteX56" fmla="*/ 3579 w 10000"/>
              <a:gd name="connsiteY56" fmla="*/ 220 h 10000"/>
              <a:gd name="connsiteX57" fmla="*/ 3421 w 10000"/>
              <a:gd name="connsiteY57" fmla="*/ 325 h 10000"/>
              <a:gd name="connsiteX58" fmla="*/ 3053 w 10000"/>
              <a:gd name="connsiteY58" fmla="*/ 378 h 10000"/>
              <a:gd name="connsiteX59" fmla="*/ 3053 w 10000"/>
              <a:gd name="connsiteY59" fmla="*/ 378 h 10000"/>
              <a:gd name="connsiteX60" fmla="*/ 2737 w 10000"/>
              <a:gd name="connsiteY60" fmla="*/ 482 h 10000"/>
              <a:gd name="connsiteX61" fmla="*/ 2474 w 10000"/>
              <a:gd name="connsiteY61" fmla="*/ 691 h 10000"/>
              <a:gd name="connsiteX62" fmla="*/ 2421 w 10000"/>
              <a:gd name="connsiteY62" fmla="*/ 691 h 10000"/>
              <a:gd name="connsiteX63" fmla="*/ 1737 w 10000"/>
              <a:gd name="connsiteY63" fmla="*/ 1162 h 10000"/>
              <a:gd name="connsiteX64" fmla="*/ 1316 w 10000"/>
              <a:gd name="connsiteY64" fmla="*/ 1633 h 10000"/>
              <a:gd name="connsiteX65" fmla="*/ 947 w 10000"/>
              <a:gd name="connsiteY65" fmla="*/ 2050 h 10000"/>
              <a:gd name="connsiteX66" fmla="*/ 947 w 10000"/>
              <a:gd name="connsiteY66" fmla="*/ 1998 h 10000"/>
              <a:gd name="connsiteX67" fmla="*/ 684 w 10000"/>
              <a:gd name="connsiteY67" fmla="*/ 2574 h 10000"/>
              <a:gd name="connsiteX68" fmla="*/ 474 w 10000"/>
              <a:gd name="connsiteY68" fmla="*/ 2783 h 10000"/>
              <a:gd name="connsiteX69" fmla="*/ 263 w 10000"/>
              <a:gd name="connsiteY69" fmla="*/ 3411 h 10000"/>
              <a:gd name="connsiteX70" fmla="*/ 158 w 10000"/>
              <a:gd name="connsiteY70" fmla="*/ 3568 h 10000"/>
              <a:gd name="connsiteX71" fmla="*/ 0 w 10000"/>
              <a:gd name="connsiteY71" fmla="*/ 5607 h 10000"/>
              <a:gd name="connsiteX72" fmla="*/ 0 w 10000"/>
              <a:gd name="connsiteY72" fmla="*/ 5607 h 10000"/>
              <a:gd name="connsiteX73" fmla="*/ 158 w 10000"/>
              <a:gd name="connsiteY73" fmla="*/ 5816 h 10000"/>
              <a:gd name="connsiteX74" fmla="*/ 105 w 10000"/>
              <a:gd name="connsiteY74" fmla="*/ 5816 h 10000"/>
              <a:gd name="connsiteX75" fmla="*/ 158 w 10000"/>
              <a:gd name="connsiteY75" fmla="*/ 6182 h 10000"/>
              <a:gd name="connsiteX76" fmla="*/ 158 w 10000"/>
              <a:gd name="connsiteY76" fmla="*/ 6182 h 10000"/>
              <a:gd name="connsiteX77" fmla="*/ 263 w 10000"/>
              <a:gd name="connsiteY77" fmla="*/ 6496 h 10000"/>
              <a:gd name="connsiteX78" fmla="*/ 263 w 10000"/>
              <a:gd name="connsiteY78" fmla="*/ 6549 h 10000"/>
              <a:gd name="connsiteX79" fmla="*/ 263 w 10000"/>
              <a:gd name="connsiteY79" fmla="*/ 6601 h 10000"/>
              <a:gd name="connsiteX80" fmla="*/ 211 w 10000"/>
              <a:gd name="connsiteY80" fmla="*/ 6549 h 10000"/>
              <a:gd name="connsiteX81" fmla="*/ 2105 w 10000"/>
              <a:gd name="connsiteY81" fmla="*/ 9059 h 10000"/>
              <a:gd name="connsiteX82" fmla="*/ 2053 w 10000"/>
              <a:gd name="connsiteY82" fmla="*/ 9006 h 10000"/>
              <a:gd name="connsiteX83" fmla="*/ 2263 w 10000"/>
              <a:gd name="connsiteY83" fmla="*/ 9111 h 10000"/>
              <a:gd name="connsiteX84" fmla="*/ 2211 w 10000"/>
              <a:gd name="connsiteY84" fmla="*/ 9111 h 10000"/>
              <a:gd name="connsiteX85" fmla="*/ 2947 w 10000"/>
              <a:gd name="connsiteY85" fmla="*/ 9529 h 10000"/>
              <a:gd name="connsiteX86" fmla="*/ 2895 w 10000"/>
              <a:gd name="connsiteY86" fmla="*/ 9529 h 10000"/>
              <a:gd name="connsiteX87" fmla="*/ 3263 w 10000"/>
              <a:gd name="connsiteY87" fmla="*/ 9633 h 10000"/>
              <a:gd name="connsiteX88" fmla="*/ 3263 w 10000"/>
              <a:gd name="connsiteY88" fmla="*/ 9687 h 10000"/>
              <a:gd name="connsiteX89" fmla="*/ 4842 w 10000"/>
              <a:gd name="connsiteY89" fmla="*/ 10000 h 10000"/>
              <a:gd name="connsiteX90" fmla="*/ 6211 w 10000"/>
              <a:gd name="connsiteY90" fmla="*/ 9791 h 10000"/>
              <a:gd name="connsiteX91" fmla="*/ 6211 w 10000"/>
              <a:gd name="connsiteY91" fmla="*/ 9791 h 10000"/>
              <a:gd name="connsiteX92" fmla="*/ 7842 w 10000"/>
              <a:gd name="connsiteY92" fmla="*/ 9059 h 10000"/>
              <a:gd name="connsiteX93" fmla="*/ 8368 w 10000"/>
              <a:gd name="connsiteY93" fmla="*/ 8640 h 10000"/>
              <a:gd name="connsiteX94" fmla="*/ 8368 w 10000"/>
              <a:gd name="connsiteY94" fmla="*/ 8640 h 10000"/>
              <a:gd name="connsiteX95" fmla="*/ 9263 w 10000"/>
              <a:gd name="connsiteY95" fmla="*/ 7594 h 10000"/>
              <a:gd name="connsiteX96" fmla="*/ 9263 w 10000"/>
              <a:gd name="connsiteY96" fmla="*/ 7646 h 10000"/>
              <a:gd name="connsiteX97" fmla="*/ 9316 w 10000"/>
              <a:gd name="connsiteY97" fmla="*/ 7437 h 10000"/>
              <a:gd name="connsiteX98" fmla="*/ 9368 w 10000"/>
              <a:gd name="connsiteY98" fmla="*/ 7385 h 10000"/>
              <a:gd name="connsiteX99" fmla="*/ 9737 w 10000"/>
              <a:gd name="connsiteY99" fmla="*/ 6496 h 10000"/>
              <a:gd name="connsiteX100" fmla="*/ 9737 w 10000"/>
              <a:gd name="connsiteY100" fmla="*/ 6549 h 10000"/>
              <a:gd name="connsiteX101" fmla="*/ 9789 w 10000"/>
              <a:gd name="connsiteY101" fmla="*/ 6287 h 10000"/>
              <a:gd name="connsiteX102" fmla="*/ 9789 w 10000"/>
              <a:gd name="connsiteY102" fmla="*/ 6287 h 10000"/>
              <a:gd name="connsiteX103" fmla="*/ 9947 w 10000"/>
              <a:gd name="connsiteY103" fmla="*/ 5346 h 10000"/>
              <a:gd name="connsiteX104" fmla="*/ 10000 w 10000"/>
              <a:gd name="connsiteY104" fmla="*/ 5398 h 10000"/>
              <a:gd name="connsiteX105" fmla="*/ 10000 w 10000"/>
              <a:gd name="connsiteY105" fmla="*/ 4718 h 10000"/>
              <a:gd name="connsiteX106" fmla="*/ 10000 w 10000"/>
              <a:gd name="connsiteY106" fmla="*/ 4771 h 10000"/>
              <a:gd name="connsiteX107" fmla="*/ 10000 w 10000"/>
              <a:gd name="connsiteY107" fmla="*/ 4666 h 10000"/>
              <a:gd name="connsiteX108" fmla="*/ 10000 w 10000"/>
              <a:gd name="connsiteY108" fmla="*/ 4666 h 10000"/>
              <a:gd name="connsiteX109" fmla="*/ 9842 w 10000"/>
              <a:gd name="connsiteY109" fmla="*/ 3881 h 10000"/>
              <a:gd name="connsiteX0" fmla="*/ 9842 w 10000"/>
              <a:gd name="connsiteY0" fmla="*/ 3881 h 10000"/>
              <a:gd name="connsiteX1" fmla="*/ 9895 w 10000"/>
              <a:gd name="connsiteY1" fmla="*/ 3881 h 10000"/>
              <a:gd name="connsiteX2" fmla="*/ 9632 w 10000"/>
              <a:gd name="connsiteY2" fmla="*/ 3149 h 10000"/>
              <a:gd name="connsiteX3" fmla="*/ 9632 w 10000"/>
              <a:gd name="connsiteY3" fmla="*/ 3149 h 10000"/>
              <a:gd name="connsiteX4" fmla="*/ 8579 w 10000"/>
              <a:gd name="connsiteY4" fmla="*/ 1633 h 10000"/>
              <a:gd name="connsiteX5" fmla="*/ 8579 w 10000"/>
              <a:gd name="connsiteY5" fmla="*/ 1633 h 10000"/>
              <a:gd name="connsiteX6" fmla="*/ 8526 w 10000"/>
              <a:gd name="connsiteY6" fmla="*/ 1580 h 10000"/>
              <a:gd name="connsiteX7" fmla="*/ 8526 w 10000"/>
              <a:gd name="connsiteY7" fmla="*/ 1580 h 10000"/>
              <a:gd name="connsiteX8" fmla="*/ 8158 w 10000"/>
              <a:gd name="connsiteY8" fmla="*/ 1266 h 10000"/>
              <a:gd name="connsiteX9" fmla="*/ 8158 w 10000"/>
              <a:gd name="connsiteY9" fmla="*/ 1266 h 10000"/>
              <a:gd name="connsiteX10" fmla="*/ 6789 w 10000"/>
              <a:gd name="connsiteY10" fmla="*/ 534 h 10000"/>
              <a:gd name="connsiteX11" fmla="*/ 6789 w 10000"/>
              <a:gd name="connsiteY11" fmla="*/ 482 h 10000"/>
              <a:gd name="connsiteX12" fmla="*/ 5474 w 10000"/>
              <a:gd name="connsiteY12" fmla="*/ 220 h 10000"/>
              <a:gd name="connsiteX13" fmla="*/ 5377 w 10000"/>
              <a:gd name="connsiteY13" fmla="*/ 314 h 10000"/>
              <a:gd name="connsiteX14" fmla="*/ 5842 w 10000"/>
              <a:gd name="connsiteY14" fmla="*/ 325 h 10000"/>
              <a:gd name="connsiteX15" fmla="*/ 5842 w 10000"/>
              <a:gd name="connsiteY15" fmla="*/ 325 h 10000"/>
              <a:gd name="connsiteX16" fmla="*/ 5947 w 10000"/>
              <a:gd name="connsiteY16" fmla="*/ 325 h 10000"/>
              <a:gd name="connsiteX17" fmla="*/ 5947 w 10000"/>
              <a:gd name="connsiteY17" fmla="*/ 378 h 10000"/>
              <a:gd name="connsiteX18" fmla="*/ 6526 w 10000"/>
              <a:gd name="connsiteY18" fmla="*/ 482 h 10000"/>
              <a:gd name="connsiteX19" fmla="*/ 6789 w 10000"/>
              <a:gd name="connsiteY19" fmla="*/ 586 h 10000"/>
              <a:gd name="connsiteX20" fmla="*/ 6895 w 10000"/>
              <a:gd name="connsiteY20" fmla="*/ 586 h 10000"/>
              <a:gd name="connsiteX21" fmla="*/ 8632 w 10000"/>
              <a:gd name="connsiteY21" fmla="*/ 1789 h 10000"/>
              <a:gd name="connsiteX22" fmla="*/ 9316 w 10000"/>
              <a:gd name="connsiteY22" fmla="*/ 2730 h 10000"/>
              <a:gd name="connsiteX23" fmla="*/ 9316 w 10000"/>
              <a:gd name="connsiteY23" fmla="*/ 2730 h 10000"/>
              <a:gd name="connsiteX24" fmla="*/ 9526 w 10000"/>
              <a:gd name="connsiteY24" fmla="*/ 3149 h 10000"/>
              <a:gd name="connsiteX25" fmla="*/ 9579 w 10000"/>
              <a:gd name="connsiteY25" fmla="*/ 3253 h 10000"/>
              <a:gd name="connsiteX26" fmla="*/ 9789 w 10000"/>
              <a:gd name="connsiteY26" fmla="*/ 6026 h 10000"/>
              <a:gd name="connsiteX27" fmla="*/ 8263 w 10000"/>
              <a:gd name="connsiteY27" fmla="*/ 8640 h 10000"/>
              <a:gd name="connsiteX28" fmla="*/ 8263 w 10000"/>
              <a:gd name="connsiteY28" fmla="*/ 8588 h 10000"/>
              <a:gd name="connsiteX29" fmla="*/ 7579 w 10000"/>
              <a:gd name="connsiteY29" fmla="*/ 9111 h 10000"/>
              <a:gd name="connsiteX30" fmla="*/ 7579 w 10000"/>
              <a:gd name="connsiteY30" fmla="*/ 9111 h 10000"/>
              <a:gd name="connsiteX31" fmla="*/ 5579 w 10000"/>
              <a:gd name="connsiteY31" fmla="*/ 9843 h 10000"/>
              <a:gd name="connsiteX32" fmla="*/ 2947 w 10000"/>
              <a:gd name="connsiteY32" fmla="*/ 9425 h 10000"/>
              <a:gd name="connsiteX33" fmla="*/ 2947 w 10000"/>
              <a:gd name="connsiteY33" fmla="*/ 9425 h 10000"/>
              <a:gd name="connsiteX34" fmla="*/ 1316 w 10000"/>
              <a:gd name="connsiteY34" fmla="*/ 8117 h 10000"/>
              <a:gd name="connsiteX35" fmla="*/ 263 w 10000"/>
              <a:gd name="connsiteY35" fmla="*/ 6182 h 10000"/>
              <a:gd name="connsiteX36" fmla="*/ 105 w 10000"/>
              <a:gd name="connsiteY36" fmla="*/ 4718 h 10000"/>
              <a:gd name="connsiteX37" fmla="*/ 947 w 10000"/>
              <a:gd name="connsiteY37" fmla="*/ 2260 h 10000"/>
              <a:gd name="connsiteX38" fmla="*/ 2737 w 10000"/>
              <a:gd name="connsiteY38" fmla="*/ 639 h 10000"/>
              <a:gd name="connsiteX39" fmla="*/ 3895 w 10000"/>
              <a:gd name="connsiteY39" fmla="*/ 273 h 10000"/>
              <a:gd name="connsiteX40" fmla="*/ 3895 w 10000"/>
              <a:gd name="connsiteY40" fmla="*/ 273 h 10000"/>
              <a:gd name="connsiteX41" fmla="*/ 4263 w 10000"/>
              <a:gd name="connsiteY41" fmla="*/ 220 h 10000"/>
              <a:gd name="connsiteX42" fmla="*/ 4263 w 10000"/>
              <a:gd name="connsiteY42" fmla="*/ 220 h 10000"/>
              <a:gd name="connsiteX43" fmla="*/ 4474 w 10000"/>
              <a:gd name="connsiteY43" fmla="*/ 115 h 10000"/>
              <a:gd name="connsiteX44" fmla="*/ 4526 w 10000"/>
              <a:gd name="connsiteY44" fmla="*/ 115 h 10000"/>
              <a:gd name="connsiteX45" fmla="*/ 4579 w 10000"/>
              <a:gd name="connsiteY45" fmla="*/ 115 h 10000"/>
              <a:gd name="connsiteX46" fmla="*/ 4684 w 10000"/>
              <a:gd name="connsiteY46" fmla="*/ 115 h 10000"/>
              <a:gd name="connsiteX47" fmla="*/ 4895 w 10000"/>
              <a:gd name="connsiteY47" fmla="*/ 168 h 10000"/>
              <a:gd name="connsiteX48" fmla="*/ 4895 w 10000"/>
              <a:gd name="connsiteY48" fmla="*/ 220 h 10000"/>
              <a:gd name="connsiteX49" fmla="*/ 5000 w 10000"/>
              <a:gd name="connsiteY49" fmla="*/ 115 h 10000"/>
              <a:gd name="connsiteX50" fmla="*/ 4947 w 10000"/>
              <a:gd name="connsiteY50" fmla="*/ 63 h 10000"/>
              <a:gd name="connsiteX51" fmla="*/ 4737 w 10000"/>
              <a:gd name="connsiteY51" fmla="*/ 11 h 10000"/>
              <a:gd name="connsiteX52" fmla="*/ 4737 w 10000"/>
              <a:gd name="connsiteY52" fmla="*/ 11 h 10000"/>
              <a:gd name="connsiteX53" fmla="*/ 4526 w 10000"/>
              <a:gd name="connsiteY53" fmla="*/ 11 h 10000"/>
              <a:gd name="connsiteX54" fmla="*/ 4526 w 10000"/>
              <a:gd name="connsiteY54" fmla="*/ 11 h 10000"/>
              <a:gd name="connsiteX55" fmla="*/ 4421 w 10000"/>
              <a:gd name="connsiteY55" fmla="*/ 11 h 10000"/>
              <a:gd name="connsiteX56" fmla="*/ 3579 w 10000"/>
              <a:gd name="connsiteY56" fmla="*/ 220 h 10000"/>
              <a:gd name="connsiteX57" fmla="*/ 3421 w 10000"/>
              <a:gd name="connsiteY57" fmla="*/ 325 h 10000"/>
              <a:gd name="connsiteX58" fmla="*/ 3053 w 10000"/>
              <a:gd name="connsiteY58" fmla="*/ 378 h 10000"/>
              <a:gd name="connsiteX59" fmla="*/ 3053 w 10000"/>
              <a:gd name="connsiteY59" fmla="*/ 378 h 10000"/>
              <a:gd name="connsiteX60" fmla="*/ 2737 w 10000"/>
              <a:gd name="connsiteY60" fmla="*/ 482 h 10000"/>
              <a:gd name="connsiteX61" fmla="*/ 2474 w 10000"/>
              <a:gd name="connsiteY61" fmla="*/ 691 h 10000"/>
              <a:gd name="connsiteX62" fmla="*/ 2421 w 10000"/>
              <a:gd name="connsiteY62" fmla="*/ 691 h 10000"/>
              <a:gd name="connsiteX63" fmla="*/ 1737 w 10000"/>
              <a:gd name="connsiteY63" fmla="*/ 1162 h 10000"/>
              <a:gd name="connsiteX64" fmla="*/ 1316 w 10000"/>
              <a:gd name="connsiteY64" fmla="*/ 1633 h 10000"/>
              <a:gd name="connsiteX65" fmla="*/ 947 w 10000"/>
              <a:gd name="connsiteY65" fmla="*/ 2050 h 10000"/>
              <a:gd name="connsiteX66" fmla="*/ 947 w 10000"/>
              <a:gd name="connsiteY66" fmla="*/ 1998 h 10000"/>
              <a:gd name="connsiteX67" fmla="*/ 684 w 10000"/>
              <a:gd name="connsiteY67" fmla="*/ 2574 h 10000"/>
              <a:gd name="connsiteX68" fmla="*/ 474 w 10000"/>
              <a:gd name="connsiteY68" fmla="*/ 2783 h 10000"/>
              <a:gd name="connsiteX69" fmla="*/ 263 w 10000"/>
              <a:gd name="connsiteY69" fmla="*/ 3411 h 10000"/>
              <a:gd name="connsiteX70" fmla="*/ 158 w 10000"/>
              <a:gd name="connsiteY70" fmla="*/ 3568 h 10000"/>
              <a:gd name="connsiteX71" fmla="*/ 0 w 10000"/>
              <a:gd name="connsiteY71" fmla="*/ 5607 h 10000"/>
              <a:gd name="connsiteX72" fmla="*/ 0 w 10000"/>
              <a:gd name="connsiteY72" fmla="*/ 5607 h 10000"/>
              <a:gd name="connsiteX73" fmla="*/ 158 w 10000"/>
              <a:gd name="connsiteY73" fmla="*/ 5816 h 10000"/>
              <a:gd name="connsiteX74" fmla="*/ 105 w 10000"/>
              <a:gd name="connsiteY74" fmla="*/ 5816 h 10000"/>
              <a:gd name="connsiteX75" fmla="*/ 158 w 10000"/>
              <a:gd name="connsiteY75" fmla="*/ 6182 h 10000"/>
              <a:gd name="connsiteX76" fmla="*/ 158 w 10000"/>
              <a:gd name="connsiteY76" fmla="*/ 6182 h 10000"/>
              <a:gd name="connsiteX77" fmla="*/ 263 w 10000"/>
              <a:gd name="connsiteY77" fmla="*/ 6496 h 10000"/>
              <a:gd name="connsiteX78" fmla="*/ 263 w 10000"/>
              <a:gd name="connsiteY78" fmla="*/ 6549 h 10000"/>
              <a:gd name="connsiteX79" fmla="*/ 263 w 10000"/>
              <a:gd name="connsiteY79" fmla="*/ 6601 h 10000"/>
              <a:gd name="connsiteX80" fmla="*/ 211 w 10000"/>
              <a:gd name="connsiteY80" fmla="*/ 6549 h 10000"/>
              <a:gd name="connsiteX81" fmla="*/ 2105 w 10000"/>
              <a:gd name="connsiteY81" fmla="*/ 9059 h 10000"/>
              <a:gd name="connsiteX82" fmla="*/ 2053 w 10000"/>
              <a:gd name="connsiteY82" fmla="*/ 9006 h 10000"/>
              <a:gd name="connsiteX83" fmla="*/ 2263 w 10000"/>
              <a:gd name="connsiteY83" fmla="*/ 9111 h 10000"/>
              <a:gd name="connsiteX84" fmla="*/ 2211 w 10000"/>
              <a:gd name="connsiteY84" fmla="*/ 9111 h 10000"/>
              <a:gd name="connsiteX85" fmla="*/ 2947 w 10000"/>
              <a:gd name="connsiteY85" fmla="*/ 9529 h 10000"/>
              <a:gd name="connsiteX86" fmla="*/ 2895 w 10000"/>
              <a:gd name="connsiteY86" fmla="*/ 9529 h 10000"/>
              <a:gd name="connsiteX87" fmla="*/ 3263 w 10000"/>
              <a:gd name="connsiteY87" fmla="*/ 9633 h 10000"/>
              <a:gd name="connsiteX88" fmla="*/ 3263 w 10000"/>
              <a:gd name="connsiteY88" fmla="*/ 9687 h 10000"/>
              <a:gd name="connsiteX89" fmla="*/ 4842 w 10000"/>
              <a:gd name="connsiteY89" fmla="*/ 10000 h 10000"/>
              <a:gd name="connsiteX90" fmla="*/ 6211 w 10000"/>
              <a:gd name="connsiteY90" fmla="*/ 9791 h 10000"/>
              <a:gd name="connsiteX91" fmla="*/ 6211 w 10000"/>
              <a:gd name="connsiteY91" fmla="*/ 9791 h 10000"/>
              <a:gd name="connsiteX92" fmla="*/ 7842 w 10000"/>
              <a:gd name="connsiteY92" fmla="*/ 9059 h 10000"/>
              <a:gd name="connsiteX93" fmla="*/ 8368 w 10000"/>
              <a:gd name="connsiteY93" fmla="*/ 8640 h 10000"/>
              <a:gd name="connsiteX94" fmla="*/ 8368 w 10000"/>
              <a:gd name="connsiteY94" fmla="*/ 8640 h 10000"/>
              <a:gd name="connsiteX95" fmla="*/ 9263 w 10000"/>
              <a:gd name="connsiteY95" fmla="*/ 7594 h 10000"/>
              <a:gd name="connsiteX96" fmla="*/ 9263 w 10000"/>
              <a:gd name="connsiteY96" fmla="*/ 7646 h 10000"/>
              <a:gd name="connsiteX97" fmla="*/ 9316 w 10000"/>
              <a:gd name="connsiteY97" fmla="*/ 7437 h 10000"/>
              <a:gd name="connsiteX98" fmla="*/ 9368 w 10000"/>
              <a:gd name="connsiteY98" fmla="*/ 7385 h 10000"/>
              <a:gd name="connsiteX99" fmla="*/ 9737 w 10000"/>
              <a:gd name="connsiteY99" fmla="*/ 6496 h 10000"/>
              <a:gd name="connsiteX100" fmla="*/ 9737 w 10000"/>
              <a:gd name="connsiteY100" fmla="*/ 6549 h 10000"/>
              <a:gd name="connsiteX101" fmla="*/ 9789 w 10000"/>
              <a:gd name="connsiteY101" fmla="*/ 6287 h 10000"/>
              <a:gd name="connsiteX102" fmla="*/ 9789 w 10000"/>
              <a:gd name="connsiteY102" fmla="*/ 6287 h 10000"/>
              <a:gd name="connsiteX103" fmla="*/ 9947 w 10000"/>
              <a:gd name="connsiteY103" fmla="*/ 5346 h 10000"/>
              <a:gd name="connsiteX104" fmla="*/ 10000 w 10000"/>
              <a:gd name="connsiteY104" fmla="*/ 5398 h 10000"/>
              <a:gd name="connsiteX105" fmla="*/ 10000 w 10000"/>
              <a:gd name="connsiteY105" fmla="*/ 4718 h 10000"/>
              <a:gd name="connsiteX106" fmla="*/ 10000 w 10000"/>
              <a:gd name="connsiteY106" fmla="*/ 4771 h 10000"/>
              <a:gd name="connsiteX107" fmla="*/ 10000 w 10000"/>
              <a:gd name="connsiteY107" fmla="*/ 4666 h 10000"/>
              <a:gd name="connsiteX108" fmla="*/ 10000 w 10000"/>
              <a:gd name="connsiteY108" fmla="*/ 4666 h 10000"/>
              <a:gd name="connsiteX109" fmla="*/ 9842 w 10000"/>
              <a:gd name="connsiteY109" fmla="*/ 3881 h 10000"/>
              <a:gd name="connsiteX0" fmla="*/ 9842 w 10000"/>
              <a:gd name="connsiteY0" fmla="*/ 3881 h 10000"/>
              <a:gd name="connsiteX1" fmla="*/ 9895 w 10000"/>
              <a:gd name="connsiteY1" fmla="*/ 3881 h 10000"/>
              <a:gd name="connsiteX2" fmla="*/ 9632 w 10000"/>
              <a:gd name="connsiteY2" fmla="*/ 3149 h 10000"/>
              <a:gd name="connsiteX3" fmla="*/ 9632 w 10000"/>
              <a:gd name="connsiteY3" fmla="*/ 3149 h 10000"/>
              <a:gd name="connsiteX4" fmla="*/ 8579 w 10000"/>
              <a:gd name="connsiteY4" fmla="*/ 1633 h 10000"/>
              <a:gd name="connsiteX5" fmla="*/ 8579 w 10000"/>
              <a:gd name="connsiteY5" fmla="*/ 1633 h 10000"/>
              <a:gd name="connsiteX6" fmla="*/ 8526 w 10000"/>
              <a:gd name="connsiteY6" fmla="*/ 1580 h 10000"/>
              <a:gd name="connsiteX7" fmla="*/ 8526 w 10000"/>
              <a:gd name="connsiteY7" fmla="*/ 1580 h 10000"/>
              <a:gd name="connsiteX8" fmla="*/ 8158 w 10000"/>
              <a:gd name="connsiteY8" fmla="*/ 1266 h 10000"/>
              <a:gd name="connsiteX9" fmla="*/ 8158 w 10000"/>
              <a:gd name="connsiteY9" fmla="*/ 1266 h 10000"/>
              <a:gd name="connsiteX10" fmla="*/ 6789 w 10000"/>
              <a:gd name="connsiteY10" fmla="*/ 534 h 10000"/>
              <a:gd name="connsiteX11" fmla="*/ 6789 w 10000"/>
              <a:gd name="connsiteY11" fmla="*/ 482 h 10000"/>
              <a:gd name="connsiteX12" fmla="*/ 5359 w 10000"/>
              <a:gd name="connsiteY12" fmla="*/ 158 h 10000"/>
              <a:gd name="connsiteX13" fmla="*/ 5377 w 10000"/>
              <a:gd name="connsiteY13" fmla="*/ 314 h 10000"/>
              <a:gd name="connsiteX14" fmla="*/ 5842 w 10000"/>
              <a:gd name="connsiteY14" fmla="*/ 325 h 10000"/>
              <a:gd name="connsiteX15" fmla="*/ 5842 w 10000"/>
              <a:gd name="connsiteY15" fmla="*/ 325 h 10000"/>
              <a:gd name="connsiteX16" fmla="*/ 5947 w 10000"/>
              <a:gd name="connsiteY16" fmla="*/ 325 h 10000"/>
              <a:gd name="connsiteX17" fmla="*/ 5947 w 10000"/>
              <a:gd name="connsiteY17" fmla="*/ 378 h 10000"/>
              <a:gd name="connsiteX18" fmla="*/ 6526 w 10000"/>
              <a:gd name="connsiteY18" fmla="*/ 482 h 10000"/>
              <a:gd name="connsiteX19" fmla="*/ 6789 w 10000"/>
              <a:gd name="connsiteY19" fmla="*/ 586 h 10000"/>
              <a:gd name="connsiteX20" fmla="*/ 6895 w 10000"/>
              <a:gd name="connsiteY20" fmla="*/ 586 h 10000"/>
              <a:gd name="connsiteX21" fmla="*/ 8632 w 10000"/>
              <a:gd name="connsiteY21" fmla="*/ 1789 h 10000"/>
              <a:gd name="connsiteX22" fmla="*/ 9316 w 10000"/>
              <a:gd name="connsiteY22" fmla="*/ 2730 h 10000"/>
              <a:gd name="connsiteX23" fmla="*/ 9316 w 10000"/>
              <a:gd name="connsiteY23" fmla="*/ 2730 h 10000"/>
              <a:gd name="connsiteX24" fmla="*/ 9526 w 10000"/>
              <a:gd name="connsiteY24" fmla="*/ 3149 h 10000"/>
              <a:gd name="connsiteX25" fmla="*/ 9579 w 10000"/>
              <a:gd name="connsiteY25" fmla="*/ 3253 h 10000"/>
              <a:gd name="connsiteX26" fmla="*/ 9789 w 10000"/>
              <a:gd name="connsiteY26" fmla="*/ 6026 h 10000"/>
              <a:gd name="connsiteX27" fmla="*/ 8263 w 10000"/>
              <a:gd name="connsiteY27" fmla="*/ 8640 h 10000"/>
              <a:gd name="connsiteX28" fmla="*/ 8263 w 10000"/>
              <a:gd name="connsiteY28" fmla="*/ 8588 h 10000"/>
              <a:gd name="connsiteX29" fmla="*/ 7579 w 10000"/>
              <a:gd name="connsiteY29" fmla="*/ 9111 h 10000"/>
              <a:gd name="connsiteX30" fmla="*/ 7579 w 10000"/>
              <a:gd name="connsiteY30" fmla="*/ 9111 h 10000"/>
              <a:gd name="connsiteX31" fmla="*/ 5579 w 10000"/>
              <a:gd name="connsiteY31" fmla="*/ 9843 h 10000"/>
              <a:gd name="connsiteX32" fmla="*/ 2947 w 10000"/>
              <a:gd name="connsiteY32" fmla="*/ 9425 h 10000"/>
              <a:gd name="connsiteX33" fmla="*/ 2947 w 10000"/>
              <a:gd name="connsiteY33" fmla="*/ 9425 h 10000"/>
              <a:gd name="connsiteX34" fmla="*/ 1316 w 10000"/>
              <a:gd name="connsiteY34" fmla="*/ 8117 h 10000"/>
              <a:gd name="connsiteX35" fmla="*/ 263 w 10000"/>
              <a:gd name="connsiteY35" fmla="*/ 6182 h 10000"/>
              <a:gd name="connsiteX36" fmla="*/ 105 w 10000"/>
              <a:gd name="connsiteY36" fmla="*/ 4718 h 10000"/>
              <a:gd name="connsiteX37" fmla="*/ 947 w 10000"/>
              <a:gd name="connsiteY37" fmla="*/ 2260 h 10000"/>
              <a:gd name="connsiteX38" fmla="*/ 2737 w 10000"/>
              <a:gd name="connsiteY38" fmla="*/ 639 h 10000"/>
              <a:gd name="connsiteX39" fmla="*/ 3895 w 10000"/>
              <a:gd name="connsiteY39" fmla="*/ 273 h 10000"/>
              <a:gd name="connsiteX40" fmla="*/ 3895 w 10000"/>
              <a:gd name="connsiteY40" fmla="*/ 273 h 10000"/>
              <a:gd name="connsiteX41" fmla="*/ 4263 w 10000"/>
              <a:gd name="connsiteY41" fmla="*/ 220 h 10000"/>
              <a:gd name="connsiteX42" fmla="*/ 4263 w 10000"/>
              <a:gd name="connsiteY42" fmla="*/ 220 h 10000"/>
              <a:gd name="connsiteX43" fmla="*/ 4474 w 10000"/>
              <a:gd name="connsiteY43" fmla="*/ 115 h 10000"/>
              <a:gd name="connsiteX44" fmla="*/ 4526 w 10000"/>
              <a:gd name="connsiteY44" fmla="*/ 115 h 10000"/>
              <a:gd name="connsiteX45" fmla="*/ 4579 w 10000"/>
              <a:gd name="connsiteY45" fmla="*/ 115 h 10000"/>
              <a:gd name="connsiteX46" fmla="*/ 4684 w 10000"/>
              <a:gd name="connsiteY46" fmla="*/ 115 h 10000"/>
              <a:gd name="connsiteX47" fmla="*/ 4895 w 10000"/>
              <a:gd name="connsiteY47" fmla="*/ 168 h 10000"/>
              <a:gd name="connsiteX48" fmla="*/ 4895 w 10000"/>
              <a:gd name="connsiteY48" fmla="*/ 220 h 10000"/>
              <a:gd name="connsiteX49" fmla="*/ 5000 w 10000"/>
              <a:gd name="connsiteY49" fmla="*/ 115 h 10000"/>
              <a:gd name="connsiteX50" fmla="*/ 4947 w 10000"/>
              <a:gd name="connsiteY50" fmla="*/ 63 h 10000"/>
              <a:gd name="connsiteX51" fmla="*/ 4737 w 10000"/>
              <a:gd name="connsiteY51" fmla="*/ 11 h 10000"/>
              <a:gd name="connsiteX52" fmla="*/ 4737 w 10000"/>
              <a:gd name="connsiteY52" fmla="*/ 11 h 10000"/>
              <a:gd name="connsiteX53" fmla="*/ 4526 w 10000"/>
              <a:gd name="connsiteY53" fmla="*/ 11 h 10000"/>
              <a:gd name="connsiteX54" fmla="*/ 4526 w 10000"/>
              <a:gd name="connsiteY54" fmla="*/ 11 h 10000"/>
              <a:gd name="connsiteX55" fmla="*/ 4421 w 10000"/>
              <a:gd name="connsiteY55" fmla="*/ 11 h 10000"/>
              <a:gd name="connsiteX56" fmla="*/ 3579 w 10000"/>
              <a:gd name="connsiteY56" fmla="*/ 220 h 10000"/>
              <a:gd name="connsiteX57" fmla="*/ 3421 w 10000"/>
              <a:gd name="connsiteY57" fmla="*/ 325 h 10000"/>
              <a:gd name="connsiteX58" fmla="*/ 3053 w 10000"/>
              <a:gd name="connsiteY58" fmla="*/ 378 h 10000"/>
              <a:gd name="connsiteX59" fmla="*/ 3053 w 10000"/>
              <a:gd name="connsiteY59" fmla="*/ 378 h 10000"/>
              <a:gd name="connsiteX60" fmla="*/ 2737 w 10000"/>
              <a:gd name="connsiteY60" fmla="*/ 482 h 10000"/>
              <a:gd name="connsiteX61" fmla="*/ 2474 w 10000"/>
              <a:gd name="connsiteY61" fmla="*/ 691 h 10000"/>
              <a:gd name="connsiteX62" fmla="*/ 2421 w 10000"/>
              <a:gd name="connsiteY62" fmla="*/ 691 h 10000"/>
              <a:gd name="connsiteX63" fmla="*/ 1737 w 10000"/>
              <a:gd name="connsiteY63" fmla="*/ 1162 h 10000"/>
              <a:gd name="connsiteX64" fmla="*/ 1316 w 10000"/>
              <a:gd name="connsiteY64" fmla="*/ 1633 h 10000"/>
              <a:gd name="connsiteX65" fmla="*/ 947 w 10000"/>
              <a:gd name="connsiteY65" fmla="*/ 2050 h 10000"/>
              <a:gd name="connsiteX66" fmla="*/ 947 w 10000"/>
              <a:gd name="connsiteY66" fmla="*/ 1998 h 10000"/>
              <a:gd name="connsiteX67" fmla="*/ 684 w 10000"/>
              <a:gd name="connsiteY67" fmla="*/ 2574 h 10000"/>
              <a:gd name="connsiteX68" fmla="*/ 474 w 10000"/>
              <a:gd name="connsiteY68" fmla="*/ 2783 h 10000"/>
              <a:gd name="connsiteX69" fmla="*/ 263 w 10000"/>
              <a:gd name="connsiteY69" fmla="*/ 3411 h 10000"/>
              <a:gd name="connsiteX70" fmla="*/ 158 w 10000"/>
              <a:gd name="connsiteY70" fmla="*/ 3568 h 10000"/>
              <a:gd name="connsiteX71" fmla="*/ 0 w 10000"/>
              <a:gd name="connsiteY71" fmla="*/ 5607 h 10000"/>
              <a:gd name="connsiteX72" fmla="*/ 0 w 10000"/>
              <a:gd name="connsiteY72" fmla="*/ 5607 h 10000"/>
              <a:gd name="connsiteX73" fmla="*/ 158 w 10000"/>
              <a:gd name="connsiteY73" fmla="*/ 5816 h 10000"/>
              <a:gd name="connsiteX74" fmla="*/ 105 w 10000"/>
              <a:gd name="connsiteY74" fmla="*/ 5816 h 10000"/>
              <a:gd name="connsiteX75" fmla="*/ 158 w 10000"/>
              <a:gd name="connsiteY75" fmla="*/ 6182 h 10000"/>
              <a:gd name="connsiteX76" fmla="*/ 158 w 10000"/>
              <a:gd name="connsiteY76" fmla="*/ 6182 h 10000"/>
              <a:gd name="connsiteX77" fmla="*/ 263 w 10000"/>
              <a:gd name="connsiteY77" fmla="*/ 6496 h 10000"/>
              <a:gd name="connsiteX78" fmla="*/ 263 w 10000"/>
              <a:gd name="connsiteY78" fmla="*/ 6549 h 10000"/>
              <a:gd name="connsiteX79" fmla="*/ 263 w 10000"/>
              <a:gd name="connsiteY79" fmla="*/ 6601 h 10000"/>
              <a:gd name="connsiteX80" fmla="*/ 211 w 10000"/>
              <a:gd name="connsiteY80" fmla="*/ 6549 h 10000"/>
              <a:gd name="connsiteX81" fmla="*/ 2105 w 10000"/>
              <a:gd name="connsiteY81" fmla="*/ 9059 h 10000"/>
              <a:gd name="connsiteX82" fmla="*/ 2053 w 10000"/>
              <a:gd name="connsiteY82" fmla="*/ 9006 h 10000"/>
              <a:gd name="connsiteX83" fmla="*/ 2263 w 10000"/>
              <a:gd name="connsiteY83" fmla="*/ 9111 h 10000"/>
              <a:gd name="connsiteX84" fmla="*/ 2211 w 10000"/>
              <a:gd name="connsiteY84" fmla="*/ 9111 h 10000"/>
              <a:gd name="connsiteX85" fmla="*/ 2947 w 10000"/>
              <a:gd name="connsiteY85" fmla="*/ 9529 h 10000"/>
              <a:gd name="connsiteX86" fmla="*/ 2895 w 10000"/>
              <a:gd name="connsiteY86" fmla="*/ 9529 h 10000"/>
              <a:gd name="connsiteX87" fmla="*/ 3263 w 10000"/>
              <a:gd name="connsiteY87" fmla="*/ 9633 h 10000"/>
              <a:gd name="connsiteX88" fmla="*/ 3263 w 10000"/>
              <a:gd name="connsiteY88" fmla="*/ 9687 h 10000"/>
              <a:gd name="connsiteX89" fmla="*/ 4842 w 10000"/>
              <a:gd name="connsiteY89" fmla="*/ 10000 h 10000"/>
              <a:gd name="connsiteX90" fmla="*/ 6211 w 10000"/>
              <a:gd name="connsiteY90" fmla="*/ 9791 h 10000"/>
              <a:gd name="connsiteX91" fmla="*/ 6211 w 10000"/>
              <a:gd name="connsiteY91" fmla="*/ 9791 h 10000"/>
              <a:gd name="connsiteX92" fmla="*/ 7842 w 10000"/>
              <a:gd name="connsiteY92" fmla="*/ 9059 h 10000"/>
              <a:gd name="connsiteX93" fmla="*/ 8368 w 10000"/>
              <a:gd name="connsiteY93" fmla="*/ 8640 h 10000"/>
              <a:gd name="connsiteX94" fmla="*/ 8368 w 10000"/>
              <a:gd name="connsiteY94" fmla="*/ 8640 h 10000"/>
              <a:gd name="connsiteX95" fmla="*/ 9263 w 10000"/>
              <a:gd name="connsiteY95" fmla="*/ 7594 h 10000"/>
              <a:gd name="connsiteX96" fmla="*/ 9263 w 10000"/>
              <a:gd name="connsiteY96" fmla="*/ 7646 h 10000"/>
              <a:gd name="connsiteX97" fmla="*/ 9316 w 10000"/>
              <a:gd name="connsiteY97" fmla="*/ 7437 h 10000"/>
              <a:gd name="connsiteX98" fmla="*/ 9368 w 10000"/>
              <a:gd name="connsiteY98" fmla="*/ 7385 h 10000"/>
              <a:gd name="connsiteX99" fmla="*/ 9737 w 10000"/>
              <a:gd name="connsiteY99" fmla="*/ 6496 h 10000"/>
              <a:gd name="connsiteX100" fmla="*/ 9737 w 10000"/>
              <a:gd name="connsiteY100" fmla="*/ 6549 h 10000"/>
              <a:gd name="connsiteX101" fmla="*/ 9789 w 10000"/>
              <a:gd name="connsiteY101" fmla="*/ 6287 h 10000"/>
              <a:gd name="connsiteX102" fmla="*/ 9789 w 10000"/>
              <a:gd name="connsiteY102" fmla="*/ 6287 h 10000"/>
              <a:gd name="connsiteX103" fmla="*/ 9947 w 10000"/>
              <a:gd name="connsiteY103" fmla="*/ 5346 h 10000"/>
              <a:gd name="connsiteX104" fmla="*/ 10000 w 10000"/>
              <a:gd name="connsiteY104" fmla="*/ 5398 h 10000"/>
              <a:gd name="connsiteX105" fmla="*/ 10000 w 10000"/>
              <a:gd name="connsiteY105" fmla="*/ 4718 h 10000"/>
              <a:gd name="connsiteX106" fmla="*/ 10000 w 10000"/>
              <a:gd name="connsiteY106" fmla="*/ 4771 h 10000"/>
              <a:gd name="connsiteX107" fmla="*/ 10000 w 10000"/>
              <a:gd name="connsiteY107" fmla="*/ 4666 h 10000"/>
              <a:gd name="connsiteX108" fmla="*/ 10000 w 10000"/>
              <a:gd name="connsiteY108" fmla="*/ 4666 h 10000"/>
              <a:gd name="connsiteX109" fmla="*/ 9842 w 10000"/>
              <a:gd name="connsiteY109" fmla="*/ 3881 h 10000"/>
              <a:gd name="connsiteX0" fmla="*/ 9842 w 10000"/>
              <a:gd name="connsiteY0" fmla="*/ 3881 h 10000"/>
              <a:gd name="connsiteX1" fmla="*/ 9895 w 10000"/>
              <a:gd name="connsiteY1" fmla="*/ 3881 h 10000"/>
              <a:gd name="connsiteX2" fmla="*/ 9632 w 10000"/>
              <a:gd name="connsiteY2" fmla="*/ 3149 h 10000"/>
              <a:gd name="connsiteX3" fmla="*/ 9632 w 10000"/>
              <a:gd name="connsiteY3" fmla="*/ 3149 h 10000"/>
              <a:gd name="connsiteX4" fmla="*/ 8579 w 10000"/>
              <a:gd name="connsiteY4" fmla="*/ 1633 h 10000"/>
              <a:gd name="connsiteX5" fmla="*/ 8579 w 10000"/>
              <a:gd name="connsiteY5" fmla="*/ 1633 h 10000"/>
              <a:gd name="connsiteX6" fmla="*/ 8526 w 10000"/>
              <a:gd name="connsiteY6" fmla="*/ 1580 h 10000"/>
              <a:gd name="connsiteX7" fmla="*/ 8526 w 10000"/>
              <a:gd name="connsiteY7" fmla="*/ 1580 h 10000"/>
              <a:gd name="connsiteX8" fmla="*/ 8158 w 10000"/>
              <a:gd name="connsiteY8" fmla="*/ 1266 h 10000"/>
              <a:gd name="connsiteX9" fmla="*/ 8158 w 10000"/>
              <a:gd name="connsiteY9" fmla="*/ 1266 h 10000"/>
              <a:gd name="connsiteX10" fmla="*/ 6789 w 10000"/>
              <a:gd name="connsiteY10" fmla="*/ 534 h 10000"/>
              <a:gd name="connsiteX11" fmla="*/ 6789 w 10000"/>
              <a:gd name="connsiteY11" fmla="*/ 482 h 10000"/>
              <a:gd name="connsiteX12" fmla="*/ 5359 w 10000"/>
              <a:gd name="connsiteY12" fmla="*/ 158 h 10000"/>
              <a:gd name="connsiteX13" fmla="*/ 5377 w 10000"/>
              <a:gd name="connsiteY13" fmla="*/ 314 h 10000"/>
              <a:gd name="connsiteX14" fmla="*/ 5842 w 10000"/>
              <a:gd name="connsiteY14" fmla="*/ 325 h 10000"/>
              <a:gd name="connsiteX15" fmla="*/ 5842 w 10000"/>
              <a:gd name="connsiteY15" fmla="*/ 325 h 10000"/>
              <a:gd name="connsiteX16" fmla="*/ 5947 w 10000"/>
              <a:gd name="connsiteY16" fmla="*/ 325 h 10000"/>
              <a:gd name="connsiteX17" fmla="*/ 5947 w 10000"/>
              <a:gd name="connsiteY17" fmla="*/ 378 h 10000"/>
              <a:gd name="connsiteX18" fmla="*/ 6526 w 10000"/>
              <a:gd name="connsiteY18" fmla="*/ 482 h 10000"/>
              <a:gd name="connsiteX19" fmla="*/ 6789 w 10000"/>
              <a:gd name="connsiteY19" fmla="*/ 586 h 10000"/>
              <a:gd name="connsiteX20" fmla="*/ 6895 w 10000"/>
              <a:gd name="connsiteY20" fmla="*/ 586 h 10000"/>
              <a:gd name="connsiteX21" fmla="*/ 8632 w 10000"/>
              <a:gd name="connsiteY21" fmla="*/ 1789 h 10000"/>
              <a:gd name="connsiteX22" fmla="*/ 9316 w 10000"/>
              <a:gd name="connsiteY22" fmla="*/ 2730 h 10000"/>
              <a:gd name="connsiteX23" fmla="*/ 9316 w 10000"/>
              <a:gd name="connsiteY23" fmla="*/ 2730 h 10000"/>
              <a:gd name="connsiteX24" fmla="*/ 9526 w 10000"/>
              <a:gd name="connsiteY24" fmla="*/ 3149 h 10000"/>
              <a:gd name="connsiteX25" fmla="*/ 9579 w 10000"/>
              <a:gd name="connsiteY25" fmla="*/ 3253 h 10000"/>
              <a:gd name="connsiteX26" fmla="*/ 9789 w 10000"/>
              <a:gd name="connsiteY26" fmla="*/ 6026 h 10000"/>
              <a:gd name="connsiteX27" fmla="*/ 8263 w 10000"/>
              <a:gd name="connsiteY27" fmla="*/ 8640 h 10000"/>
              <a:gd name="connsiteX28" fmla="*/ 8263 w 10000"/>
              <a:gd name="connsiteY28" fmla="*/ 8588 h 10000"/>
              <a:gd name="connsiteX29" fmla="*/ 7579 w 10000"/>
              <a:gd name="connsiteY29" fmla="*/ 9111 h 10000"/>
              <a:gd name="connsiteX30" fmla="*/ 7579 w 10000"/>
              <a:gd name="connsiteY30" fmla="*/ 9111 h 10000"/>
              <a:gd name="connsiteX31" fmla="*/ 5579 w 10000"/>
              <a:gd name="connsiteY31" fmla="*/ 9843 h 10000"/>
              <a:gd name="connsiteX32" fmla="*/ 2947 w 10000"/>
              <a:gd name="connsiteY32" fmla="*/ 9425 h 10000"/>
              <a:gd name="connsiteX33" fmla="*/ 2947 w 10000"/>
              <a:gd name="connsiteY33" fmla="*/ 9425 h 10000"/>
              <a:gd name="connsiteX34" fmla="*/ 1316 w 10000"/>
              <a:gd name="connsiteY34" fmla="*/ 8117 h 10000"/>
              <a:gd name="connsiteX35" fmla="*/ 263 w 10000"/>
              <a:gd name="connsiteY35" fmla="*/ 6182 h 10000"/>
              <a:gd name="connsiteX36" fmla="*/ 105 w 10000"/>
              <a:gd name="connsiteY36" fmla="*/ 4718 h 10000"/>
              <a:gd name="connsiteX37" fmla="*/ 947 w 10000"/>
              <a:gd name="connsiteY37" fmla="*/ 2260 h 10000"/>
              <a:gd name="connsiteX38" fmla="*/ 2737 w 10000"/>
              <a:gd name="connsiteY38" fmla="*/ 639 h 10000"/>
              <a:gd name="connsiteX39" fmla="*/ 3895 w 10000"/>
              <a:gd name="connsiteY39" fmla="*/ 273 h 10000"/>
              <a:gd name="connsiteX40" fmla="*/ 3895 w 10000"/>
              <a:gd name="connsiteY40" fmla="*/ 273 h 10000"/>
              <a:gd name="connsiteX41" fmla="*/ 4263 w 10000"/>
              <a:gd name="connsiteY41" fmla="*/ 220 h 10000"/>
              <a:gd name="connsiteX42" fmla="*/ 4263 w 10000"/>
              <a:gd name="connsiteY42" fmla="*/ 220 h 10000"/>
              <a:gd name="connsiteX43" fmla="*/ 4474 w 10000"/>
              <a:gd name="connsiteY43" fmla="*/ 115 h 10000"/>
              <a:gd name="connsiteX44" fmla="*/ 4526 w 10000"/>
              <a:gd name="connsiteY44" fmla="*/ 115 h 10000"/>
              <a:gd name="connsiteX45" fmla="*/ 4579 w 10000"/>
              <a:gd name="connsiteY45" fmla="*/ 115 h 10000"/>
              <a:gd name="connsiteX46" fmla="*/ 4684 w 10000"/>
              <a:gd name="connsiteY46" fmla="*/ 115 h 10000"/>
              <a:gd name="connsiteX47" fmla="*/ 4895 w 10000"/>
              <a:gd name="connsiteY47" fmla="*/ 168 h 10000"/>
              <a:gd name="connsiteX48" fmla="*/ 4895 w 10000"/>
              <a:gd name="connsiteY48" fmla="*/ 220 h 10000"/>
              <a:gd name="connsiteX49" fmla="*/ 4947 w 10000"/>
              <a:gd name="connsiteY49" fmla="*/ 63 h 10000"/>
              <a:gd name="connsiteX50" fmla="*/ 4737 w 10000"/>
              <a:gd name="connsiteY50" fmla="*/ 11 h 10000"/>
              <a:gd name="connsiteX51" fmla="*/ 4737 w 10000"/>
              <a:gd name="connsiteY51" fmla="*/ 11 h 10000"/>
              <a:gd name="connsiteX52" fmla="*/ 4526 w 10000"/>
              <a:gd name="connsiteY52" fmla="*/ 11 h 10000"/>
              <a:gd name="connsiteX53" fmla="*/ 4526 w 10000"/>
              <a:gd name="connsiteY53" fmla="*/ 11 h 10000"/>
              <a:gd name="connsiteX54" fmla="*/ 4421 w 10000"/>
              <a:gd name="connsiteY54" fmla="*/ 11 h 10000"/>
              <a:gd name="connsiteX55" fmla="*/ 3579 w 10000"/>
              <a:gd name="connsiteY55" fmla="*/ 220 h 10000"/>
              <a:gd name="connsiteX56" fmla="*/ 3421 w 10000"/>
              <a:gd name="connsiteY56" fmla="*/ 325 h 10000"/>
              <a:gd name="connsiteX57" fmla="*/ 3053 w 10000"/>
              <a:gd name="connsiteY57" fmla="*/ 378 h 10000"/>
              <a:gd name="connsiteX58" fmla="*/ 3053 w 10000"/>
              <a:gd name="connsiteY58" fmla="*/ 378 h 10000"/>
              <a:gd name="connsiteX59" fmla="*/ 2737 w 10000"/>
              <a:gd name="connsiteY59" fmla="*/ 482 h 10000"/>
              <a:gd name="connsiteX60" fmla="*/ 2474 w 10000"/>
              <a:gd name="connsiteY60" fmla="*/ 691 h 10000"/>
              <a:gd name="connsiteX61" fmla="*/ 2421 w 10000"/>
              <a:gd name="connsiteY61" fmla="*/ 691 h 10000"/>
              <a:gd name="connsiteX62" fmla="*/ 1737 w 10000"/>
              <a:gd name="connsiteY62" fmla="*/ 1162 h 10000"/>
              <a:gd name="connsiteX63" fmla="*/ 1316 w 10000"/>
              <a:gd name="connsiteY63" fmla="*/ 1633 h 10000"/>
              <a:gd name="connsiteX64" fmla="*/ 947 w 10000"/>
              <a:gd name="connsiteY64" fmla="*/ 2050 h 10000"/>
              <a:gd name="connsiteX65" fmla="*/ 947 w 10000"/>
              <a:gd name="connsiteY65" fmla="*/ 1998 h 10000"/>
              <a:gd name="connsiteX66" fmla="*/ 684 w 10000"/>
              <a:gd name="connsiteY66" fmla="*/ 2574 h 10000"/>
              <a:gd name="connsiteX67" fmla="*/ 474 w 10000"/>
              <a:gd name="connsiteY67" fmla="*/ 2783 h 10000"/>
              <a:gd name="connsiteX68" fmla="*/ 263 w 10000"/>
              <a:gd name="connsiteY68" fmla="*/ 3411 h 10000"/>
              <a:gd name="connsiteX69" fmla="*/ 158 w 10000"/>
              <a:gd name="connsiteY69" fmla="*/ 3568 h 10000"/>
              <a:gd name="connsiteX70" fmla="*/ 0 w 10000"/>
              <a:gd name="connsiteY70" fmla="*/ 5607 h 10000"/>
              <a:gd name="connsiteX71" fmla="*/ 0 w 10000"/>
              <a:gd name="connsiteY71" fmla="*/ 5607 h 10000"/>
              <a:gd name="connsiteX72" fmla="*/ 158 w 10000"/>
              <a:gd name="connsiteY72" fmla="*/ 5816 h 10000"/>
              <a:gd name="connsiteX73" fmla="*/ 105 w 10000"/>
              <a:gd name="connsiteY73" fmla="*/ 5816 h 10000"/>
              <a:gd name="connsiteX74" fmla="*/ 158 w 10000"/>
              <a:gd name="connsiteY74" fmla="*/ 6182 h 10000"/>
              <a:gd name="connsiteX75" fmla="*/ 158 w 10000"/>
              <a:gd name="connsiteY75" fmla="*/ 6182 h 10000"/>
              <a:gd name="connsiteX76" fmla="*/ 263 w 10000"/>
              <a:gd name="connsiteY76" fmla="*/ 6496 h 10000"/>
              <a:gd name="connsiteX77" fmla="*/ 263 w 10000"/>
              <a:gd name="connsiteY77" fmla="*/ 6549 h 10000"/>
              <a:gd name="connsiteX78" fmla="*/ 263 w 10000"/>
              <a:gd name="connsiteY78" fmla="*/ 6601 h 10000"/>
              <a:gd name="connsiteX79" fmla="*/ 211 w 10000"/>
              <a:gd name="connsiteY79" fmla="*/ 6549 h 10000"/>
              <a:gd name="connsiteX80" fmla="*/ 2105 w 10000"/>
              <a:gd name="connsiteY80" fmla="*/ 9059 h 10000"/>
              <a:gd name="connsiteX81" fmla="*/ 2053 w 10000"/>
              <a:gd name="connsiteY81" fmla="*/ 9006 h 10000"/>
              <a:gd name="connsiteX82" fmla="*/ 2263 w 10000"/>
              <a:gd name="connsiteY82" fmla="*/ 9111 h 10000"/>
              <a:gd name="connsiteX83" fmla="*/ 2211 w 10000"/>
              <a:gd name="connsiteY83" fmla="*/ 9111 h 10000"/>
              <a:gd name="connsiteX84" fmla="*/ 2947 w 10000"/>
              <a:gd name="connsiteY84" fmla="*/ 9529 h 10000"/>
              <a:gd name="connsiteX85" fmla="*/ 2895 w 10000"/>
              <a:gd name="connsiteY85" fmla="*/ 9529 h 10000"/>
              <a:gd name="connsiteX86" fmla="*/ 3263 w 10000"/>
              <a:gd name="connsiteY86" fmla="*/ 9633 h 10000"/>
              <a:gd name="connsiteX87" fmla="*/ 3263 w 10000"/>
              <a:gd name="connsiteY87" fmla="*/ 9687 h 10000"/>
              <a:gd name="connsiteX88" fmla="*/ 4842 w 10000"/>
              <a:gd name="connsiteY88" fmla="*/ 10000 h 10000"/>
              <a:gd name="connsiteX89" fmla="*/ 6211 w 10000"/>
              <a:gd name="connsiteY89" fmla="*/ 9791 h 10000"/>
              <a:gd name="connsiteX90" fmla="*/ 6211 w 10000"/>
              <a:gd name="connsiteY90" fmla="*/ 9791 h 10000"/>
              <a:gd name="connsiteX91" fmla="*/ 7842 w 10000"/>
              <a:gd name="connsiteY91" fmla="*/ 9059 h 10000"/>
              <a:gd name="connsiteX92" fmla="*/ 8368 w 10000"/>
              <a:gd name="connsiteY92" fmla="*/ 8640 h 10000"/>
              <a:gd name="connsiteX93" fmla="*/ 8368 w 10000"/>
              <a:gd name="connsiteY93" fmla="*/ 8640 h 10000"/>
              <a:gd name="connsiteX94" fmla="*/ 9263 w 10000"/>
              <a:gd name="connsiteY94" fmla="*/ 7594 h 10000"/>
              <a:gd name="connsiteX95" fmla="*/ 9263 w 10000"/>
              <a:gd name="connsiteY95" fmla="*/ 7646 h 10000"/>
              <a:gd name="connsiteX96" fmla="*/ 9316 w 10000"/>
              <a:gd name="connsiteY96" fmla="*/ 7437 h 10000"/>
              <a:gd name="connsiteX97" fmla="*/ 9368 w 10000"/>
              <a:gd name="connsiteY97" fmla="*/ 7385 h 10000"/>
              <a:gd name="connsiteX98" fmla="*/ 9737 w 10000"/>
              <a:gd name="connsiteY98" fmla="*/ 6496 h 10000"/>
              <a:gd name="connsiteX99" fmla="*/ 9737 w 10000"/>
              <a:gd name="connsiteY99" fmla="*/ 6549 h 10000"/>
              <a:gd name="connsiteX100" fmla="*/ 9789 w 10000"/>
              <a:gd name="connsiteY100" fmla="*/ 6287 h 10000"/>
              <a:gd name="connsiteX101" fmla="*/ 9789 w 10000"/>
              <a:gd name="connsiteY101" fmla="*/ 6287 h 10000"/>
              <a:gd name="connsiteX102" fmla="*/ 9947 w 10000"/>
              <a:gd name="connsiteY102" fmla="*/ 5346 h 10000"/>
              <a:gd name="connsiteX103" fmla="*/ 10000 w 10000"/>
              <a:gd name="connsiteY103" fmla="*/ 5398 h 10000"/>
              <a:gd name="connsiteX104" fmla="*/ 10000 w 10000"/>
              <a:gd name="connsiteY104" fmla="*/ 4718 h 10000"/>
              <a:gd name="connsiteX105" fmla="*/ 10000 w 10000"/>
              <a:gd name="connsiteY105" fmla="*/ 4771 h 10000"/>
              <a:gd name="connsiteX106" fmla="*/ 10000 w 10000"/>
              <a:gd name="connsiteY106" fmla="*/ 4666 h 10000"/>
              <a:gd name="connsiteX107" fmla="*/ 10000 w 10000"/>
              <a:gd name="connsiteY107" fmla="*/ 4666 h 10000"/>
              <a:gd name="connsiteX108" fmla="*/ 9842 w 10000"/>
              <a:gd name="connsiteY108" fmla="*/ 38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0000" h="10000">
                <a:moveTo>
                  <a:pt x="9842" y="3881"/>
                </a:moveTo>
                <a:lnTo>
                  <a:pt x="9895" y="3881"/>
                </a:lnTo>
                <a:cubicBezTo>
                  <a:pt x="9789" y="3672"/>
                  <a:pt x="9737" y="3358"/>
                  <a:pt x="9632" y="3149"/>
                </a:cubicBezTo>
                <a:lnTo>
                  <a:pt x="9632" y="3149"/>
                </a:lnTo>
                <a:cubicBezTo>
                  <a:pt x="9421" y="2574"/>
                  <a:pt x="9053" y="2050"/>
                  <a:pt x="8579" y="1633"/>
                </a:cubicBezTo>
                <a:lnTo>
                  <a:pt x="8579" y="1633"/>
                </a:lnTo>
                <a:lnTo>
                  <a:pt x="8526" y="1580"/>
                </a:lnTo>
                <a:lnTo>
                  <a:pt x="8526" y="1580"/>
                </a:lnTo>
                <a:cubicBezTo>
                  <a:pt x="8474" y="1423"/>
                  <a:pt x="8211" y="1318"/>
                  <a:pt x="8158" y="1266"/>
                </a:cubicBezTo>
                <a:lnTo>
                  <a:pt x="8158" y="1266"/>
                </a:lnTo>
                <a:cubicBezTo>
                  <a:pt x="7737" y="953"/>
                  <a:pt x="7263" y="691"/>
                  <a:pt x="6789" y="534"/>
                </a:cubicBezTo>
                <a:cubicBezTo>
                  <a:pt x="6737" y="534"/>
                  <a:pt x="6737" y="482"/>
                  <a:pt x="6789" y="482"/>
                </a:cubicBezTo>
                <a:cubicBezTo>
                  <a:pt x="6316" y="430"/>
                  <a:pt x="5780" y="211"/>
                  <a:pt x="5359" y="158"/>
                </a:cubicBezTo>
                <a:cubicBezTo>
                  <a:pt x="5359" y="211"/>
                  <a:pt x="5429" y="314"/>
                  <a:pt x="5377" y="314"/>
                </a:cubicBezTo>
                <a:cubicBezTo>
                  <a:pt x="5482" y="366"/>
                  <a:pt x="5765" y="323"/>
                  <a:pt x="5842" y="325"/>
                </a:cubicBezTo>
                <a:lnTo>
                  <a:pt x="5842" y="325"/>
                </a:lnTo>
                <a:cubicBezTo>
                  <a:pt x="5895" y="378"/>
                  <a:pt x="5842" y="273"/>
                  <a:pt x="5947" y="325"/>
                </a:cubicBezTo>
                <a:cubicBezTo>
                  <a:pt x="6000" y="325"/>
                  <a:pt x="5947" y="325"/>
                  <a:pt x="5947" y="378"/>
                </a:cubicBezTo>
                <a:cubicBezTo>
                  <a:pt x="6158" y="378"/>
                  <a:pt x="6316" y="430"/>
                  <a:pt x="6526" y="482"/>
                </a:cubicBezTo>
                <a:cubicBezTo>
                  <a:pt x="6579" y="534"/>
                  <a:pt x="6737" y="534"/>
                  <a:pt x="6789" y="586"/>
                </a:cubicBezTo>
                <a:cubicBezTo>
                  <a:pt x="6842" y="586"/>
                  <a:pt x="6895" y="639"/>
                  <a:pt x="6895" y="586"/>
                </a:cubicBezTo>
                <a:cubicBezTo>
                  <a:pt x="7526" y="901"/>
                  <a:pt x="8158" y="1266"/>
                  <a:pt x="8632" y="1789"/>
                </a:cubicBezTo>
                <a:cubicBezTo>
                  <a:pt x="8947" y="1998"/>
                  <a:pt x="9105" y="2365"/>
                  <a:pt x="9316" y="2730"/>
                </a:cubicBezTo>
                <a:lnTo>
                  <a:pt x="9316" y="2730"/>
                </a:lnTo>
                <a:cubicBezTo>
                  <a:pt x="9368" y="2836"/>
                  <a:pt x="9474" y="2992"/>
                  <a:pt x="9526" y="3149"/>
                </a:cubicBezTo>
                <a:cubicBezTo>
                  <a:pt x="9544" y="3184"/>
                  <a:pt x="9561" y="3218"/>
                  <a:pt x="9579" y="3253"/>
                </a:cubicBezTo>
                <a:cubicBezTo>
                  <a:pt x="9895" y="4143"/>
                  <a:pt x="10000" y="5084"/>
                  <a:pt x="9789" y="6026"/>
                </a:cubicBezTo>
                <a:cubicBezTo>
                  <a:pt x="9526" y="7071"/>
                  <a:pt x="8947" y="7856"/>
                  <a:pt x="8263" y="8640"/>
                </a:cubicBezTo>
                <a:lnTo>
                  <a:pt x="8263" y="8588"/>
                </a:lnTo>
                <a:cubicBezTo>
                  <a:pt x="8053" y="8797"/>
                  <a:pt x="7789" y="8954"/>
                  <a:pt x="7579" y="9111"/>
                </a:cubicBezTo>
                <a:lnTo>
                  <a:pt x="7579" y="9111"/>
                </a:lnTo>
                <a:cubicBezTo>
                  <a:pt x="7000" y="9529"/>
                  <a:pt x="6211" y="9739"/>
                  <a:pt x="5579" y="9843"/>
                </a:cubicBezTo>
                <a:cubicBezTo>
                  <a:pt x="4737" y="9948"/>
                  <a:pt x="3737" y="9791"/>
                  <a:pt x="2947" y="9425"/>
                </a:cubicBezTo>
                <a:lnTo>
                  <a:pt x="2947" y="9425"/>
                </a:lnTo>
                <a:cubicBezTo>
                  <a:pt x="2263" y="9111"/>
                  <a:pt x="1789" y="8640"/>
                  <a:pt x="1316" y="8117"/>
                </a:cubicBezTo>
                <a:cubicBezTo>
                  <a:pt x="895" y="7542"/>
                  <a:pt x="421" y="6914"/>
                  <a:pt x="263" y="6182"/>
                </a:cubicBezTo>
                <a:cubicBezTo>
                  <a:pt x="211" y="5711"/>
                  <a:pt x="0" y="5136"/>
                  <a:pt x="105" y="4718"/>
                </a:cubicBezTo>
                <a:cubicBezTo>
                  <a:pt x="316" y="3829"/>
                  <a:pt x="526" y="3044"/>
                  <a:pt x="947" y="2260"/>
                </a:cubicBezTo>
                <a:cubicBezTo>
                  <a:pt x="1421" y="1580"/>
                  <a:pt x="2000" y="953"/>
                  <a:pt x="2737" y="639"/>
                </a:cubicBezTo>
                <a:cubicBezTo>
                  <a:pt x="3053" y="430"/>
                  <a:pt x="3474" y="378"/>
                  <a:pt x="3895" y="273"/>
                </a:cubicBezTo>
                <a:lnTo>
                  <a:pt x="3895" y="273"/>
                </a:lnTo>
                <a:cubicBezTo>
                  <a:pt x="4053" y="273"/>
                  <a:pt x="4158" y="115"/>
                  <a:pt x="4263" y="220"/>
                </a:cubicBezTo>
                <a:lnTo>
                  <a:pt x="4263" y="220"/>
                </a:lnTo>
                <a:cubicBezTo>
                  <a:pt x="4368" y="220"/>
                  <a:pt x="4421" y="63"/>
                  <a:pt x="4474" y="115"/>
                </a:cubicBezTo>
                <a:lnTo>
                  <a:pt x="4526" y="115"/>
                </a:lnTo>
                <a:cubicBezTo>
                  <a:pt x="4579" y="63"/>
                  <a:pt x="4526" y="115"/>
                  <a:pt x="4579" y="115"/>
                </a:cubicBezTo>
                <a:cubicBezTo>
                  <a:pt x="4632" y="115"/>
                  <a:pt x="4579" y="63"/>
                  <a:pt x="4684" y="115"/>
                </a:cubicBezTo>
                <a:cubicBezTo>
                  <a:pt x="4684" y="168"/>
                  <a:pt x="4895" y="63"/>
                  <a:pt x="4895" y="168"/>
                </a:cubicBezTo>
                <a:cubicBezTo>
                  <a:pt x="4842" y="168"/>
                  <a:pt x="5000" y="220"/>
                  <a:pt x="4895" y="220"/>
                </a:cubicBezTo>
                <a:cubicBezTo>
                  <a:pt x="4904" y="203"/>
                  <a:pt x="4973" y="98"/>
                  <a:pt x="4947" y="63"/>
                </a:cubicBezTo>
                <a:cubicBezTo>
                  <a:pt x="4842" y="63"/>
                  <a:pt x="4842" y="11"/>
                  <a:pt x="4737" y="11"/>
                </a:cubicBezTo>
                <a:lnTo>
                  <a:pt x="4737" y="11"/>
                </a:lnTo>
                <a:lnTo>
                  <a:pt x="4526" y="11"/>
                </a:lnTo>
                <a:lnTo>
                  <a:pt x="4526" y="11"/>
                </a:lnTo>
                <a:cubicBezTo>
                  <a:pt x="4474" y="-41"/>
                  <a:pt x="4368" y="115"/>
                  <a:pt x="4421" y="11"/>
                </a:cubicBezTo>
                <a:cubicBezTo>
                  <a:pt x="4158" y="63"/>
                  <a:pt x="3842" y="115"/>
                  <a:pt x="3579" y="220"/>
                </a:cubicBezTo>
                <a:cubicBezTo>
                  <a:pt x="3526" y="273"/>
                  <a:pt x="3316" y="273"/>
                  <a:pt x="3421" y="325"/>
                </a:cubicBezTo>
                <a:cubicBezTo>
                  <a:pt x="3316" y="273"/>
                  <a:pt x="3105" y="378"/>
                  <a:pt x="3053" y="378"/>
                </a:cubicBezTo>
                <a:lnTo>
                  <a:pt x="3053" y="378"/>
                </a:lnTo>
                <a:cubicBezTo>
                  <a:pt x="2895" y="378"/>
                  <a:pt x="2895" y="534"/>
                  <a:pt x="2737" y="482"/>
                </a:cubicBezTo>
                <a:cubicBezTo>
                  <a:pt x="2737" y="586"/>
                  <a:pt x="2474" y="586"/>
                  <a:pt x="2474" y="691"/>
                </a:cubicBezTo>
                <a:lnTo>
                  <a:pt x="2421" y="691"/>
                </a:lnTo>
                <a:cubicBezTo>
                  <a:pt x="2211" y="847"/>
                  <a:pt x="1947" y="1005"/>
                  <a:pt x="1737" y="1162"/>
                </a:cubicBezTo>
                <a:cubicBezTo>
                  <a:pt x="1632" y="1318"/>
                  <a:pt x="1368" y="1423"/>
                  <a:pt x="1316" y="1633"/>
                </a:cubicBezTo>
                <a:cubicBezTo>
                  <a:pt x="1211" y="1685"/>
                  <a:pt x="1053" y="1842"/>
                  <a:pt x="947" y="2050"/>
                </a:cubicBezTo>
                <a:lnTo>
                  <a:pt x="947" y="1998"/>
                </a:lnTo>
                <a:cubicBezTo>
                  <a:pt x="842" y="2208"/>
                  <a:pt x="684" y="2417"/>
                  <a:pt x="684" y="2574"/>
                </a:cubicBezTo>
                <a:cubicBezTo>
                  <a:pt x="579" y="2574"/>
                  <a:pt x="526" y="2678"/>
                  <a:pt x="474" y="2783"/>
                </a:cubicBezTo>
                <a:cubicBezTo>
                  <a:pt x="421" y="2888"/>
                  <a:pt x="316" y="3149"/>
                  <a:pt x="263" y="3411"/>
                </a:cubicBezTo>
                <a:cubicBezTo>
                  <a:pt x="211" y="3411"/>
                  <a:pt x="211" y="3568"/>
                  <a:pt x="158" y="3568"/>
                </a:cubicBezTo>
                <a:cubicBezTo>
                  <a:pt x="105" y="4195"/>
                  <a:pt x="0" y="4927"/>
                  <a:pt x="0" y="5607"/>
                </a:cubicBezTo>
                <a:lnTo>
                  <a:pt x="0" y="5607"/>
                </a:lnTo>
                <a:cubicBezTo>
                  <a:pt x="0" y="5659"/>
                  <a:pt x="105" y="5764"/>
                  <a:pt x="158" y="5816"/>
                </a:cubicBezTo>
                <a:lnTo>
                  <a:pt x="105" y="5816"/>
                </a:lnTo>
                <a:cubicBezTo>
                  <a:pt x="158" y="5921"/>
                  <a:pt x="158" y="6078"/>
                  <a:pt x="158" y="6182"/>
                </a:cubicBezTo>
                <a:lnTo>
                  <a:pt x="158" y="6182"/>
                </a:lnTo>
                <a:cubicBezTo>
                  <a:pt x="211" y="6287"/>
                  <a:pt x="158" y="6391"/>
                  <a:pt x="263" y="6496"/>
                </a:cubicBezTo>
                <a:lnTo>
                  <a:pt x="263" y="6549"/>
                </a:lnTo>
                <a:lnTo>
                  <a:pt x="263" y="6601"/>
                </a:lnTo>
                <a:lnTo>
                  <a:pt x="211" y="6549"/>
                </a:lnTo>
                <a:cubicBezTo>
                  <a:pt x="526" y="7542"/>
                  <a:pt x="1263" y="8432"/>
                  <a:pt x="2105" y="9059"/>
                </a:cubicBezTo>
                <a:cubicBezTo>
                  <a:pt x="2088" y="9041"/>
                  <a:pt x="2070" y="9024"/>
                  <a:pt x="2053" y="9006"/>
                </a:cubicBezTo>
                <a:lnTo>
                  <a:pt x="2263" y="9111"/>
                </a:lnTo>
                <a:lnTo>
                  <a:pt x="2211" y="9111"/>
                </a:lnTo>
                <a:cubicBezTo>
                  <a:pt x="2421" y="9320"/>
                  <a:pt x="2684" y="9372"/>
                  <a:pt x="2947" y="9529"/>
                </a:cubicBezTo>
                <a:lnTo>
                  <a:pt x="2895" y="9529"/>
                </a:lnTo>
                <a:cubicBezTo>
                  <a:pt x="3105" y="9581"/>
                  <a:pt x="3158" y="9687"/>
                  <a:pt x="3263" y="9633"/>
                </a:cubicBezTo>
                <a:lnTo>
                  <a:pt x="3263" y="9687"/>
                </a:lnTo>
                <a:cubicBezTo>
                  <a:pt x="3789" y="9843"/>
                  <a:pt x="4316" y="9948"/>
                  <a:pt x="4842" y="10000"/>
                </a:cubicBezTo>
                <a:cubicBezTo>
                  <a:pt x="5263" y="9948"/>
                  <a:pt x="5789" y="9948"/>
                  <a:pt x="6211" y="9791"/>
                </a:cubicBezTo>
                <a:lnTo>
                  <a:pt x="6211" y="9791"/>
                </a:lnTo>
                <a:cubicBezTo>
                  <a:pt x="6737" y="9633"/>
                  <a:pt x="7368" y="9425"/>
                  <a:pt x="7842" y="9059"/>
                </a:cubicBezTo>
                <a:cubicBezTo>
                  <a:pt x="8053" y="8954"/>
                  <a:pt x="8211" y="8797"/>
                  <a:pt x="8368" y="8640"/>
                </a:cubicBezTo>
                <a:lnTo>
                  <a:pt x="8368" y="8640"/>
                </a:lnTo>
                <a:cubicBezTo>
                  <a:pt x="8632" y="8326"/>
                  <a:pt x="9053" y="8065"/>
                  <a:pt x="9263" y="7594"/>
                </a:cubicBezTo>
                <a:lnTo>
                  <a:pt x="9263" y="7646"/>
                </a:lnTo>
                <a:cubicBezTo>
                  <a:pt x="9263" y="7594"/>
                  <a:pt x="9421" y="7437"/>
                  <a:pt x="9316" y="7437"/>
                </a:cubicBezTo>
                <a:lnTo>
                  <a:pt x="9368" y="7385"/>
                </a:lnTo>
                <a:cubicBezTo>
                  <a:pt x="9421" y="7071"/>
                  <a:pt x="9684" y="6914"/>
                  <a:pt x="9737" y="6496"/>
                </a:cubicBezTo>
                <a:lnTo>
                  <a:pt x="9737" y="6549"/>
                </a:lnTo>
                <a:cubicBezTo>
                  <a:pt x="9737" y="6443"/>
                  <a:pt x="9789" y="6339"/>
                  <a:pt x="9789" y="6287"/>
                </a:cubicBezTo>
                <a:lnTo>
                  <a:pt x="9789" y="6287"/>
                </a:lnTo>
                <a:cubicBezTo>
                  <a:pt x="9947" y="6026"/>
                  <a:pt x="9947" y="5659"/>
                  <a:pt x="9947" y="5346"/>
                </a:cubicBezTo>
                <a:cubicBezTo>
                  <a:pt x="9965" y="5363"/>
                  <a:pt x="9982" y="5381"/>
                  <a:pt x="10000" y="5398"/>
                </a:cubicBezTo>
                <a:lnTo>
                  <a:pt x="10000" y="4718"/>
                </a:lnTo>
                <a:lnTo>
                  <a:pt x="10000" y="4771"/>
                </a:lnTo>
                <a:lnTo>
                  <a:pt x="10000" y="4666"/>
                </a:lnTo>
                <a:lnTo>
                  <a:pt x="10000" y="4666"/>
                </a:lnTo>
                <a:cubicBezTo>
                  <a:pt x="10000" y="4352"/>
                  <a:pt x="9947" y="4143"/>
                  <a:pt x="9842" y="3881"/>
                </a:cubicBezTo>
                <a:close/>
              </a:path>
            </a:pathLst>
          </a:custGeom>
          <a:solidFill>
            <a:srgbClr val="000000"/>
          </a:solidFill>
          <a:ln w="1587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GB" dirty="0">
              <a:solidFill>
                <a:prstClr val="black"/>
              </a:solidFill>
              <a:latin typeface="Calibri" panose="020F0502020204030204" pitchFamily="34" charset="0"/>
              <a:cs typeface="Calibri" panose="020F0502020204030204" pitchFamily="34" charset="0"/>
            </a:endParaRPr>
          </a:p>
        </p:txBody>
      </p:sp>
      <p:grpSp>
        <p:nvGrpSpPr>
          <p:cNvPr id="62" name="Group 61"/>
          <p:cNvGrpSpPr/>
          <p:nvPr/>
        </p:nvGrpSpPr>
        <p:grpSpPr>
          <a:xfrm>
            <a:off x="492958" y="3046312"/>
            <a:ext cx="8018412" cy="2613114"/>
            <a:chOff x="492958" y="-214712"/>
            <a:chExt cx="8018412" cy="2613114"/>
          </a:xfrm>
          <a:solidFill>
            <a:srgbClr val="0093D5"/>
          </a:solidFill>
        </p:grpSpPr>
        <p:sp>
          <p:nvSpPr>
            <p:cNvPr id="63" name="Oval 62"/>
            <p:cNvSpPr/>
            <p:nvPr/>
          </p:nvSpPr>
          <p:spPr>
            <a:xfrm>
              <a:off x="492958" y="1248096"/>
              <a:ext cx="8018412" cy="1150306"/>
            </a:xfrm>
            <a:prstGeom prst="ellipse">
              <a:avLst/>
            </a:prstGeom>
            <a:grpFill/>
            <a:ln>
              <a:noFill/>
            </a:ln>
            <a:effectLst>
              <a:innerShdw blurRad="203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solidFill>
                    <a:prstClr val="white"/>
                  </a:solidFill>
                  <a:latin typeface="Calibri" panose="020F0502020204030204" pitchFamily="34" charset="0"/>
                </a:rPr>
                <a:t>Innovations are key</a:t>
              </a:r>
              <a:endParaRPr lang="en-GB" sz="3200" dirty="0">
                <a:solidFill>
                  <a:prstClr val="white"/>
                </a:solidFill>
                <a:latin typeface="Calibri" panose="020F0502020204030204" pitchFamily="34" charset="0"/>
              </a:endParaRPr>
            </a:p>
          </p:txBody>
        </p:sp>
        <p:sp>
          <p:nvSpPr>
            <p:cNvPr id="64" name="TextBox 63"/>
            <p:cNvSpPr txBox="1"/>
            <p:nvPr/>
          </p:nvSpPr>
          <p:spPr>
            <a:xfrm>
              <a:off x="755576" y="-214712"/>
              <a:ext cx="7632848" cy="958752"/>
            </a:xfrm>
            <a:prstGeom prst="rect">
              <a:avLst/>
            </a:prstGeom>
            <a:noFill/>
          </p:spPr>
          <p:txBody>
            <a:bodyPr wrap="square" rtlCol="0" anchor="ctr">
              <a:normAutofit fontScale="92500" lnSpcReduction="10000"/>
            </a:bodyPr>
            <a:lstStyle/>
            <a:p>
              <a:pPr algn="ctr"/>
              <a:r>
                <a:rPr lang="en-GB" sz="3400"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Response: End TB Strategy in the era of the Sustainable Development Goals</a:t>
              </a:r>
              <a:endParaRPr lang="en-GB" sz="3400"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
        <p:nvSpPr>
          <p:cNvPr id="65" name="Freeform 218"/>
          <p:cNvSpPr>
            <a:spLocks/>
          </p:cNvSpPr>
          <p:nvPr/>
        </p:nvSpPr>
        <p:spPr bwMode="auto">
          <a:xfrm>
            <a:off x="442020" y="4509120"/>
            <a:ext cx="8103642" cy="1150306"/>
          </a:xfrm>
          <a:custGeom>
            <a:avLst/>
            <a:gdLst>
              <a:gd name="T0" fmla="*/ 188 w 190"/>
              <a:gd name="T1" fmla="*/ 75 h 192"/>
              <a:gd name="T2" fmla="*/ 183 w 190"/>
              <a:gd name="T3" fmla="*/ 61 h 192"/>
              <a:gd name="T4" fmla="*/ 163 w 190"/>
              <a:gd name="T5" fmla="*/ 32 h 192"/>
              <a:gd name="T6" fmla="*/ 162 w 190"/>
              <a:gd name="T7" fmla="*/ 31 h 192"/>
              <a:gd name="T8" fmla="*/ 155 w 190"/>
              <a:gd name="T9" fmla="*/ 25 h 192"/>
              <a:gd name="T10" fmla="*/ 129 w 190"/>
              <a:gd name="T11" fmla="*/ 10 h 192"/>
              <a:gd name="T12" fmla="*/ 104 w 190"/>
              <a:gd name="T13" fmla="*/ 6 h 192"/>
              <a:gd name="T14" fmla="*/ 111 w 190"/>
              <a:gd name="T15" fmla="*/ 7 h 192"/>
              <a:gd name="T16" fmla="*/ 113 w 190"/>
              <a:gd name="T17" fmla="*/ 8 h 192"/>
              <a:gd name="T18" fmla="*/ 129 w 190"/>
              <a:gd name="T19" fmla="*/ 12 h 192"/>
              <a:gd name="T20" fmla="*/ 164 w 190"/>
              <a:gd name="T21" fmla="*/ 35 h 192"/>
              <a:gd name="T22" fmla="*/ 177 w 190"/>
              <a:gd name="T23" fmla="*/ 53 h 192"/>
              <a:gd name="T24" fmla="*/ 182 w 190"/>
              <a:gd name="T25" fmla="*/ 63 h 192"/>
              <a:gd name="T26" fmla="*/ 157 w 190"/>
              <a:gd name="T27" fmla="*/ 166 h 192"/>
              <a:gd name="T28" fmla="*/ 144 w 190"/>
              <a:gd name="T29" fmla="*/ 175 h 192"/>
              <a:gd name="T30" fmla="*/ 106 w 190"/>
              <a:gd name="T31" fmla="*/ 189 h 192"/>
              <a:gd name="T32" fmla="*/ 56 w 190"/>
              <a:gd name="T33" fmla="*/ 181 h 192"/>
              <a:gd name="T34" fmla="*/ 5 w 190"/>
              <a:gd name="T35" fmla="*/ 119 h 192"/>
              <a:gd name="T36" fmla="*/ 18 w 190"/>
              <a:gd name="T37" fmla="*/ 44 h 192"/>
              <a:gd name="T38" fmla="*/ 74 w 190"/>
              <a:gd name="T39" fmla="*/ 6 h 192"/>
              <a:gd name="T40" fmla="*/ 81 w 190"/>
              <a:gd name="T41" fmla="*/ 5 h 192"/>
              <a:gd name="T42" fmla="*/ 85 w 190"/>
              <a:gd name="T43" fmla="*/ 3 h 192"/>
              <a:gd name="T44" fmla="*/ 87 w 190"/>
              <a:gd name="T45" fmla="*/ 3 h 192"/>
              <a:gd name="T46" fmla="*/ 93 w 190"/>
              <a:gd name="T47" fmla="*/ 4 h 192"/>
              <a:gd name="T48" fmla="*/ 96 w 190"/>
              <a:gd name="T49" fmla="*/ 4 h 192"/>
              <a:gd name="T50" fmla="*/ 95 w 190"/>
              <a:gd name="T51" fmla="*/ 3 h 192"/>
              <a:gd name="T52" fmla="*/ 90 w 190"/>
              <a:gd name="T53" fmla="*/ 1 h 192"/>
              <a:gd name="T54" fmla="*/ 86 w 190"/>
              <a:gd name="T55" fmla="*/ 1 h 192"/>
              <a:gd name="T56" fmla="*/ 84 w 190"/>
              <a:gd name="T57" fmla="*/ 1 h 192"/>
              <a:gd name="T58" fmla="*/ 65 w 190"/>
              <a:gd name="T59" fmla="*/ 7 h 192"/>
              <a:gd name="T60" fmla="*/ 58 w 190"/>
              <a:gd name="T61" fmla="*/ 8 h 192"/>
              <a:gd name="T62" fmla="*/ 47 w 190"/>
              <a:gd name="T63" fmla="*/ 14 h 192"/>
              <a:gd name="T64" fmla="*/ 33 w 190"/>
              <a:gd name="T65" fmla="*/ 23 h 192"/>
              <a:gd name="T66" fmla="*/ 18 w 190"/>
              <a:gd name="T67" fmla="*/ 40 h 192"/>
              <a:gd name="T68" fmla="*/ 13 w 190"/>
              <a:gd name="T69" fmla="*/ 50 h 192"/>
              <a:gd name="T70" fmla="*/ 5 w 190"/>
              <a:gd name="T71" fmla="*/ 66 h 192"/>
              <a:gd name="T72" fmla="*/ 0 w 190"/>
              <a:gd name="T73" fmla="*/ 108 h 192"/>
              <a:gd name="T74" fmla="*/ 3 w 190"/>
              <a:gd name="T75" fmla="*/ 112 h 192"/>
              <a:gd name="T76" fmla="*/ 3 w 190"/>
              <a:gd name="T77" fmla="*/ 119 h 192"/>
              <a:gd name="T78" fmla="*/ 5 w 190"/>
              <a:gd name="T79" fmla="*/ 125 h 192"/>
              <a:gd name="T80" fmla="*/ 5 w 190"/>
              <a:gd name="T81" fmla="*/ 127 h 192"/>
              <a:gd name="T82" fmla="*/ 40 w 190"/>
              <a:gd name="T83" fmla="*/ 174 h 192"/>
              <a:gd name="T84" fmla="*/ 43 w 190"/>
              <a:gd name="T85" fmla="*/ 175 h 192"/>
              <a:gd name="T86" fmla="*/ 56 w 190"/>
              <a:gd name="T87" fmla="*/ 183 h 192"/>
              <a:gd name="T88" fmla="*/ 62 w 190"/>
              <a:gd name="T89" fmla="*/ 185 h 192"/>
              <a:gd name="T90" fmla="*/ 92 w 190"/>
              <a:gd name="T91" fmla="*/ 192 h 192"/>
              <a:gd name="T92" fmla="*/ 118 w 190"/>
              <a:gd name="T93" fmla="*/ 188 h 192"/>
              <a:gd name="T94" fmla="*/ 159 w 190"/>
              <a:gd name="T95" fmla="*/ 166 h 192"/>
              <a:gd name="T96" fmla="*/ 176 w 190"/>
              <a:gd name="T97" fmla="*/ 146 h 192"/>
              <a:gd name="T98" fmla="*/ 177 w 190"/>
              <a:gd name="T99" fmla="*/ 143 h 192"/>
              <a:gd name="T100" fmla="*/ 185 w 190"/>
              <a:gd name="T101" fmla="*/ 125 h 192"/>
              <a:gd name="T102" fmla="*/ 186 w 190"/>
              <a:gd name="T103" fmla="*/ 121 h 192"/>
              <a:gd name="T104" fmla="*/ 189 w 190"/>
              <a:gd name="T105" fmla="*/ 103 h 192"/>
              <a:gd name="T106" fmla="*/ 190 w 190"/>
              <a:gd name="T107" fmla="*/ 91 h 192"/>
              <a:gd name="T108" fmla="*/ 190 w 190"/>
              <a:gd name="T109" fmla="*/ 90 h 192"/>
              <a:gd name="T110" fmla="*/ 187 w 190"/>
              <a:gd name="T111" fmla="*/ 75 h 192"/>
              <a:gd name="connsiteX0" fmla="*/ 9842 w 10000"/>
              <a:gd name="connsiteY0" fmla="*/ 3865 h 9959"/>
              <a:gd name="connsiteX1" fmla="*/ 9895 w 10000"/>
              <a:gd name="connsiteY1" fmla="*/ 3865 h 9959"/>
              <a:gd name="connsiteX2" fmla="*/ 9632 w 10000"/>
              <a:gd name="connsiteY2" fmla="*/ 3136 h 9959"/>
              <a:gd name="connsiteX3" fmla="*/ 9632 w 10000"/>
              <a:gd name="connsiteY3" fmla="*/ 3136 h 9959"/>
              <a:gd name="connsiteX4" fmla="*/ 8579 w 10000"/>
              <a:gd name="connsiteY4" fmla="*/ 1626 h 9959"/>
              <a:gd name="connsiteX5" fmla="*/ 8579 w 10000"/>
              <a:gd name="connsiteY5" fmla="*/ 1626 h 9959"/>
              <a:gd name="connsiteX6" fmla="*/ 8526 w 10000"/>
              <a:gd name="connsiteY6" fmla="*/ 1574 h 9959"/>
              <a:gd name="connsiteX7" fmla="*/ 8526 w 10000"/>
              <a:gd name="connsiteY7" fmla="*/ 1574 h 9959"/>
              <a:gd name="connsiteX8" fmla="*/ 8158 w 10000"/>
              <a:gd name="connsiteY8" fmla="*/ 1261 h 9959"/>
              <a:gd name="connsiteX9" fmla="*/ 8158 w 10000"/>
              <a:gd name="connsiteY9" fmla="*/ 1261 h 9959"/>
              <a:gd name="connsiteX10" fmla="*/ 6789 w 10000"/>
              <a:gd name="connsiteY10" fmla="*/ 532 h 9959"/>
              <a:gd name="connsiteX11" fmla="*/ 6789 w 10000"/>
              <a:gd name="connsiteY11" fmla="*/ 480 h 9959"/>
              <a:gd name="connsiteX12" fmla="*/ 5474 w 10000"/>
              <a:gd name="connsiteY12" fmla="*/ 219 h 9959"/>
              <a:gd name="connsiteX13" fmla="*/ 5474 w 10000"/>
              <a:gd name="connsiteY13" fmla="*/ 272 h 9959"/>
              <a:gd name="connsiteX14" fmla="*/ 5842 w 10000"/>
              <a:gd name="connsiteY14" fmla="*/ 324 h 9959"/>
              <a:gd name="connsiteX15" fmla="*/ 5842 w 10000"/>
              <a:gd name="connsiteY15" fmla="*/ 324 h 9959"/>
              <a:gd name="connsiteX16" fmla="*/ 5947 w 10000"/>
              <a:gd name="connsiteY16" fmla="*/ 324 h 9959"/>
              <a:gd name="connsiteX17" fmla="*/ 5947 w 10000"/>
              <a:gd name="connsiteY17" fmla="*/ 376 h 9959"/>
              <a:gd name="connsiteX18" fmla="*/ 6526 w 10000"/>
              <a:gd name="connsiteY18" fmla="*/ 480 h 9959"/>
              <a:gd name="connsiteX19" fmla="*/ 6789 w 10000"/>
              <a:gd name="connsiteY19" fmla="*/ 584 h 9959"/>
              <a:gd name="connsiteX20" fmla="*/ 6895 w 10000"/>
              <a:gd name="connsiteY20" fmla="*/ 584 h 9959"/>
              <a:gd name="connsiteX21" fmla="*/ 8632 w 10000"/>
              <a:gd name="connsiteY21" fmla="*/ 1782 h 9959"/>
              <a:gd name="connsiteX22" fmla="*/ 9316 w 10000"/>
              <a:gd name="connsiteY22" fmla="*/ 2719 h 9959"/>
              <a:gd name="connsiteX23" fmla="*/ 9316 w 10000"/>
              <a:gd name="connsiteY23" fmla="*/ 2719 h 9959"/>
              <a:gd name="connsiteX24" fmla="*/ 9526 w 10000"/>
              <a:gd name="connsiteY24" fmla="*/ 3136 h 9959"/>
              <a:gd name="connsiteX25" fmla="*/ 9579 w 10000"/>
              <a:gd name="connsiteY25" fmla="*/ 3240 h 9959"/>
              <a:gd name="connsiteX26" fmla="*/ 9789 w 10000"/>
              <a:gd name="connsiteY26" fmla="*/ 6001 h 9959"/>
              <a:gd name="connsiteX27" fmla="*/ 8263 w 10000"/>
              <a:gd name="connsiteY27" fmla="*/ 8605 h 9959"/>
              <a:gd name="connsiteX28" fmla="*/ 8263 w 10000"/>
              <a:gd name="connsiteY28" fmla="*/ 8553 h 9959"/>
              <a:gd name="connsiteX29" fmla="*/ 7579 w 10000"/>
              <a:gd name="connsiteY29" fmla="*/ 9074 h 9959"/>
              <a:gd name="connsiteX30" fmla="*/ 7579 w 10000"/>
              <a:gd name="connsiteY30" fmla="*/ 9074 h 9959"/>
              <a:gd name="connsiteX31" fmla="*/ 5579 w 10000"/>
              <a:gd name="connsiteY31" fmla="*/ 9803 h 9959"/>
              <a:gd name="connsiteX32" fmla="*/ 2947 w 10000"/>
              <a:gd name="connsiteY32" fmla="*/ 9386 h 9959"/>
              <a:gd name="connsiteX33" fmla="*/ 2947 w 10000"/>
              <a:gd name="connsiteY33" fmla="*/ 9386 h 9959"/>
              <a:gd name="connsiteX34" fmla="*/ 1316 w 10000"/>
              <a:gd name="connsiteY34" fmla="*/ 8084 h 9959"/>
              <a:gd name="connsiteX35" fmla="*/ 263 w 10000"/>
              <a:gd name="connsiteY35" fmla="*/ 6157 h 9959"/>
              <a:gd name="connsiteX36" fmla="*/ 105 w 10000"/>
              <a:gd name="connsiteY36" fmla="*/ 4699 h 9959"/>
              <a:gd name="connsiteX37" fmla="*/ 947 w 10000"/>
              <a:gd name="connsiteY37" fmla="*/ 2251 h 9959"/>
              <a:gd name="connsiteX38" fmla="*/ 2737 w 10000"/>
              <a:gd name="connsiteY38" fmla="*/ 636 h 9959"/>
              <a:gd name="connsiteX39" fmla="*/ 3895 w 10000"/>
              <a:gd name="connsiteY39" fmla="*/ 272 h 9959"/>
              <a:gd name="connsiteX40" fmla="*/ 3895 w 10000"/>
              <a:gd name="connsiteY40" fmla="*/ 272 h 9959"/>
              <a:gd name="connsiteX41" fmla="*/ 4263 w 10000"/>
              <a:gd name="connsiteY41" fmla="*/ 219 h 9959"/>
              <a:gd name="connsiteX42" fmla="*/ 4263 w 10000"/>
              <a:gd name="connsiteY42" fmla="*/ 219 h 9959"/>
              <a:gd name="connsiteX43" fmla="*/ 4474 w 10000"/>
              <a:gd name="connsiteY43" fmla="*/ 115 h 9959"/>
              <a:gd name="connsiteX44" fmla="*/ 4526 w 10000"/>
              <a:gd name="connsiteY44" fmla="*/ 115 h 9959"/>
              <a:gd name="connsiteX45" fmla="*/ 4579 w 10000"/>
              <a:gd name="connsiteY45" fmla="*/ 115 h 9959"/>
              <a:gd name="connsiteX46" fmla="*/ 4684 w 10000"/>
              <a:gd name="connsiteY46" fmla="*/ 115 h 9959"/>
              <a:gd name="connsiteX47" fmla="*/ 4895 w 10000"/>
              <a:gd name="connsiteY47" fmla="*/ 167 h 9959"/>
              <a:gd name="connsiteX48" fmla="*/ 4895 w 10000"/>
              <a:gd name="connsiteY48" fmla="*/ 219 h 9959"/>
              <a:gd name="connsiteX49" fmla="*/ 5053 w 10000"/>
              <a:gd name="connsiteY49" fmla="*/ 63 h 9959"/>
              <a:gd name="connsiteX50" fmla="*/ 5000 w 10000"/>
              <a:gd name="connsiteY50" fmla="*/ 115 h 9959"/>
              <a:gd name="connsiteX51" fmla="*/ 4947 w 10000"/>
              <a:gd name="connsiteY51" fmla="*/ 63 h 9959"/>
              <a:gd name="connsiteX52" fmla="*/ 4737 w 10000"/>
              <a:gd name="connsiteY52" fmla="*/ 11 h 9959"/>
              <a:gd name="connsiteX53" fmla="*/ 4737 w 10000"/>
              <a:gd name="connsiteY53" fmla="*/ 11 h 9959"/>
              <a:gd name="connsiteX54" fmla="*/ 4526 w 10000"/>
              <a:gd name="connsiteY54" fmla="*/ 11 h 9959"/>
              <a:gd name="connsiteX55" fmla="*/ 4526 w 10000"/>
              <a:gd name="connsiteY55" fmla="*/ 11 h 9959"/>
              <a:gd name="connsiteX56" fmla="*/ 4421 w 10000"/>
              <a:gd name="connsiteY56" fmla="*/ 11 h 9959"/>
              <a:gd name="connsiteX57" fmla="*/ 3579 w 10000"/>
              <a:gd name="connsiteY57" fmla="*/ 219 h 9959"/>
              <a:gd name="connsiteX58" fmla="*/ 3421 w 10000"/>
              <a:gd name="connsiteY58" fmla="*/ 324 h 9959"/>
              <a:gd name="connsiteX59" fmla="*/ 3053 w 10000"/>
              <a:gd name="connsiteY59" fmla="*/ 376 h 9959"/>
              <a:gd name="connsiteX60" fmla="*/ 3053 w 10000"/>
              <a:gd name="connsiteY60" fmla="*/ 376 h 9959"/>
              <a:gd name="connsiteX61" fmla="*/ 2737 w 10000"/>
              <a:gd name="connsiteY61" fmla="*/ 480 h 9959"/>
              <a:gd name="connsiteX62" fmla="*/ 2474 w 10000"/>
              <a:gd name="connsiteY62" fmla="*/ 688 h 9959"/>
              <a:gd name="connsiteX63" fmla="*/ 2421 w 10000"/>
              <a:gd name="connsiteY63" fmla="*/ 688 h 9959"/>
              <a:gd name="connsiteX64" fmla="*/ 1737 w 10000"/>
              <a:gd name="connsiteY64" fmla="*/ 1157 h 9959"/>
              <a:gd name="connsiteX65" fmla="*/ 1316 w 10000"/>
              <a:gd name="connsiteY65" fmla="*/ 1626 h 9959"/>
              <a:gd name="connsiteX66" fmla="*/ 947 w 10000"/>
              <a:gd name="connsiteY66" fmla="*/ 2042 h 9959"/>
              <a:gd name="connsiteX67" fmla="*/ 947 w 10000"/>
              <a:gd name="connsiteY67" fmla="*/ 1990 h 9959"/>
              <a:gd name="connsiteX68" fmla="*/ 684 w 10000"/>
              <a:gd name="connsiteY68" fmla="*/ 2563 h 9959"/>
              <a:gd name="connsiteX69" fmla="*/ 474 w 10000"/>
              <a:gd name="connsiteY69" fmla="*/ 2772 h 9959"/>
              <a:gd name="connsiteX70" fmla="*/ 263 w 10000"/>
              <a:gd name="connsiteY70" fmla="*/ 3397 h 9959"/>
              <a:gd name="connsiteX71" fmla="*/ 158 w 10000"/>
              <a:gd name="connsiteY71" fmla="*/ 3553 h 9959"/>
              <a:gd name="connsiteX72" fmla="*/ 0 w 10000"/>
              <a:gd name="connsiteY72" fmla="*/ 5584 h 9959"/>
              <a:gd name="connsiteX73" fmla="*/ 0 w 10000"/>
              <a:gd name="connsiteY73" fmla="*/ 5584 h 9959"/>
              <a:gd name="connsiteX74" fmla="*/ 158 w 10000"/>
              <a:gd name="connsiteY74" fmla="*/ 5792 h 9959"/>
              <a:gd name="connsiteX75" fmla="*/ 105 w 10000"/>
              <a:gd name="connsiteY75" fmla="*/ 5792 h 9959"/>
              <a:gd name="connsiteX76" fmla="*/ 158 w 10000"/>
              <a:gd name="connsiteY76" fmla="*/ 6157 h 9959"/>
              <a:gd name="connsiteX77" fmla="*/ 158 w 10000"/>
              <a:gd name="connsiteY77" fmla="*/ 6157 h 9959"/>
              <a:gd name="connsiteX78" fmla="*/ 263 w 10000"/>
              <a:gd name="connsiteY78" fmla="*/ 6469 h 9959"/>
              <a:gd name="connsiteX79" fmla="*/ 263 w 10000"/>
              <a:gd name="connsiteY79" fmla="*/ 6522 h 9959"/>
              <a:gd name="connsiteX80" fmla="*/ 263 w 10000"/>
              <a:gd name="connsiteY80" fmla="*/ 6574 h 9959"/>
              <a:gd name="connsiteX81" fmla="*/ 211 w 10000"/>
              <a:gd name="connsiteY81" fmla="*/ 6522 h 9959"/>
              <a:gd name="connsiteX82" fmla="*/ 2105 w 10000"/>
              <a:gd name="connsiteY82" fmla="*/ 9022 h 9959"/>
              <a:gd name="connsiteX83" fmla="*/ 2053 w 10000"/>
              <a:gd name="connsiteY83" fmla="*/ 8969 h 9959"/>
              <a:gd name="connsiteX84" fmla="*/ 2263 w 10000"/>
              <a:gd name="connsiteY84" fmla="*/ 9074 h 9959"/>
              <a:gd name="connsiteX85" fmla="*/ 2211 w 10000"/>
              <a:gd name="connsiteY85" fmla="*/ 9074 h 9959"/>
              <a:gd name="connsiteX86" fmla="*/ 2947 w 10000"/>
              <a:gd name="connsiteY86" fmla="*/ 9490 h 9959"/>
              <a:gd name="connsiteX87" fmla="*/ 2895 w 10000"/>
              <a:gd name="connsiteY87" fmla="*/ 9490 h 9959"/>
              <a:gd name="connsiteX88" fmla="*/ 3263 w 10000"/>
              <a:gd name="connsiteY88" fmla="*/ 9594 h 9959"/>
              <a:gd name="connsiteX89" fmla="*/ 3263 w 10000"/>
              <a:gd name="connsiteY89" fmla="*/ 9647 h 9959"/>
              <a:gd name="connsiteX90" fmla="*/ 4842 w 10000"/>
              <a:gd name="connsiteY90" fmla="*/ 9959 h 9959"/>
              <a:gd name="connsiteX91" fmla="*/ 6211 w 10000"/>
              <a:gd name="connsiteY91" fmla="*/ 9751 h 9959"/>
              <a:gd name="connsiteX92" fmla="*/ 6211 w 10000"/>
              <a:gd name="connsiteY92" fmla="*/ 9751 h 9959"/>
              <a:gd name="connsiteX93" fmla="*/ 7842 w 10000"/>
              <a:gd name="connsiteY93" fmla="*/ 9022 h 9959"/>
              <a:gd name="connsiteX94" fmla="*/ 8368 w 10000"/>
              <a:gd name="connsiteY94" fmla="*/ 8605 h 9959"/>
              <a:gd name="connsiteX95" fmla="*/ 8368 w 10000"/>
              <a:gd name="connsiteY95" fmla="*/ 8605 h 9959"/>
              <a:gd name="connsiteX96" fmla="*/ 9263 w 10000"/>
              <a:gd name="connsiteY96" fmla="*/ 7563 h 9959"/>
              <a:gd name="connsiteX97" fmla="*/ 9263 w 10000"/>
              <a:gd name="connsiteY97" fmla="*/ 7615 h 9959"/>
              <a:gd name="connsiteX98" fmla="*/ 9316 w 10000"/>
              <a:gd name="connsiteY98" fmla="*/ 7407 h 9959"/>
              <a:gd name="connsiteX99" fmla="*/ 9368 w 10000"/>
              <a:gd name="connsiteY99" fmla="*/ 7355 h 9959"/>
              <a:gd name="connsiteX100" fmla="*/ 9737 w 10000"/>
              <a:gd name="connsiteY100" fmla="*/ 6469 h 9959"/>
              <a:gd name="connsiteX101" fmla="*/ 9737 w 10000"/>
              <a:gd name="connsiteY101" fmla="*/ 6522 h 9959"/>
              <a:gd name="connsiteX102" fmla="*/ 9789 w 10000"/>
              <a:gd name="connsiteY102" fmla="*/ 6261 h 9959"/>
              <a:gd name="connsiteX103" fmla="*/ 9789 w 10000"/>
              <a:gd name="connsiteY103" fmla="*/ 6261 h 9959"/>
              <a:gd name="connsiteX104" fmla="*/ 9947 w 10000"/>
              <a:gd name="connsiteY104" fmla="*/ 5324 h 9959"/>
              <a:gd name="connsiteX105" fmla="*/ 10000 w 10000"/>
              <a:gd name="connsiteY105" fmla="*/ 5376 h 9959"/>
              <a:gd name="connsiteX106" fmla="*/ 10000 w 10000"/>
              <a:gd name="connsiteY106" fmla="*/ 4699 h 9959"/>
              <a:gd name="connsiteX107" fmla="*/ 10000 w 10000"/>
              <a:gd name="connsiteY107" fmla="*/ 4751 h 9959"/>
              <a:gd name="connsiteX108" fmla="*/ 10000 w 10000"/>
              <a:gd name="connsiteY108" fmla="*/ 4647 h 9959"/>
              <a:gd name="connsiteX109" fmla="*/ 10000 w 10000"/>
              <a:gd name="connsiteY109" fmla="*/ 4647 h 9959"/>
              <a:gd name="connsiteX110" fmla="*/ 9842 w 10000"/>
              <a:gd name="connsiteY110" fmla="*/ 3865 h 9959"/>
              <a:gd name="connsiteX0" fmla="*/ 9842 w 10000"/>
              <a:gd name="connsiteY0" fmla="*/ 3881 h 10000"/>
              <a:gd name="connsiteX1" fmla="*/ 9895 w 10000"/>
              <a:gd name="connsiteY1" fmla="*/ 3881 h 10000"/>
              <a:gd name="connsiteX2" fmla="*/ 9632 w 10000"/>
              <a:gd name="connsiteY2" fmla="*/ 3149 h 10000"/>
              <a:gd name="connsiteX3" fmla="*/ 9632 w 10000"/>
              <a:gd name="connsiteY3" fmla="*/ 3149 h 10000"/>
              <a:gd name="connsiteX4" fmla="*/ 8579 w 10000"/>
              <a:gd name="connsiteY4" fmla="*/ 1633 h 10000"/>
              <a:gd name="connsiteX5" fmla="*/ 8579 w 10000"/>
              <a:gd name="connsiteY5" fmla="*/ 1633 h 10000"/>
              <a:gd name="connsiteX6" fmla="*/ 8526 w 10000"/>
              <a:gd name="connsiteY6" fmla="*/ 1580 h 10000"/>
              <a:gd name="connsiteX7" fmla="*/ 8526 w 10000"/>
              <a:gd name="connsiteY7" fmla="*/ 1580 h 10000"/>
              <a:gd name="connsiteX8" fmla="*/ 8158 w 10000"/>
              <a:gd name="connsiteY8" fmla="*/ 1266 h 10000"/>
              <a:gd name="connsiteX9" fmla="*/ 8158 w 10000"/>
              <a:gd name="connsiteY9" fmla="*/ 1266 h 10000"/>
              <a:gd name="connsiteX10" fmla="*/ 6789 w 10000"/>
              <a:gd name="connsiteY10" fmla="*/ 534 h 10000"/>
              <a:gd name="connsiteX11" fmla="*/ 6789 w 10000"/>
              <a:gd name="connsiteY11" fmla="*/ 482 h 10000"/>
              <a:gd name="connsiteX12" fmla="*/ 5474 w 10000"/>
              <a:gd name="connsiteY12" fmla="*/ 220 h 10000"/>
              <a:gd name="connsiteX13" fmla="*/ 5474 w 10000"/>
              <a:gd name="connsiteY13" fmla="*/ 273 h 10000"/>
              <a:gd name="connsiteX14" fmla="*/ 5842 w 10000"/>
              <a:gd name="connsiteY14" fmla="*/ 325 h 10000"/>
              <a:gd name="connsiteX15" fmla="*/ 5842 w 10000"/>
              <a:gd name="connsiteY15" fmla="*/ 325 h 10000"/>
              <a:gd name="connsiteX16" fmla="*/ 5947 w 10000"/>
              <a:gd name="connsiteY16" fmla="*/ 325 h 10000"/>
              <a:gd name="connsiteX17" fmla="*/ 5947 w 10000"/>
              <a:gd name="connsiteY17" fmla="*/ 378 h 10000"/>
              <a:gd name="connsiteX18" fmla="*/ 6526 w 10000"/>
              <a:gd name="connsiteY18" fmla="*/ 482 h 10000"/>
              <a:gd name="connsiteX19" fmla="*/ 6789 w 10000"/>
              <a:gd name="connsiteY19" fmla="*/ 586 h 10000"/>
              <a:gd name="connsiteX20" fmla="*/ 6895 w 10000"/>
              <a:gd name="connsiteY20" fmla="*/ 586 h 10000"/>
              <a:gd name="connsiteX21" fmla="*/ 8632 w 10000"/>
              <a:gd name="connsiteY21" fmla="*/ 1789 h 10000"/>
              <a:gd name="connsiteX22" fmla="*/ 9316 w 10000"/>
              <a:gd name="connsiteY22" fmla="*/ 2730 h 10000"/>
              <a:gd name="connsiteX23" fmla="*/ 9316 w 10000"/>
              <a:gd name="connsiteY23" fmla="*/ 2730 h 10000"/>
              <a:gd name="connsiteX24" fmla="*/ 9526 w 10000"/>
              <a:gd name="connsiteY24" fmla="*/ 3149 h 10000"/>
              <a:gd name="connsiteX25" fmla="*/ 9579 w 10000"/>
              <a:gd name="connsiteY25" fmla="*/ 3253 h 10000"/>
              <a:gd name="connsiteX26" fmla="*/ 9789 w 10000"/>
              <a:gd name="connsiteY26" fmla="*/ 6026 h 10000"/>
              <a:gd name="connsiteX27" fmla="*/ 8263 w 10000"/>
              <a:gd name="connsiteY27" fmla="*/ 8640 h 10000"/>
              <a:gd name="connsiteX28" fmla="*/ 8263 w 10000"/>
              <a:gd name="connsiteY28" fmla="*/ 8588 h 10000"/>
              <a:gd name="connsiteX29" fmla="*/ 7579 w 10000"/>
              <a:gd name="connsiteY29" fmla="*/ 9111 h 10000"/>
              <a:gd name="connsiteX30" fmla="*/ 7579 w 10000"/>
              <a:gd name="connsiteY30" fmla="*/ 9111 h 10000"/>
              <a:gd name="connsiteX31" fmla="*/ 5579 w 10000"/>
              <a:gd name="connsiteY31" fmla="*/ 9843 h 10000"/>
              <a:gd name="connsiteX32" fmla="*/ 2947 w 10000"/>
              <a:gd name="connsiteY32" fmla="*/ 9425 h 10000"/>
              <a:gd name="connsiteX33" fmla="*/ 2947 w 10000"/>
              <a:gd name="connsiteY33" fmla="*/ 9425 h 10000"/>
              <a:gd name="connsiteX34" fmla="*/ 1316 w 10000"/>
              <a:gd name="connsiteY34" fmla="*/ 8117 h 10000"/>
              <a:gd name="connsiteX35" fmla="*/ 263 w 10000"/>
              <a:gd name="connsiteY35" fmla="*/ 6182 h 10000"/>
              <a:gd name="connsiteX36" fmla="*/ 105 w 10000"/>
              <a:gd name="connsiteY36" fmla="*/ 4718 h 10000"/>
              <a:gd name="connsiteX37" fmla="*/ 947 w 10000"/>
              <a:gd name="connsiteY37" fmla="*/ 2260 h 10000"/>
              <a:gd name="connsiteX38" fmla="*/ 2737 w 10000"/>
              <a:gd name="connsiteY38" fmla="*/ 639 h 10000"/>
              <a:gd name="connsiteX39" fmla="*/ 3895 w 10000"/>
              <a:gd name="connsiteY39" fmla="*/ 273 h 10000"/>
              <a:gd name="connsiteX40" fmla="*/ 3895 w 10000"/>
              <a:gd name="connsiteY40" fmla="*/ 273 h 10000"/>
              <a:gd name="connsiteX41" fmla="*/ 4263 w 10000"/>
              <a:gd name="connsiteY41" fmla="*/ 220 h 10000"/>
              <a:gd name="connsiteX42" fmla="*/ 4263 w 10000"/>
              <a:gd name="connsiteY42" fmla="*/ 220 h 10000"/>
              <a:gd name="connsiteX43" fmla="*/ 4474 w 10000"/>
              <a:gd name="connsiteY43" fmla="*/ 115 h 10000"/>
              <a:gd name="connsiteX44" fmla="*/ 4526 w 10000"/>
              <a:gd name="connsiteY44" fmla="*/ 115 h 10000"/>
              <a:gd name="connsiteX45" fmla="*/ 4579 w 10000"/>
              <a:gd name="connsiteY45" fmla="*/ 115 h 10000"/>
              <a:gd name="connsiteX46" fmla="*/ 4684 w 10000"/>
              <a:gd name="connsiteY46" fmla="*/ 115 h 10000"/>
              <a:gd name="connsiteX47" fmla="*/ 4895 w 10000"/>
              <a:gd name="connsiteY47" fmla="*/ 168 h 10000"/>
              <a:gd name="connsiteX48" fmla="*/ 4895 w 10000"/>
              <a:gd name="connsiteY48" fmla="*/ 220 h 10000"/>
              <a:gd name="connsiteX49" fmla="*/ 5000 w 10000"/>
              <a:gd name="connsiteY49" fmla="*/ 115 h 10000"/>
              <a:gd name="connsiteX50" fmla="*/ 4947 w 10000"/>
              <a:gd name="connsiteY50" fmla="*/ 63 h 10000"/>
              <a:gd name="connsiteX51" fmla="*/ 4737 w 10000"/>
              <a:gd name="connsiteY51" fmla="*/ 11 h 10000"/>
              <a:gd name="connsiteX52" fmla="*/ 4737 w 10000"/>
              <a:gd name="connsiteY52" fmla="*/ 11 h 10000"/>
              <a:gd name="connsiteX53" fmla="*/ 4526 w 10000"/>
              <a:gd name="connsiteY53" fmla="*/ 11 h 10000"/>
              <a:gd name="connsiteX54" fmla="*/ 4526 w 10000"/>
              <a:gd name="connsiteY54" fmla="*/ 11 h 10000"/>
              <a:gd name="connsiteX55" fmla="*/ 4421 w 10000"/>
              <a:gd name="connsiteY55" fmla="*/ 11 h 10000"/>
              <a:gd name="connsiteX56" fmla="*/ 3579 w 10000"/>
              <a:gd name="connsiteY56" fmla="*/ 220 h 10000"/>
              <a:gd name="connsiteX57" fmla="*/ 3421 w 10000"/>
              <a:gd name="connsiteY57" fmla="*/ 325 h 10000"/>
              <a:gd name="connsiteX58" fmla="*/ 3053 w 10000"/>
              <a:gd name="connsiteY58" fmla="*/ 378 h 10000"/>
              <a:gd name="connsiteX59" fmla="*/ 3053 w 10000"/>
              <a:gd name="connsiteY59" fmla="*/ 378 h 10000"/>
              <a:gd name="connsiteX60" fmla="*/ 2737 w 10000"/>
              <a:gd name="connsiteY60" fmla="*/ 482 h 10000"/>
              <a:gd name="connsiteX61" fmla="*/ 2474 w 10000"/>
              <a:gd name="connsiteY61" fmla="*/ 691 h 10000"/>
              <a:gd name="connsiteX62" fmla="*/ 2421 w 10000"/>
              <a:gd name="connsiteY62" fmla="*/ 691 h 10000"/>
              <a:gd name="connsiteX63" fmla="*/ 1737 w 10000"/>
              <a:gd name="connsiteY63" fmla="*/ 1162 h 10000"/>
              <a:gd name="connsiteX64" fmla="*/ 1316 w 10000"/>
              <a:gd name="connsiteY64" fmla="*/ 1633 h 10000"/>
              <a:gd name="connsiteX65" fmla="*/ 947 w 10000"/>
              <a:gd name="connsiteY65" fmla="*/ 2050 h 10000"/>
              <a:gd name="connsiteX66" fmla="*/ 947 w 10000"/>
              <a:gd name="connsiteY66" fmla="*/ 1998 h 10000"/>
              <a:gd name="connsiteX67" fmla="*/ 684 w 10000"/>
              <a:gd name="connsiteY67" fmla="*/ 2574 h 10000"/>
              <a:gd name="connsiteX68" fmla="*/ 474 w 10000"/>
              <a:gd name="connsiteY68" fmla="*/ 2783 h 10000"/>
              <a:gd name="connsiteX69" fmla="*/ 263 w 10000"/>
              <a:gd name="connsiteY69" fmla="*/ 3411 h 10000"/>
              <a:gd name="connsiteX70" fmla="*/ 158 w 10000"/>
              <a:gd name="connsiteY70" fmla="*/ 3568 h 10000"/>
              <a:gd name="connsiteX71" fmla="*/ 0 w 10000"/>
              <a:gd name="connsiteY71" fmla="*/ 5607 h 10000"/>
              <a:gd name="connsiteX72" fmla="*/ 0 w 10000"/>
              <a:gd name="connsiteY72" fmla="*/ 5607 h 10000"/>
              <a:gd name="connsiteX73" fmla="*/ 158 w 10000"/>
              <a:gd name="connsiteY73" fmla="*/ 5816 h 10000"/>
              <a:gd name="connsiteX74" fmla="*/ 105 w 10000"/>
              <a:gd name="connsiteY74" fmla="*/ 5816 h 10000"/>
              <a:gd name="connsiteX75" fmla="*/ 158 w 10000"/>
              <a:gd name="connsiteY75" fmla="*/ 6182 h 10000"/>
              <a:gd name="connsiteX76" fmla="*/ 158 w 10000"/>
              <a:gd name="connsiteY76" fmla="*/ 6182 h 10000"/>
              <a:gd name="connsiteX77" fmla="*/ 263 w 10000"/>
              <a:gd name="connsiteY77" fmla="*/ 6496 h 10000"/>
              <a:gd name="connsiteX78" fmla="*/ 263 w 10000"/>
              <a:gd name="connsiteY78" fmla="*/ 6549 h 10000"/>
              <a:gd name="connsiteX79" fmla="*/ 263 w 10000"/>
              <a:gd name="connsiteY79" fmla="*/ 6601 h 10000"/>
              <a:gd name="connsiteX80" fmla="*/ 211 w 10000"/>
              <a:gd name="connsiteY80" fmla="*/ 6549 h 10000"/>
              <a:gd name="connsiteX81" fmla="*/ 2105 w 10000"/>
              <a:gd name="connsiteY81" fmla="*/ 9059 h 10000"/>
              <a:gd name="connsiteX82" fmla="*/ 2053 w 10000"/>
              <a:gd name="connsiteY82" fmla="*/ 9006 h 10000"/>
              <a:gd name="connsiteX83" fmla="*/ 2263 w 10000"/>
              <a:gd name="connsiteY83" fmla="*/ 9111 h 10000"/>
              <a:gd name="connsiteX84" fmla="*/ 2211 w 10000"/>
              <a:gd name="connsiteY84" fmla="*/ 9111 h 10000"/>
              <a:gd name="connsiteX85" fmla="*/ 2947 w 10000"/>
              <a:gd name="connsiteY85" fmla="*/ 9529 h 10000"/>
              <a:gd name="connsiteX86" fmla="*/ 2895 w 10000"/>
              <a:gd name="connsiteY86" fmla="*/ 9529 h 10000"/>
              <a:gd name="connsiteX87" fmla="*/ 3263 w 10000"/>
              <a:gd name="connsiteY87" fmla="*/ 9633 h 10000"/>
              <a:gd name="connsiteX88" fmla="*/ 3263 w 10000"/>
              <a:gd name="connsiteY88" fmla="*/ 9687 h 10000"/>
              <a:gd name="connsiteX89" fmla="*/ 4842 w 10000"/>
              <a:gd name="connsiteY89" fmla="*/ 10000 h 10000"/>
              <a:gd name="connsiteX90" fmla="*/ 6211 w 10000"/>
              <a:gd name="connsiteY90" fmla="*/ 9791 h 10000"/>
              <a:gd name="connsiteX91" fmla="*/ 6211 w 10000"/>
              <a:gd name="connsiteY91" fmla="*/ 9791 h 10000"/>
              <a:gd name="connsiteX92" fmla="*/ 7842 w 10000"/>
              <a:gd name="connsiteY92" fmla="*/ 9059 h 10000"/>
              <a:gd name="connsiteX93" fmla="*/ 8368 w 10000"/>
              <a:gd name="connsiteY93" fmla="*/ 8640 h 10000"/>
              <a:gd name="connsiteX94" fmla="*/ 8368 w 10000"/>
              <a:gd name="connsiteY94" fmla="*/ 8640 h 10000"/>
              <a:gd name="connsiteX95" fmla="*/ 9263 w 10000"/>
              <a:gd name="connsiteY95" fmla="*/ 7594 h 10000"/>
              <a:gd name="connsiteX96" fmla="*/ 9263 w 10000"/>
              <a:gd name="connsiteY96" fmla="*/ 7646 h 10000"/>
              <a:gd name="connsiteX97" fmla="*/ 9316 w 10000"/>
              <a:gd name="connsiteY97" fmla="*/ 7437 h 10000"/>
              <a:gd name="connsiteX98" fmla="*/ 9368 w 10000"/>
              <a:gd name="connsiteY98" fmla="*/ 7385 h 10000"/>
              <a:gd name="connsiteX99" fmla="*/ 9737 w 10000"/>
              <a:gd name="connsiteY99" fmla="*/ 6496 h 10000"/>
              <a:gd name="connsiteX100" fmla="*/ 9737 w 10000"/>
              <a:gd name="connsiteY100" fmla="*/ 6549 h 10000"/>
              <a:gd name="connsiteX101" fmla="*/ 9789 w 10000"/>
              <a:gd name="connsiteY101" fmla="*/ 6287 h 10000"/>
              <a:gd name="connsiteX102" fmla="*/ 9789 w 10000"/>
              <a:gd name="connsiteY102" fmla="*/ 6287 h 10000"/>
              <a:gd name="connsiteX103" fmla="*/ 9947 w 10000"/>
              <a:gd name="connsiteY103" fmla="*/ 5346 h 10000"/>
              <a:gd name="connsiteX104" fmla="*/ 10000 w 10000"/>
              <a:gd name="connsiteY104" fmla="*/ 5398 h 10000"/>
              <a:gd name="connsiteX105" fmla="*/ 10000 w 10000"/>
              <a:gd name="connsiteY105" fmla="*/ 4718 h 10000"/>
              <a:gd name="connsiteX106" fmla="*/ 10000 w 10000"/>
              <a:gd name="connsiteY106" fmla="*/ 4771 h 10000"/>
              <a:gd name="connsiteX107" fmla="*/ 10000 w 10000"/>
              <a:gd name="connsiteY107" fmla="*/ 4666 h 10000"/>
              <a:gd name="connsiteX108" fmla="*/ 10000 w 10000"/>
              <a:gd name="connsiteY108" fmla="*/ 4666 h 10000"/>
              <a:gd name="connsiteX109" fmla="*/ 9842 w 10000"/>
              <a:gd name="connsiteY109" fmla="*/ 3881 h 10000"/>
              <a:gd name="connsiteX0" fmla="*/ 9842 w 10000"/>
              <a:gd name="connsiteY0" fmla="*/ 3881 h 10000"/>
              <a:gd name="connsiteX1" fmla="*/ 9895 w 10000"/>
              <a:gd name="connsiteY1" fmla="*/ 3881 h 10000"/>
              <a:gd name="connsiteX2" fmla="*/ 9632 w 10000"/>
              <a:gd name="connsiteY2" fmla="*/ 3149 h 10000"/>
              <a:gd name="connsiteX3" fmla="*/ 9632 w 10000"/>
              <a:gd name="connsiteY3" fmla="*/ 3149 h 10000"/>
              <a:gd name="connsiteX4" fmla="*/ 8579 w 10000"/>
              <a:gd name="connsiteY4" fmla="*/ 1633 h 10000"/>
              <a:gd name="connsiteX5" fmla="*/ 8579 w 10000"/>
              <a:gd name="connsiteY5" fmla="*/ 1633 h 10000"/>
              <a:gd name="connsiteX6" fmla="*/ 8526 w 10000"/>
              <a:gd name="connsiteY6" fmla="*/ 1580 h 10000"/>
              <a:gd name="connsiteX7" fmla="*/ 8526 w 10000"/>
              <a:gd name="connsiteY7" fmla="*/ 1580 h 10000"/>
              <a:gd name="connsiteX8" fmla="*/ 8158 w 10000"/>
              <a:gd name="connsiteY8" fmla="*/ 1266 h 10000"/>
              <a:gd name="connsiteX9" fmla="*/ 8158 w 10000"/>
              <a:gd name="connsiteY9" fmla="*/ 1266 h 10000"/>
              <a:gd name="connsiteX10" fmla="*/ 6789 w 10000"/>
              <a:gd name="connsiteY10" fmla="*/ 534 h 10000"/>
              <a:gd name="connsiteX11" fmla="*/ 6789 w 10000"/>
              <a:gd name="connsiteY11" fmla="*/ 482 h 10000"/>
              <a:gd name="connsiteX12" fmla="*/ 5474 w 10000"/>
              <a:gd name="connsiteY12" fmla="*/ 220 h 10000"/>
              <a:gd name="connsiteX13" fmla="*/ 5377 w 10000"/>
              <a:gd name="connsiteY13" fmla="*/ 314 h 10000"/>
              <a:gd name="connsiteX14" fmla="*/ 5842 w 10000"/>
              <a:gd name="connsiteY14" fmla="*/ 325 h 10000"/>
              <a:gd name="connsiteX15" fmla="*/ 5842 w 10000"/>
              <a:gd name="connsiteY15" fmla="*/ 325 h 10000"/>
              <a:gd name="connsiteX16" fmla="*/ 5947 w 10000"/>
              <a:gd name="connsiteY16" fmla="*/ 325 h 10000"/>
              <a:gd name="connsiteX17" fmla="*/ 5947 w 10000"/>
              <a:gd name="connsiteY17" fmla="*/ 378 h 10000"/>
              <a:gd name="connsiteX18" fmla="*/ 6526 w 10000"/>
              <a:gd name="connsiteY18" fmla="*/ 482 h 10000"/>
              <a:gd name="connsiteX19" fmla="*/ 6789 w 10000"/>
              <a:gd name="connsiteY19" fmla="*/ 586 h 10000"/>
              <a:gd name="connsiteX20" fmla="*/ 6895 w 10000"/>
              <a:gd name="connsiteY20" fmla="*/ 586 h 10000"/>
              <a:gd name="connsiteX21" fmla="*/ 8632 w 10000"/>
              <a:gd name="connsiteY21" fmla="*/ 1789 h 10000"/>
              <a:gd name="connsiteX22" fmla="*/ 9316 w 10000"/>
              <a:gd name="connsiteY22" fmla="*/ 2730 h 10000"/>
              <a:gd name="connsiteX23" fmla="*/ 9316 w 10000"/>
              <a:gd name="connsiteY23" fmla="*/ 2730 h 10000"/>
              <a:gd name="connsiteX24" fmla="*/ 9526 w 10000"/>
              <a:gd name="connsiteY24" fmla="*/ 3149 h 10000"/>
              <a:gd name="connsiteX25" fmla="*/ 9579 w 10000"/>
              <a:gd name="connsiteY25" fmla="*/ 3253 h 10000"/>
              <a:gd name="connsiteX26" fmla="*/ 9789 w 10000"/>
              <a:gd name="connsiteY26" fmla="*/ 6026 h 10000"/>
              <a:gd name="connsiteX27" fmla="*/ 8263 w 10000"/>
              <a:gd name="connsiteY27" fmla="*/ 8640 h 10000"/>
              <a:gd name="connsiteX28" fmla="*/ 8263 w 10000"/>
              <a:gd name="connsiteY28" fmla="*/ 8588 h 10000"/>
              <a:gd name="connsiteX29" fmla="*/ 7579 w 10000"/>
              <a:gd name="connsiteY29" fmla="*/ 9111 h 10000"/>
              <a:gd name="connsiteX30" fmla="*/ 7579 w 10000"/>
              <a:gd name="connsiteY30" fmla="*/ 9111 h 10000"/>
              <a:gd name="connsiteX31" fmla="*/ 5579 w 10000"/>
              <a:gd name="connsiteY31" fmla="*/ 9843 h 10000"/>
              <a:gd name="connsiteX32" fmla="*/ 2947 w 10000"/>
              <a:gd name="connsiteY32" fmla="*/ 9425 h 10000"/>
              <a:gd name="connsiteX33" fmla="*/ 2947 w 10000"/>
              <a:gd name="connsiteY33" fmla="*/ 9425 h 10000"/>
              <a:gd name="connsiteX34" fmla="*/ 1316 w 10000"/>
              <a:gd name="connsiteY34" fmla="*/ 8117 h 10000"/>
              <a:gd name="connsiteX35" fmla="*/ 263 w 10000"/>
              <a:gd name="connsiteY35" fmla="*/ 6182 h 10000"/>
              <a:gd name="connsiteX36" fmla="*/ 105 w 10000"/>
              <a:gd name="connsiteY36" fmla="*/ 4718 h 10000"/>
              <a:gd name="connsiteX37" fmla="*/ 947 w 10000"/>
              <a:gd name="connsiteY37" fmla="*/ 2260 h 10000"/>
              <a:gd name="connsiteX38" fmla="*/ 2737 w 10000"/>
              <a:gd name="connsiteY38" fmla="*/ 639 h 10000"/>
              <a:gd name="connsiteX39" fmla="*/ 3895 w 10000"/>
              <a:gd name="connsiteY39" fmla="*/ 273 h 10000"/>
              <a:gd name="connsiteX40" fmla="*/ 3895 w 10000"/>
              <a:gd name="connsiteY40" fmla="*/ 273 h 10000"/>
              <a:gd name="connsiteX41" fmla="*/ 4263 w 10000"/>
              <a:gd name="connsiteY41" fmla="*/ 220 h 10000"/>
              <a:gd name="connsiteX42" fmla="*/ 4263 w 10000"/>
              <a:gd name="connsiteY42" fmla="*/ 220 h 10000"/>
              <a:gd name="connsiteX43" fmla="*/ 4474 w 10000"/>
              <a:gd name="connsiteY43" fmla="*/ 115 h 10000"/>
              <a:gd name="connsiteX44" fmla="*/ 4526 w 10000"/>
              <a:gd name="connsiteY44" fmla="*/ 115 h 10000"/>
              <a:gd name="connsiteX45" fmla="*/ 4579 w 10000"/>
              <a:gd name="connsiteY45" fmla="*/ 115 h 10000"/>
              <a:gd name="connsiteX46" fmla="*/ 4684 w 10000"/>
              <a:gd name="connsiteY46" fmla="*/ 115 h 10000"/>
              <a:gd name="connsiteX47" fmla="*/ 4895 w 10000"/>
              <a:gd name="connsiteY47" fmla="*/ 168 h 10000"/>
              <a:gd name="connsiteX48" fmla="*/ 4895 w 10000"/>
              <a:gd name="connsiteY48" fmla="*/ 220 h 10000"/>
              <a:gd name="connsiteX49" fmla="*/ 5000 w 10000"/>
              <a:gd name="connsiteY49" fmla="*/ 115 h 10000"/>
              <a:gd name="connsiteX50" fmla="*/ 4947 w 10000"/>
              <a:gd name="connsiteY50" fmla="*/ 63 h 10000"/>
              <a:gd name="connsiteX51" fmla="*/ 4737 w 10000"/>
              <a:gd name="connsiteY51" fmla="*/ 11 h 10000"/>
              <a:gd name="connsiteX52" fmla="*/ 4737 w 10000"/>
              <a:gd name="connsiteY52" fmla="*/ 11 h 10000"/>
              <a:gd name="connsiteX53" fmla="*/ 4526 w 10000"/>
              <a:gd name="connsiteY53" fmla="*/ 11 h 10000"/>
              <a:gd name="connsiteX54" fmla="*/ 4526 w 10000"/>
              <a:gd name="connsiteY54" fmla="*/ 11 h 10000"/>
              <a:gd name="connsiteX55" fmla="*/ 4421 w 10000"/>
              <a:gd name="connsiteY55" fmla="*/ 11 h 10000"/>
              <a:gd name="connsiteX56" fmla="*/ 3579 w 10000"/>
              <a:gd name="connsiteY56" fmla="*/ 220 h 10000"/>
              <a:gd name="connsiteX57" fmla="*/ 3421 w 10000"/>
              <a:gd name="connsiteY57" fmla="*/ 325 h 10000"/>
              <a:gd name="connsiteX58" fmla="*/ 3053 w 10000"/>
              <a:gd name="connsiteY58" fmla="*/ 378 h 10000"/>
              <a:gd name="connsiteX59" fmla="*/ 3053 w 10000"/>
              <a:gd name="connsiteY59" fmla="*/ 378 h 10000"/>
              <a:gd name="connsiteX60" fmla="*/ 2737 w 10000"/>
              <a:gd name="connsiteY60" fmla="*/ 482 h 10000"/>
              <a:gd name="connsiteX61" fmla="*/ 2474 w 10000"/>
              <a:gd name="connsiteY61" fmla="*/ 691 h 10000"/>
              <a:gd name="connsiteX62" fmla="*/ 2421 w 10000"/>
              <a:gd name="connsiteY62" fmla="*/ 691 h 10000"/>
              <a:gd name="connsiteX63" fmla="*/ 1737 w 10000"/>
              <a:gd name="connsiteY63" fmla="*/ 1162 h 10000"/>
              <a:gd name="connsiteX64" fmla="*/ 1316 w 10000"/>
              <a:gd name="connsiteY64" fmla="*/ 1633 h 10000"/>
              <a:gd name="connsiteX65" fmla="*/ 947 w 10000"/>
              <a:gd name="connsiteY65" fmla="*/ 2050 h 10000"/>
              <a:gd name="connsiteX66" fmla="*/ 947 w 10000"/>
              <a:gd name="connsiteY66" fmla="*/ 1998 h 10000"/>
              <a:gd name="connsiteX67" fmla="*/ 684 w 10000"/>
              <a:gd name="connsiteY67" fmla="*/ 2574 h 10000"/>
              <a:gd name="connsiteX68" fmla="*/ 474 w 10000"/>
              <a:gd name="connsiteY68" fmla="*/ 2783 h 10000"/>
              <a:gd name="connsiteX69" fmla="*/ 263 w 10000"/>
              <a:gd name="connsiteY69" fmla="*/ 3411 h 10000"/>
              <a:gd name="connsiteX70" fmla="*/ 158 w 10000"/>
              <a:gd name="connsiteY70" fmla="*/ 3568 h 10000"/>
              <a:gd name="connsiteX71" fmla="*/ 0 w 10000"/>
              <a:gd name="connsiteY71" fmla="*/ 5607 h 10000"/>
              <a:gd name="connsiteX72" fmla="*/ 0 w 10000"/>
              <a:gd name="connsiteY72" fmla="*/ 5607 h 10000"/>
              <a:gd name="connsiteX73" fmla="*/ 158 w 10000"/>
              <a:gd name="connsiteY73" fmla="*/ 5816 h 10000"/>
              <a:gd name="connsiteX74" fmla="*/ 105 w 10000"/>
              <a:gd name="connsiteY74" fmla="*/ 5816 h 10000"/>
              <a:gd name="connsiteX75" fmla="*/ 158 w 10000"/>
              <a:gd name="connsiteY75" fmla="*/ 6182 h 10000"/>
              <a:gd name="connsiteX76" fmla="*/ 158 w 10000"/>
              <a:gd name="connsiteY76" fmla="*/ 6182 h 10000"/>
              <a:gd name="connsiteX77" fmla="*/ 263 w 10000"/>
              <a:gd name="connsiteY77" fmla="*/ 6496 h 10000"/>
              <a:gd name="connsiteX78" fmla="*/ 263 w 10000"/>
              <a:gd name="connsiteY78" fmla="*/ 6549 h 10000"/>
              <a:gd name="connsiteX79" fmla="*/ 263 w 10000"/>
              <a:gd name="connsiteY79" fmla="*/ 6601 h 10000"/>
              <a:gd name="connsiteX80" fmla="*/ 211 w 10000"/>
              <a:gd name="connsiteY80" fmla="*/ 6549 h 10000"/>
              <a:gd name="connsiteX81" fmla="*/ 2105 w 10000"/>
              <a:gd name="connsiteY81" fmla="*/ 9059 h 10000"/>
              <a:gd name="connsiteX82" fmla="*/ 2053 w 10000"/>
              <a:gd name="connsiteY82" fmla="*/ 9006 h 10000"/>
              <a:gd name="connsiteX83" fmla="*/ 2263 w 10000"/>
              <a:gd name="connsiteY83" fmla="*/ 9111 h 10000"/>
              <a:gd name="connsiteX84" fmla="*/ 2211 w 10000"/>
              <a:gd name="connsiteY84" fmla="*/ 9111 h 10000"/>
              <a:gd name="connsiteX85" fmla="*/ 2947 w 10000"/>
              <a:gd name="connsiteY85" fmla="*/ 9529 h 10000"/>
              <a:gd name="connsiteX86" fmla="*/ 2895 w 10000"/>
              <a:gd name="connsiteY86" fmla="*/ 9529 h 10000"/>
              <a:gd name="connsiteX87" fmla="*/ 3263 w 10000"/>
              <a:gd name="connsiteY87" fmla="*/ 9633 h 10000"/>
              <a:gd name="connsiteX88" fmla="*/ 3263 w 10000"/>
              <a:gd name="connsiteY88" fmla="*/ 9687 h 10000"/>
              <a:gd name="connsiteX89" fmla="*/ 4842 w 10000"/>
              <a:gd name="connsiteY89" fmla="*/ 10000 h 10000"/>
              <a:gd name="connsiteX90" fmla="*/ 6211 w 10000"/>
              <a:gd name="connsiteY90" fmla="*/ 9791 h 10000"/>
              <a:gd name="connsiteX91" fmla="*/ 6211 w 10000"/>
              <a:gd name="connsiteY91" fmla="*/ 9791 h 10000"/>
              <a:gd name="connsiteX92" fmla="*/ 7842 w 10000"/>
              <a:gd name="connsiteY92" fmla="*/ 9059 h 10000"/>
              <a:gd name="connsiteX93" fmla="*/ 8368 w 10000"/>
              <a:gd name="connsiteY93" fmla="*/ 8640 h 10000"/>
              <a:gd name="connsiteX94" fmla="*/ 8368 w 10000"/>
              <a:gd name="connsiteY94" fmla="*/ 8640 h 10000"/>
              <a:gd name="connsiteX95" fmla="*/ 9263 w 10000"/>
              <a:gd name="connsiteY95" fmla="*/ 7594 h 10000"/>
              <a:gd name="connsiteX96" fmla="*/ 9263 w 10000"/>
              <a:gd name="connsiteY96" fmla="*/ 7646 h 10000"/>
              <a:gd name="connsiteX97" fmla="*/ 9316 w 10000"/>
              <a:gd name="connsiteY97" fmla="*/ 7437 h 10000"/>
              <a:gd name="connsiteX98" fmla="*/ 9368 w 10000"/>
              <a:gd name="connsiteY98" fmla="*/ 7385 h 10000"/>
              <a:gd name="connsiteX99" fmla="*/ 9737 w 10000"/>
              <a:gd name="connsiteY99" fmla="*/ 6496 h 10000"/>
              <a:gd name="connsiteX100" fmla="*/ 9737 w 10000"/>
              <a:gd name="connsiteY100" fmla="*/ 6549 h 10000"/>
              <a:gd name="connsiteX101" fmla="*/ 9789 w 10000"/>
              <a:gd name="connsiteY101" fmla="*/ 6287 h 10000"/>
              <a:gd name="connsiteX102" fmla="*/ 9789 w 10000"/>
              <a:gd name="connsiteY102" fmla="*/ 6287 h 10000"/>
              <a:gd name="connsiteX103" fmla="*/ 9947 w 10000"/>
              <a:gd name="connsiteY103" fmla="*/ 5346 h 10000"/>
              <a:gd name="connsiteX104" fmla="*/ 10000 w 10000"/>
              <a:gd name="connsiteY104" fmla="*/ 5398 h 10000"/>
              <a:gd name="connsiteX105" fmla="*/ 10000 w 10000"/>
              <a:gd name="connsiteY105" fmla="*/ 4718 h 10000"/>
              <a:gd name="connsiteX106" fmla="*/ 10000 w 10000"/>
              <a:gd name="connsiteY106" fmla="*/ 4771 h 10000"/>
              <a:gd name="connsiteX107" fmla="*/ 10000 w 10000"/>
              <a:gd name="connsiteY107" fmla="*/ 4666 h 10000"/>
              <a:gd name="connsiteX108" fmla="*/ 10000 w 10000"/>
              <a:gd name="connsiteY108" fmla="*/ 4666 h 10000"/>
              <a:gd name="connsiteX109" fmla="*/ 9842 w 10000"/>
              <a:gd name="connsiteY109" fmla="*/ 3881 h 10000"/>
              <a:gd name="connsiteX0" fmla="*/ 9842 w 10000"/>
              <a:gd name="connsiteY0" fmla="*/ 3881 h 10000"/>
              <a:gd name="connsiteX1" fmla="*/ 9895 w 10000"/>
              <a:gd name="connsiteY1" fmla="*/ 3881 h 10000"/>
              <a:gd name="connsiteX2" fmla="*/ 9632 w 10000"/>
              <a:gd name="connsiteY2" fmla="*/ 3149 h 10000"/>
              <a:gd name="connsiteX3" fmla="*/ 9632 w 10000"/>
              <a:gd name="connsiteY3" fmla="*/ 3149 h 10000"/>
              <a:gd name="connsiteX4" fmla="*/ 8579 w 10000"/>
              <a:gd name="connsiteY4" fmla="*/ 1633 h 10000"/>
              <a:gd name="connsiteX5" fmla="*/ 8579 w 10000"/>
              <a:gd name="connsiteY5" fmla="*/ 1633 h 10000"/>
              <a:gd name="connsiteX6" fmla="*/ 8526 w 10000"/>
              <a:gd name="connsiteY6" fmla="*/ 1580 h 10000"/>
              <a:gd name="connsiteX7" fmla="*/ 8526 w 10000"/>
              <a:gd name="connsiteY7" fmla="*/ 1580 h 10000"/>
              <a:gd name="connsiteX8" fmla="*/ 8158 w 10000"/>
              <a:gd name="connsiteY8" fmla="*/ 1266 h 10000"/>
              <a:gd name="connsiteX9" fmla="*/ 8158 w 10000"/>
              <a:gd name="connsiteY9" fmla="*/ 1266 h 10000"/>
              <a:gd name="connsiteX10" fmla="*/ 6789 w 10000"/>
              <a:gd name="connsiteY10" fmla="*/ 534 h 10000"/>
              <a:gd name="connsiteX11" fmla="*/ 6789 w 10000"/>
              <a:gd name="connsiteY11" fmla="*/ 482 h 10000"/>
              <a:gd name="connsiteX12" fmla="*/ 5359 w 10000"/>
              <a:gd name="connsiteY12" fmla="*/ 158 h 10000"/>
              <a:gd name="connsiteX13" fmla="*/ 5377 w 10000"/>
              <a:gd name="connsiteY13" fmla="*/ 314 h 10000"/>
              <a:gd name="connsiteX14" fmla="*/ 5842 w 10000"/>
              <a:gd name="connsiteY14" fmla="*/ 325 h 10000"/>
              <a:gd name="connsiteX15" fmla="*/ 5842 w 10000"/>
              <a:gd name="connsiteY15" fmla="*/ 325 h 10000"/>
              <a:gd name="connsiteX16" fmla="*/ 5947 w 10000"/>
              <a:gd name="connsiteY16" fmla="*/ 325 h 10000"/>
              <a:gd name="connsiteX17" fmla="*/ 5947 w 10000"/>
              <a:gd name="connsiteY17" fmla="*/ 378 h 10000"/>
              <a:gd name="connsiteX18" fmla="*/ 6526 w 10000"/>
              <a:gd name="connsiteY18" fmla="*/ 482 h 10000"/>
              <a:gd name="connsiteX19" fmla="*/ 6789 w 10000"/>
              <a:gd name="connsiteY19" fmla="*/ 586 h 10000"/>
              <a:gd name="connsiteX20" fmla="*/ 6895 w 10000"/>
              <a:gd name="connsiteY20" fmla="*/ 586 h 10000"/>
              <a:gd name="connsiteX21" fmla="*/ 8632 w 10000"/>
              <a:gd name="connsiteY21" fmla="*/ 1789 h 10000"/>
              <a:gd name="connsiteX22" fmla="*/ 9316 w 10000"/>
              <a:gd name="connsiteY22" fmla="*/ 2730 h 10000"/>
              <a:gd name="connsiteX23" fmla="*/ 9316 w 10000"/>
              <a:gd name="connsiteY23" fmla="*/ 2730 h 10000"/>
              <a:gd name="connsiteX24" fmla="*/ 9526 w 10000"/>
              <a:gd name="connsiteY24" fmla="*/ 3149 h 10000"/>
              <a:gd name="connsiteX25" fmla="*/ 9579 w 10000"/>
              <a:gd name="connsiteY25" fmla="*/ 3253 h 10000"/>
              <a:gd name="connsiteX26" fmla="*/ 9789 w 10000"/>
              <a:gd name="connsiteY26" fmla="*/ 6026 h 10000"/>
              <a:gd name="connsiteX27" fmla="*/ 8263 w 10000"/>
              <a:gd name="connsiteY27" fmla="*/ 8640 h 10000"/>
              <a:gd name="connsiteX28" fmla="*/ 8263 w 10000"/>
              <a:gd name="connsiteY28" fmla="*/ 8588 h 10000"/>
              <a:gd name="connsiteX29" fmla="*/ 7579 w 10000"/>
              <a:gd name="connsiteY29" fmla="*/ 9111 h 10000"/>
              <a:gd name="connsiteX30" fmla="*/ 7579 w 10000"/>
              <a:gd name="connsiteY30" fmla="*/ 9111 h 10000"/>
              <a:gd name="connsiteX31" fmla="*/ 5579 w 10000"/>
              <a:gd name="connsiteY31" fmla="*/ 9843 h 10000"/>
              <a:gd name="connsiteX32" fmla="*/ 2947 w 10000"/>
              <a:gd name="connsiteY32" fmla="*/ 9425 h 10000"/>
              <a:gd name="connsiteX33" fmla="*/ 2947 w 10000"/>
              <a:gd name="connsiteY33" fmla="*/ 9425 h 10000"/>
              <a:gd name="connsiteX34" fmla="*/ 1316 w 10000"/>
              <a:gd name="connsiteY34" fmla="*/ 8117 h 10000"/>
              <a:gd name="connsiteX35" fmla="*/ 263 w 10000"/>
              <a:gd name="connsiteY35" fmla="*/ 6182 h 10000"/>
              <a:gd name="connsiteX36" fmla="*/ 105 w 10000"/>
              <a:gd name="connsiteY36" fmla="*/ 4718 h 10000"/>
              <a:gd name="connsiteX37" fmla="*/ 947 w 10000"/>
              <a:gd name="connsiteY37" fmla="*/ 2260 h 10000"/>
              <a:gd name="connsiteX38" fmla="*/ 2737 w 10000"/>
              <a:gd name="connsiteY38" fmla="*/ 639 h 10000"/>
              <a:gd name="connsiteX39" fmla="*/ 3895 w 10000"/>
              <a:gd name="connsiteY39" fmla="*/ 273 h 10000"/>
              <a:gd name="connsiteX40" fmla="*/ 3895 w 10000"/>
              <a:gd name="connsiteY40" fmla="*/ 273 h 10000"/>
              <a:gd name="connsiteX41" fmla="*/ 4263 w 10000"/>
              <a:gd name="connsiteY41" fmla="*/ 220 h 10000"/>
              <a:gd name="connsiteX42" fmla="*/ 4263 w 10000"/>
              <a:gd name="connsiteY42" fmla="*/ 220 h 10000"/>
              <a:gd name="connsiteX43" fmla="*/ 4474 w 10000"/>
              <a:gd name="connsiteY43" fmla="*/ 115 h 10000"/>
              <a:gd name="connsiteX44" fmla="*/ 4526 w 10000"/>
              <a:gd name="connsiteY44" fmla="*/ 115 h 10000"/>
              <a:gd name="connsiteX45" fmla="*/ 4579 w 10000"/>
              <a:gd name="connsiteY45" fmla="*/ 115 h 10000"/>
              <a:gd name="connsiteX46" fmla="*/ 4684 w 10000"/>
              <a:gd name="connsiteY46" fmla="*/ 115 h 10000"/>
              <a:gd name="connsiteX47" fmla="*/ 4895 w 10000"/>
              <a:gd name="connsiteY47" fmla="*/ 168 h 10000"/>
              <a:gd name="connsiteX48" fmla="*/ 4895 w 10000"/>
              <a:gd name="connsiteY48" fmla="*/ 220 h 10000"/>
              <a:gd name="connsiteX49" fmla="*/ 5000 w 10000"/>
              <a:gd name="connsiteY49" fmla="*/ 115 h 10000"/>
              <a:gd name="connsiteX50" fmla="*/ 4947 w 10000"/>
              <a:gd name="connsiteY50" fmla="*/ 63 h 10000"/>
              <a:gd name="connsiteX51" fmla="*/ 4737 w 10000"/>
              <a:gd name="connsiteY51" fmla="*/ 11 h 10000"/>
              <a:gd name="connsiteX52" fmla="*/ 4737 w 10000"/>
              <a:gd name="connsiteY52" fmla="*/ 11 h 10000"/>
              <a:gd name="connsiteX53" fmla="*/ 4526 w 10000"/>
              <a:gd name="connsiteY53" fmla="*/ 11 h 10000"/>
              <a:gd name="connsiteX54" fmla="*/ 4526 w 10000"/>
              <a:gd name="connsiteY54" fmla="*/ 11 h 10000"/>
              <a:gd name="connsiteX55" fmla="*/ 4421 w 10000"/>
              <a:gd name="connsiteY55" fmla="*/ 11 h 10000"/>
              <a:gd name="connsiteX56" fmla="*/ 3579 w 10000"/>
              <a:gd name="connsiteY56" fmla="*/ 220 h 10000"/>
              <a:gd name="connsiteX57" fmla="*/ 3421 w 10000"/>
              <a:gd name="connsiteY57" fmla="*/ 325 h 10000"/>
              <a:gd name="connsiteX58" fmla="*/ 3053 w 10000"/>
              <a:gd name="connsiteY58" fmla="*/ 378 h 10000"/>
              <a:gd name="connsiteX59" fmla="*/ 3053 w 10000"/>
              <a:gd name="connsiteY59" fmla="*/ 378 h 10000"/>
              <a:gd name="connsiteX60" fmla="*/ 2737 w 10000"/>
              <a:gd name="connsiteY60" fmla="*/ 482 h 10000"/>
              <a:gd name="connsiteX61" fmla="*/ 2474 w 10000"/>
              <a:gd name="connsiteY61" fmla="*/ 691 h 10000"/>
              <a:gd name="connsiteX62" fmla="*/ 2421 w 10000"/>
              <a:gd name="connsiteY62" fmla="*/ 691 h 10000"/>
              <a:gd name="connsiteX63" fmla="*/ 1737 w 10000"/>
              <a:gd name="connsiteY63" fmla="*/ 1162 h 10000"/>
              <a:gd name="connsiteX64" fmla="*/ 1316 w 10000"/>
              <a:gd name="connsiteY64" fmla="*/ 1633 h 10000"/>
              <a:gd name="connsiteX65" fmla="*/ 947 w 10000"/>
              <a:gd name="connsiteY65" fmla="*/ 2050 h 10000"/>
              <a:gd name="connsiteX66" fmla="*/ 947 w 10000"/>
              <a:gd name="connsiteY66" fmla="*/ 1998 h 10000"/>
              <a:gd name="connsiteX67" fmla="*/ 684 w 10000"/>
              <a:gd name="connsiteY67" fmla="*/ 2574 h 10000"/>
              <a:gd name="connsiteX68" fmla="*/ 474 w 10000"/>
              <a:gd name="connsiteY68" fmla="*/ 2783 h 10000"/>
              <a:gd name="connsiteX69" fmla="*/ 263 w 10000"/>
              <a:gd name="connsiteY69" fmla="*/ 3411 h 10000"/>
              <a:gd name="connsiteX70" fmla="*/ 158 w 10000"/>
              <a:gd name="connsiteY70" fmla="*/ 3568 h 10000"/>
              <a:gd name="connsiteX71" fmla="*/ 0 w 10000"/>
              <a:gd name="connsiteY71" fmla="*/ 5607 h 10000"/>
              <a:gd name="connsiteX72" fmla="*/ 0 w 10000"/>
              <a:gd name="connsiteY72" fmla="*/ 5607 h 10000"/>
              <a:gd name="connsiteX73" fmla="*/ 158 w 10000"/>
              <a:gd name="connsiteY73" fmla="*/ 5816 h 10000"/>
              <a:gd name="connsiteX74" fmla="*/ 105 w 10000"/>
              <a:gd name="connsiteY74" fmla="*/ 5816 h 10000"/>
              <a:gd name="connsiteX75" fmla="*/ 158 w 10000"/>
              <a:gd name="connsiteY75" fmla="*/ 6182 h 10000"/>
              <a:gd name="connsiteX76" fmla="*/ 158 w 10000"/>
              <a:gd name="connsiteY76" fmla="*/ 6182 h 10000"/>
              <a:gd name="connsiteX77" fmla="*/ 263 w 10000"/>
              <a:gd name="connsiteY77" fmla="*/ 6496 h 10000"/>
              <a:gd name="connsiteX78" fmla="*/ 263 w 10000"/>
              <a:gd name="connsiteY78" fmla="*/ 6549 h 10000"/>
              <a:gd name="connsiteX79" fmla="*/ 263 w 10000"/>
              <a:gd name="connsiteY79" fmla="*/ 6601 h 10000"/>
              <a:gd name="connsiteX80" fmla="*/ 211 w 10000"/>
              <a:gd name="connsiteY80" fmla="*/ 6549 h 10000"/>
              <a:gd name="connsiteX81" fmla="*/ 2105 w 10000"/>
              <a:gd name="connsiteY81" fmla="*/ 9059 h 10000"/>
              <a:gd name="connsiteX82" fmla="*/ 2053 w 10000"/>
              <a:gd name="connsiteY82" fmla="*/ 9006 h 10000"/>
              <a:gd name="connsiteX83" fmla="*/ 2263 w 10000"/>
              <a:gd name="connsiteY83" fmla="*/ 9111 h 10000"/>
              <a:gd name="connsiteX84" fmla="*/ 2211 w 10000"/>
              <a:gd name="connsiteY84" fmla="*/ 9111 h 10000"/>
              <a:gd name="connsiteX85" fmla="*/ 2947 w 10000"/>
              <a:gd name="connsiteY85" fmla="*/ 9529 h 10000"/>
              <a:gd name="connsiteX86" fmla="*/ 2895 w 10000"/>
              <a:gd name="connsiteY86" fmla="*/ 9529 h 10000"/>
              <a:gd name="connsiteX87" fmla="*/ 3263 w 10000"/>
              <a:gd name="connsiteY87" fmla="*/ 9633 h 10000"/>
              <a:gd name="connsiteX88" fmla="*/ 3263 w 10000"/>
              <a:gd name="connsiteY88" fmla="*/ 9687 h 10000"/>
              <a:gd name="connsiteX89" fmla="*/ 4842 w 10000"/>
              <a:gd name="connsiteY89" fmla="*/ 10000 h 10000"/>
              <a:gd name="connsiteX90" fmla="*/ 6211 w 10000"/>
              <a:gd name="connsiteY90" fmla="*/ 9791 h 10000"/>
              <a:gd name="connsiteX91" fmla="*/ 6211 w 10000"/>
              <a:gd name="connsiteY91" fmla="*/ 9791 h 10000"/>
              <a:gd name="connsiteX92" fmla="*/ 7842 w 10000"/>
              <a:gd name="connsiteY92" fmla="*/ 9059 h 10000"/>
              <a:gd name="connsiteX93" fmla="*/ 8368 w 10000"/>
              <a:gd name="connsiteY93" fmla="*/ 8640 h 10000"/>
              <a:gd name="connsiteX94" fmla="*/ 8368 w 10000"/>
              <a:gd name="connsiteY94" fmla="*/ 8640 h 10000"/>
              <a:gd name="connsiteX95" fmla="*/ 9263 w 10000"/>
              <a:gd name="connsiteY95" fmla="*/ 7594 h 10000"/>
              <a:gd name="connsiteX96" fmla="*/ 9263 w 10000"/>
              <a:gd name="connsiteY96" fmla="*/ 7646 h 10000"/>
              <a:gd name="connsiteX97" fmla="*/ 9316 w 10000"/>
              <a:gd name="connsiteY97" fmla="*/ 7437 h 10000"/>
              <a:gd name="connsiteX98" fmla="*/ 9368 w 10000"/>
              <a:gd name="connsiteY98" fmla="*/ 7385 h 10000"/>
              <a:gd name="connsiteX99" fmla="*/ 9737 w 10000"/>
              <a:gd name="connsiteY99" fmla="*/ 6496 h 10000"/>
              <a:gd name="connsiteX100" fmla="*/ 9737 w 10000"/>
              <a:gd name="connsiteY100" fmla="*/ 6549 h 10000"/>
              <a:gd name="connsiteX101" fmla="*/ 9789 w 10000"/>
              <a:gd name="connsiteY101" fmla="*/ 6287 h 10000"/>
              <a:gd name="connsiteX102" fmla="*/ 9789 w 10000"/>
              <a:gd name="connsiteY102" fmla="*/ 6287 h 10000"/>
              <a:gd name="connsiteX103" fmla="*/ 9947 w 10000"/>
              <a:gd name="connsiteY103" fmla="*/ 5346 h 10000"/>
              <a:gd name="connsiteX104" fmla="*/ 10000 w 10000"/>
              <a:gd name="connsiteY104" fmla="*/ 5398 h 10000"/>
              <a:gd name="connsiteX105" fmla="*/ 10000 w 10000"/>
              <a:gd name="connsiteY105" fmla="*/ 4718 h 10000"/>
              <a:gd name="connsiteX106" fmla="*/ 10000 w 10000"/>
              <a:gd name="connsiteY106" fmla="*/ 4771 h 10000"/>
              <a:gd name="connsiteX107" fmla="*/ 10000 w 10000"/>
              <a:gd name="connsiteY107" fmla="*/ 4666 h 10000"/>
              <a:gd name="connsiteX108" fmla="*/ 10000 w 10000"/>
              <a:gd name="connsiteY108" fmla="*/ 4666 h 10000"/>
              <a:gd name="connsiteX109" fmla="*/ 9842 w 10000"/>
              <a:gd name="connsiteY109" fmla="*/ 3881 h 10000"/>
              <a:gd name="connsiteX0" fmla="*/ 9842 w 10000"/>
              <a:gd name="connsiteY0" fmla="*/ 3881 h 10000"/>
              <a:gd name="connsiteX1" fmla="*/ 9895 w 10000"/>
              <a:gd name="connsiteY1" fmla="*/ 3881 h 10000"/>
              <a:gd name="connsiteX2" fmla="*/ 9632 w 10000"/>
              <a:gd name="connsiteY2" fmla="*/ 3149 h 10000"/>
              <a:gd name="connsiteX3" fmla="*/ 9632 w 10000"/>
              <a:gd name="connsiteY3" fmla="*/ 3149 h 10000"/>
              <a:gd name="connsiteX4" fmla="*/ 8579 w 10000"/>
              <a:gd name="connsiteY4" fmla="*/ 1633 h 10000"/>
              <a:gd name="connsiteX5" fmla="*/ 8579 w 10000"/>
              <a:gd name="connsiteY5" fmla="*/ 1633 h 10000"/>
              <a:gd name="connsiteX6" fmla="*/ 8526 w 10000"/>
              <a:gd name="connsiteY6" fmla="*/ 1580 h 10000"/>
              <a:gd name="connsiteX7" fmla="*/ 8526 w 10000"/>
              <a:gd name="connsiteY7" fmla="*/ 1580 h 10000"/>
              <a:gd name="connsiteX8" fmla="*/ 8158 w 10000"/>
              <a:gd name="connsiteY8" fmla="*/ 1266 h 10000"/>
              <a:gd name="connsiteX9" fmla="*/ 8158 w 10000"/>
              <a:gd name="connsiteY9" fmla="*/ 1266 h 10000"/>
              <a:gd name="connsiteX10" fmla="*/ 6789 w 10000"/>
              <a:gd name="connsiteY10" fmla="*/ 534 h 10000"/>
              <a:gd name="connsiteX11" fmla="*/ 6789 w 10000"/>
              <a:gd name="connsiteY11" fmla="*/ 482 h 10000"/>
              <a:gd name="connsiteX12" fmla="*/ 5359 w 10000"/>
              <a:gd name="connsiteY12" fmla="*/ 158 h 10000"/>
              <a:gd name="connsiteX13" fmla="*/ 5377 w 10000"/>
              <a:gd name="connsiteY13" fmla="*/ 314 h 10000"/>
              <a:gd name="connsiteX14" fmla="*/ 5842 w 10000"/>
              <a:gd name="connsiteY14" fmla="*/ 325 h 10000"/>
              <a:gd name="connsiteX15" fmla="*/ 5842 w 10000"/>
              <a:gd name="connsiteY15" fmla="*/ 325 h 10000"/>
              <a:gd name="connsiteX16" fmla="*/ 5947 w 10000"/>
              <a:gd name="connsiteY16" fmla="*/ 325 h 10000"/>
              <a:gd name="connsiteX17" fmla="*/ 5947 w 10000"/>
              <a:gd name="connsiteY17" fmla="*/ 378 h 10000"/>
              <a:gd name="connsiteX18" fmla="*/ 6526 w 10000"/>
              <a:gd name="connsiteY18" fmla="*/ 482 h 10000"/>
              <a:gd name="connsiteX19" fmla="*/ 6789 w 10000"/>
              <a:gd name="connsiteY19" fmla="*/ 586 h 10000"/>
              <a:gd name="connsiteX20" fmla="*/ 6895 w 10000"/>
              <a:gd name="connsiteY20" fmla="*/ 586 h 10000"/>
              <a:gd name="connsiteX21" fmla="*/ 8632 w 10000"/>
              <a:gd name="connsiteY21" fmla="*/ 1789 h 10000"/>
              <a:gd name="connsiteX22" fmla="*/ 9316 w 10000"/>
              <a:gd name="connsiteY22" fmla="*/ 2730 h 10000"/>
              <a:gd name="connsiteX23" fmla="*/ 9316 w 10000"/>
              <a:gd name="connsiteY23" fmla="*/ 2730 h 10000"/>
              <a:gd name="connsiteX24" fmla="*/ 9526 w 10000"/>
              <a:gd name="connsiteY24" fmla="*/ 3149 h 10000"/>
              <a:gd name="connsiteX25" fmla="*/ 9579 w 10000"/>
              <a:gd name="connsiteY25" fmla="*/ 3253 h 10000"/>
              <a:gd name="connsiteX26" fmla="*/ 9789 w 10000"/>
              <a:gd name="connsiteY26" fmla="*/ 6026 h 10000"/>
              <a:gd name="connsiteX27" fmla="*/ 8263 w 10000"/>
              <a:gd name="connsiteY27" fmla="*/ 8640 h 10000"/>
              <a:gd name="connsiteX28" fmla="*/ 8263 w 10000"/>
              <a:gd name="connsiteY28" fmla="*/ 8588 h 10000"/>
              <a:gd name="connsiteX29" fmla="*/ 7579 w 10000"/>
              <a:gd name="connsiteY29" fmla="*/ 9111 h 10000"/>
              <a:gd name="connsiteX30" fmla="*/ 7579 w 10000"/>
              <a:gd name="connsiteY30" fmla="*/ 9111 h 10000"/>
              <a:gd name="connsiteX31" fmla="*/ 5579 w 10000"/>
              <a:gd name="connsiteY31" fmla="*/ 9843 h 10000"/>
              <a:gd name="connsiteX32" fmla="*/ 2947 w 10000"/>
              <a:gd name="connsiteY32" fmla="*/ 9425 h 10000"/>
              <a:gd name="connsiteX33" fmla="*/ 2947 w 10000"/>
              <a:gd name="connsiteY33" fmla="*/ 9425 h 10000"/>
              <a:gd name="connsiteX34" fmla="*/ 1316 w 10000"/>
              <a:gd name="connsiteY34" fmla="*/ 8117 h 10000"/>
              <a:gd name="connsiteX35" fmla="*/ 263 w 10000"/>
              <a:gd name="connsiteY35" fmla="*/ 6182 h 10000"/>
              <a:gd name="connsiteX36" fmla="*/ 105 w 10000"/>
              <a:gd name="connsiteY36" fmla="*/ 4718 h 10000"/>
              <a:gd name="connsiteX37" fmla="*/ 947 w 10000"/>
              <a:gd name="connsiteY37" fmla="*/ 2260 h 10000"/>
              <a:gd name="connsiteX38" fmla="*/ 2737 w 10000"/>
              <a:gd name="connsiteY38" fmla="*/ 639 h 10000"/>
              <a:gd name="connsiteX39" fmla="*/ 3895 w 10000"/>
              <a:gd name="connsiteY39" fmla="*/ 273 h 10000"/>
              <a:gd name="connsiteX40" fmla="*/ 3895 w 10000"/>
              <a:gd name="connsiteY40" fmla="*/ 273 h 10000"/>
              <a:gd name="connsiteX41" fmla="*/ 4263 w 10000"/>
              <a:gd name="connsiteY41" fmla="*/ 220 h 10000"/>
              <a:gd name="connsiteX42" fmla="*/ 4263 w 10000"/>
              <a:gd name="connsiteY42" fmla="*/ 220 h 10000"/>
              <a:gd name="connsiteX43" fmla="*/ 4474 w 10000"/>
              <a:gd name="connsiteY43" fmla="*/ 115 h 10000"/>
              <a:gd name="connsiteX44" fmla="*/ 4526 w 10000"/>
              <a:gd name="connsiteY44" fmla="*/ 115 h 10000"/>
              <a:gd name="connsiteX45" fmla="*/ 4579 w 10000"/>
              <a:gd name="connsiteY45" fmla="*/ 115 h 10000"/>
              <a:gd name="connsiteX46" fmla="*/ 4684 w 10000"/>
              <a:gd name="connsiteY46" fmla="*/ 115 h 10000"/>
              <a:gd name="connsiteX47" fmla="*/ 4895 w 10000"/>
              <a:gd name="connsiteY47" fmla="*/ 168 h 10000"/>
              <a:gd name="connsiteX48" fmla="*/ 4895 w 10000"/>
              <a:gd name="connsiteY48" fmla="*/ 220 h 10000"/>
              <a:gd name="connsiteX49" fmla="*/ 4947 w 10000"/>
              <a:gd name="connsiteY49" fmla="*/ 63 h 10000"/>
              <a:gd name="connsiteX50" fmla="*/ 4737 w 10000"/>
              <a:gd name="connsiteY50" fmla="*/ 11 h 10000"/>
              <a:gd name="connsiteX51" fmla="*/ 4737 w 10000"/>
              <a:gd name="connsiteY51" fmla="*/ 11 h 10000"/>
              <a:gd name="connsiteX52" fmla="*/ 4526 w 10000"/>
              <a:gd name="connsiteY52" fmla="*/ 11 h 10000"/>
              <a:gd name="connsiteX53" fmla="*/ 4526 w 10000"/>
              <a:gd name="connsiteY53" fmla="*/ 11 h 10000"/>
              <a:gd name="connsiteX54" fmla="*/ 4421 w 10000"/>
              <a:gd name="connsiteY54" fmla="*/ 11 h 10000"/>
              <a:gd name="connsiteX55" fmla="*/ 3579 w 10000"/>
              <a:gd name="connsiteY55" fmla="*/ 220 h 10000"/>
              <a:gd name="connsiteX56" fmla="*/ 3421 w 10000"/>
              <a:gd name="connsiteY56" fmla="*/ 325 h 10000"/>
              <a:gd name="connsiteX57" fmla="*/ 3053 w 10000"/>
              <a:gd name="connsiteY57" fmla="*/ 378 h 10000"/>
              <a:gd name="connsiteX58" fmla="*/ 3053 w 10000"/>
              <a:gd name="connsiteY58" fmla="*/ 378 h 10000"/>
              <a:gd name="connsiteX59" fmla="*/ 2737 w 10000"/>
              <a:gd name="connsiteY59" fmla="*/ 482 h 10000"/>
              <a:gd name="connsiteX60" fmla="*/ 2474 w 10000"/>
              <a:gd name="connsiteY60" fmla="*/ 691 h 10000"/>
              <a:gd name="connsiteX61" fmla="*/ 2421 w 10000"/>
              <a:gd name="connsiteY61" fmla="*/ 691 h 10000"/>
              <a:gd name="connsiteX62" fmla="*/ 1737 w 10000"/>
              <a:gd name="connsiteY62" fmla="*/ 1162 h 10000"/>
              <a:gd name="connsiteX63" fmla="*/ 1316 w 10000"/>
              <a:gd name="connsiteY63" fmla="*/ 1633 h 10000"/>
              <a:gd name="connsiteX64" fmla="*/ 947 w 10000"/>
              <a:gd name="connsiteY64" fmla="*/ 2050 h 10000"/>
              <a:gd name="connsiteX65" fmla="*/ 947 w 10000"/>
              <a:gd name="connsiteY65" fmla="*/ 1998 h 10000"/>
              <a:gd name="connsiteX66" fmla="*/ 684 w 10000"/>
              <a:gd name="connsiteY66" fmla="*/ 2574 h 10000"/>
              <a:gd name="connsiteX67" fmla="*/ 474 w 10000"/>
              <a:gd name="connsiteY67" fmla="*/ 2783 h 10000"/>
              <a:gd name="connsiteX68" fmla="*/ 263 w 10000"/>
              <a:gd name="connsiteY68" fmla="*/ 3411 h 10000"/>
              <a:gd name="connsiteX69" fmla="*/ 158 w 10000"/>
              <a:gd name="connsiteY69" fmla="*/ 3568 h 10000"/>
              <a:gd name="connsiteX70" fmla="*/ 0 w 10000"/>
              <a:gd name="connsiteY70" fmla="*/ 5607 h 10000"/>
              <a:gd name="connsiteX71" fmla="*/ 0 w 10000"/>
              <a:gd name="connsiteY71" fmla="*/ 5607 h 10000"/>
              <a:gd name="connsiteX72" fmla="*/ 158 w 10000"/>
              <a:gd name="connsiteY72" fmla="*/ 5816 h 10000"/>
              <a:gd name="connsiteX73" fmla="*/ 105 w 10000"/>
              <a:gd name="connsiteY73" fmla="*/ 5816 h 10000"/>
              <a:gd name="connsiteX74" fmla="*/ 158 w 10000"/>
              <a:gd name="connsiteY74" fmla="*/ 6182 h 10000"/>
              <a:gd name="connsiteX75" fmla="*/ 158 w 10000"/>
              <a:gd name="connsiteY75" fmla="*/ 6182 h 10000"/>
              <a:gd name="connsiteX76" fmla="*/ 263 w 10000"/>
              <a:gd name="connsiteY76" fmla="*/ 6496 h 10000"/>
              <a:gd name="connsiteX77" fmla="*/ 263 w 10000"/>
              <a:gd name="connsiteY77" fmla="*/ 6549 h 10000"/>
              <a:gd name="connsiteX78" fmla="*/ 263 w 10000"/>
              <a:gd name="connsiteY78" fmla="*/ 6601 h 10000"/>
              <a:gd name="connsiteX79" fmla="*/ 211 w 10000"/>
              <a:gd name="connsiteY79" fmla="*/ 6549 h 10000"/>
              <a:gd name="connsiteX80" fmla="*/ 2105 w 10000"/>
              <a:gd name="connsiteY80" fmla="*/ 9059 h 10000"/>
              <a:gd name="connsiteX81" fmla="*/ 2053 w 10000"/>
              <a:gd name="connsiteY81" fmla="*/ 9006 h 10000"/>
              <a:gd name="connsiteX82" fmla="*/ 2263 w 10000"/>
              <a:gd name="connsiteY82" fmla="*/ 9111 h 10000"/>
              <a:gd name="connsiteX83" fmla="*/ 2211 w 10000"/>
              <a:gd name="connsiteY83" fmla="*/ 9111 h 10000"/>
              <a:gd name="connsiteX84" fmla="*/ 2947 w 10000"/>
              <a:gd name="connsiteY84" fmla="*/ 9529 h 10000"/>
              <a:gd name="connsiteX85" fmla="*/ 2895 w 10000"/>
              <a:gd name="connsiteY85" fmla="*/ 9529 h 10000"/>
              <a:gd name="connsiteX86" fmla="*/ 3263 w 10000"/>
              <a:gd name="connsiteY86" fmla="*/ 9633 h 10000"/>
              <a:gd name="connsiteX87" fmla="*/ 3263 w 10000"/>
              <a:gd name="connsiteY87" fmla="*/ 9687 h 10000"/>
              <a:gd name="connsiteX88" fmla="*/ 4842 w 10000"/>
              <a:gd name="connsiteY88" fmla="*/ 10000 h 10000"/>
              <a:gd name="connsiteX89" fmla="*/ 6211 w 10000"/>
              <a:gd name="connsiteY89" fmla="*/ 9791 h 10000"/>
              <a:gd name="connsiteX90" fmla="*/ 6211 w 10000"/>
              <a:gd name="connsiteY90" fmla="*/ 9791 h 10000"/>
              <a:gd name="connsiteX91" fmla="*/ 7842 w 10000"/>
              <a:gd name="connsiteY91" fmla="*/ 9059 h 10000"/>
              <a:gd name="connsiteX92" fmla="*/ 8368 w 10000"/>
              <a:gd name="connsiteY92" fmla="*/ 8640 h 10000"/>
              <a:gd name="connsiteX93" fmla="*/ 8368 w 10000"/>
              <a:gd name="connsiteY93" fmla="*/ 8640 h 10000"/>
              <a:gd name="connsiteX94" fmla="*/ 9263 w 10000"/>
              <a:gd name="connsiteY94" fmla="*/ 7594 h 10000"/>
              <a:gd name="connsiteX95" fmla="*/ 9263 w 10000"/>
              <a:gd name="connsiteY95" fmla="*/ 7646 h 10000"/>
              <a:gd name="connsiteX96" fmla="*/ 9316 w 10000"/>
              <a:gd name="connsiteY96" fmla="*/ 7437 h 10000"/>
              <a:gd name="connsiteX97" fmla="*/ 9368 w 10000"/>
              <a:gd name="connsiteY97" fmla="*/ 7385 h 10000"/>
              <a:gd name="connsiteX98" fmla="*/ 9737 w 10000"/>
              <a:gd name="connsiteY98" fmla="*/ 6496 h 10000"/>
              <a:gd name="connsiteX99" fmla="*/ 9737 w 10000"/>
              <a:gd name="connsiteY99" fmla="*/ 6549 h 10000"/>
              <a:gd name="connsiteX100" fmla="*/ 9789 w 10000"/>
              <a:gd name="connsiteY100" fmla="*/ 6287 h 10000"/>
              <a:gd name="connsiteX101" fmla="*/ 9789 w 10000"/>
              <a:gd name="connsiteY101" fmla="*/ 6287 h 10000"/>
              <a:gd name="connsiteX102" fmla="*/ 9947 w 10000"/>
              <a:gd name="connsiteY102" fmla="*/ 5346 h 10000"/>
              <a:gd name="connsiteX103" fmla="*/ 10000 w 10000"/>
              <a:gd name="connsiteY103" fmla="*/ 5398 h 10000"/>
              <a:gd name="connsiteX104" fmla="*/ 10000 w 10000"/>
              <a:gd name="connsiteY104" fmla="*/ 4718 h 10000"/>
              <a:gd name="connsiteX105" fmla="*/ 10000 w 10000"/>
              <a:gd name="connsiteY105" fmla="*/ 4771 h 10000"/>
              <a:gd name="connsiteX106" fmla="*/ 10000 w 10000"/>
              <a:gd name="connsiteY106" fmla="*/ 4666 h 10000"/>
              <a:gd name="connsiteX107" fmla="*/ 10000 w 10000"/>
              <a:gd name="connsiteY107" fmla="*/ 4666 h 10000"/>
              <a:gd name="connsiteX108" fmla="*/ 9842 w 10000"/>
              <a:gd name="connsiteY108" fmla="*/ 38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0000" h="10000">
                <a:moveTo>
                  <a:pt x="9842" y="3881"/>
                </a:moveTo>
                <a:lnTo>
                  <a:pt x="9895" y="3881"/>
                </a:lnTo>
                <a:cubicBezTo>
                  <a:pt x="9789" y="3672"/>
                  <a:pt x="9737" y="3358"/>
                  <a:pt x="9632" y="3149"/>
                </a:cubicBezTo>
                <a:lnTo>
                  <a:pt x="9632" y="3149"/>
                </a:lnTo>
                <a:cubicBezTo>
                  <a:pt x="9421" y="2574"/>
                  <a:pt x="9053" y="2050"/>
                  <a:pt x="8579" y="1633"/>
                </a:cubicBezTo>
                <a:lnTo>
                  <a:pt x="8579" y="1633"/>
                </a:lnTo>
                <a:lnTo>
                  <a:pt x="8526" y="1580"/>
                </a:lnTo>
                <a:lnTo>
                  <a:pt x="8526" y="1580"/>
                </a:lnTo>
                <a:cubicBezTo>
                  <a:pt x="8474" y="1423"/>
                  <a:pt x="8211" y="1318"/>
                  <a:pt x="8158" y="1266"/>
                </a:cubicBezTo>
                <a:lnTo>
                  <a:pt x="8158" y="1266"/>
                </a:lnTo>
                <a:cubicBezTo>
                  <a:pt x="7737" y="953"/>
                  <a:pt x="7263" y="691"/>
                  <a:pt x="6789" y="534"/>
                </a:cubicBezTo>
                <a:cubicBezTo>
                  <a:pt x="6737" y="534"/>
                  <a:pt x="6737" y="482"/>
                  <a:pt x="6789" y="482"/>
                </a:cubicBezTo>
                <a:cubicBezTo>
                  <a:pt x="6316" y="430"/>
                  <a:pt x="5780" y="211"/>
                  <a:pt x="5359" y="158"/>
                </a:cubicBezTo>
                <a:cubicBezTo>
                  <a:pt x="5359" y="211"/>
                  <a:pt x="5429" y="314"/>
                  <a:pt x="5377" y="314"/>
                </a:cubicBezTo>
                <a:cubicBezTo>
                  <a:pt x="5482" y="366"/>
                  <a:pt x="5765" y="323"/>
                  <a:pt x="5842" y="325"/>
                </a:cubicBezTo>
                <a:lnTo>
                  <a:pt x="5842" y="325"/>
                </a:lnTo>
                <a:cubicBezTo>
                  <a:pt x="5895" y="378"/>
                  <a:pt x="5842" y="273"/>
                  <a:pt x="5947" y="325"/>
                </a:cubicBezTo>
                <a:cubicBezTo>
                  <a:pt x="6000" y="325"/>
                  <a:pt x="5947" y="325"/>
                  <a:pt x="5947" y="378"/>
                </a:cubicBezTo>
                <a:cubicBezTo>
                  <a:pt x="6158" y="378"/>
                  <a:pt x="6316" y="430"/>
                  <a:pt x="6526" y="482"/>
                </a:cubicBezTo>
                <a:cubicBezTo>
                  <a:pt x="6579" y="534"/>
                  <a:pt x="6737" y="534"/>
                  <a:pt x="6789" y="586"/>
                </a:cubicBezTo>
                <a:cubicBezTo>
                  <a:pt x="6842" y="586"/>
                  <a:pt x="6895" y="639"/>
                  <a:pt x="6895" y="586"/>
                </a:cubicBezTo>
                <a:cubicBezTo>
                  <a:pt x="7526" y="901"/>
                  <a:pt x="8158" y="1266"/>
                  <a:pt x="8632" y="1789"/>
                </a:cubicBezTo>
                <a:cubicBezTo>
                  <a:pt x="8947" y="1998"/>
                  <a:pt x="9105" y="2365"/>
                  <a:pt x="9316" y="2730"/>
                </a:cubicBezTo>
                <a:lnTo>
                  <a:pt x="9316" y="2730"/>
                </a:lnTo>
                <a:cubicBezTo>
                  <a:pt x="9368" y="2836"/>
                  <a:pt x="9474" y="2992"/>
                  <a:pt x="9526" y="3149"/>
                </a:cubicBezTo>
                <a:cubicBezTo>
                  <a:pt x="9544" y="3184"/>
                  <a:pt x="9561" y="3218"/>
                  <a:pt x="9579" y="3253"/>
                </a:cubicBezTo>
                <a:cubicBezTo>
                  <a:pt x="9895" y="4143"/>
                  <a:pt x="10000" y="5084"/>
                  <a:pt x="9789" y="6026"/>
                </a:cubicBezTo>
                <a:cubicBezTo>
                  <a:pt x="9526" y="7071"/>
                  <a:pt x="8947" y="7856"/>
                  <a:pt x="8263" y="8640"/>
                </a:cubicBezTo>
                <a:lnTo>
                  <a:pt x="8263" y="8588"/>
                </a:lnTo>
                <a:cubicBezTo>
                  <a:pt x="8053" y="8797"/>
                  <a:pt x="7789" y="8954"/>
                  <a:pt x="7579" y="9111"/>
                </a:cubicBezTo>
                <a:lnTo>
                  <a:pt x="7579" y="9111"/>
                </a:lnTo>
                <a:cubicBezTo>
                  <a:pt x="7000" y="9529"/>
                  <a:pt x="6211" y="9739"/>
                  <a:pt x="5579" y="9843"/>
                </a:cubicBezTo>
                <a:cubicBezTo>
                  <a:pt x="4737" y="9948"/>
                  <a:pt x="3737" y="9791"/>
                  <a:pt x="2947" y="9425"/>
                </a:cubicBezTo>
                <a:lnTo>
                  <a:pt x="2947" y="9425"/>
                </a:lnTo>
                <a:cubicBezTo>
                  <a:pt x="2263" y="9111"/>
                  <a:pt x="1789" y="8640"/>
                  <a:pt x="1316" y="8117"/>
                </a:cubicBezTo>
                <a:cubicBezTo>
                  <a:pt x="895" y="7542"/>
                  <a:pt x="421" y="6914"/>
                  <a:pt x="263" y="6182"/>
                </a:cubicBezTo>
                <a:cubicBezTo>
                  <a:pt x="211" y="5711"/>
                  <a:pt x="0" y="5136"/>
                  <a:pt x="105" y="4718"/>
                </a:cubicBezTo>
                <a:cubicBezTo>
                  <a:pt x="316" y="3829"/>
                  <a:pt x="526" y="3044"/>
                  <a:pt x="947" y="2260"/>
                </a:cubicBezTo>
                <a:cubicBezTo>
                  <a:pt x="1421" y="1580"/>
                  <a:pt x="2000" y="953"/>
                  <a:pt x="2737" y="639"/>
                </a:cubicBezTo>
                <a:cubicBezTo>
                  <a:pt x="3053" y="430"/>
                  <a:pt x="3474" y="378"/>
                  <a:pt x="3895" y="273"/>
                </a:cubicBezTo>
                <a:lnTo>
                  <a:pt x="3895" y="273"/>
                </a:lnTo>
                <a:cubicBezTo>
                  <a:pt x="4053" y="273"/>
                  <a:pt x="4158" y="115"/>
                  <a:pt x="4263" y="220"/>
                </a:cubicBezTo>
                <a:lnTo>
                  <a:pt x="4263" y="220"/>
                </a:lnTo>
                <a:cubicBezTo>
                  <a:pt x="4368" y="220"/>
                  <a:pt x="4421" y="63"/>
                  <a:pt x="4474" y="115"/>
                </a:cubicBezTo>
                <a:lnTo>
                  <a:pt x="4526" y="115"/>
                </a:lnTo>
                <a:cubicBezTo>
                  <a:pt x="4579" y="63"/>
                  <a:pt x="4526" y="115"/>
                  <a:pt x="4579" y="115"/>
                </a:cubicBezTo>
                <a:cubicBezTo>
                  <a:pt x="4632" y="115"/>
                  <a:pt x="4579" y="63"/>
                  <a:pt x="4684" y="115"/>
                </a:cubicBezTo>
                <a:cubicBezTo>
                  <a:pt x="4684" y="168"/>
                  <a:pt x="4895" y="63"/>
                  <a:pt x="4895" y="168"/>
                </a:cubicBezTo>
                <a:cubicBezTo>
                  <a:pt x="4842" y="168"/>
                  <a:pt x="5000" y="220"/>
                  <a:pt x="4895" y="220"/>
                </a:cubicBezTo>
                <a:cubicBezTo>
                  <a:pt x="4904" y="203"/>
                  <a:pt x="4973" y="98"/>
                  <a:pt x="4947" y="63"/>
                </a:cubicBezTo>
                <a:cubicBezTo>
                  <a:pt x="4842" y="63"/>
                  <a:pt x="4842" y="11"/>
                  <a:pt x="4737" y="11"/>
                </a:cubicBezTo>
                <a:lnTo>
                  <a:pt x="4737" y="11"/>
                </a:lnTo>
                <a:lnTo>
                  <a:pt x="4526" y="11"/>
                </a:lnTo>
                <a:lnTo>
                  <a:pt x="4526" y="11"/>
                </a:lnTo>
                <a:cubicBezTo>
                  <a:pt x="4474" y="-41"/>
                  <a:pt x="4368" y="115"/>
                  <a:pt x="4421" y="11"/>
                </a:cubicBezTo>
                <a:cubicBezTo>
                  <a:pt x="4158" y="63"/>
                  <a:pt x="3842" y="115"/>
                  <a:pt x="3579" y="220"/>
                </a:cubicBezTo>
                <a:cubicBezTo>
                  <a:pt x="3526" y="273"/>
                  <a:pt x="3316" y="273"/>
                  <a:pt x="3421" y="325"/>
                </a:cubicBezTo>
                <a:cubicBezTo>
                  <a:pt x="3316" y="273"/>
                  <a:pt x="3105" y="378"/>
                  <a:pt x="3053" y="378"/>
                </a:cubicBezTo>
                <a:lnTo>
                  <a:pt x="3053" y="378"/>
                </a:lnTo>
                <a:cubicBezTo>
                  <a:pt x="2895" y="378"/>
                  <a:pt x="2895" y="534"/>
                  <a:pt x="2737" y="482"/>
                </a:cubicBezTo>
                <a:cubicBezTo>
                  <a:pt x="2737" y="586"/>
                  <a:pt x="2474" y="586"/>
                  <a:pt x="2474" y="691"/>
                </a:cubicBezTo>
                <a:lnTo>
                  <a:pt x="2421" y="691"/>
                </a:lnTo>
                <a:cubicBezTo>
                  <a:pt x="2211" y="847"/>
                  <a:pt x="1947" y="1005"/>
                  <a:pt x="1737" y="1162"/>
                </a:cubicBezTo>
                <a:cubicBezTo>
                  <a:pt x="1632" y="1318"/>
                  <a:pt x="1368" y="1423"/>
                  <a:pt x="1316" y="1633"/>
                </a:cubicBezTo>
                <a:cubicBezTo>
                  <a:pt x="1211" y="1685"/>
                  <a:pt x="1053" y="1842"/>
                  <a:pt x="947" y="2050"/>
                </a:cubicBezTo>
                <a:lnTo>
                  <a:pt x="947" y="1998"/>
                </a:lnTo>
                <a:cubicBezTo>
                  <a:pt x="842" y="2208"/>
                  <a:pt x="684" y="2417"/>
                  <a:pt x="684" y="2574"/>
                </a:cubicBezTo>
                <a:cubicBezTo>
                  <a:pt x="579" y="2574"/>
                  <a:pt x="526" y="2678"/>
                  <a:pt x="474" y="2783"/>
                </a:cubicBezTo>
                <a:cubicBezTo>
                  <a:pt x="421" y="2888"/>
                  <a:pt x="316" y="3149"/>
                  <a:pt x="263" y="3411"/>
                </a:cubicBezTo>
                <a:cubicBezTo>
                  <a:pt x="211" y="3411"/>
                  <a:pt x="211" y="3568"/>
                  <a:pt x="158" y="3568"/>
                </a:cubicBezTo>
                <a:cubicBezTo>
                  <a:pt x="105" y="4195"/>
                  <a:pt x="0" y="4927"/>
                  <a:pt x="0" y="5607"/>
                </a:cubicBezTo>
                <a:lnTo>
                  <a:pt x="0" y="5607"/>
                </a:lnTo>
                <a:cubicBezTo>
                  <a:pt x="0" y="5659"/>
                  <a:pt x="105" y="5764"/>
                  <a:pt x="158" y="5816"/>
                </a:cubicBezTo>
                <a:lnTo>
                  <a:pt x="105" y="5816"/>
                </a:lnTo>
                <a:cubicBezTo>
                  <a:pt x="158" y="5921"/>
                  <a:pt x="158" y="6078"/>
                  <a:pt x="158" y="6182"/>
                </a:cubicBezTo>
                <a:lnTo>
                  <a:pt x="158" y="6182"/>
                </a:lnTo>
                <a:cubicBezTo>
                  <a:pt x="211" y="6287"/>
                  <a:pt x="158" y="6391"/>
                  <a:pt x="263" y="6496"/>
                </a:cubicBezTo>
                <a:lnTo>
                  <a:pt x="263" y="6549"/>
                </a:lnTo>
                <a:lnTo>
                  <a:pt x="263" y="6601"/>
                </a:lnTo>
                <a:lnTo>
                  <a:pt x="211" y="6549"/>
                </a:lnTo>
                <a:cubicBezTo>
                  <a:pt x="526" y="7542"/>
                  <a:pt x="1263" y="8432"/>
                  <a:pt x="2105" y="9059"/>
                </a:cubicBezTo>
                <a:cubicBezTo>
                  <a:pt x="2088" y="9041"/>
                  <a:pt x="2070" y="9024"/>
                  <a:pt x="2053" y="9006"/>
                </a:cubicBezTo>
                <a:lnTo>
                  <a:pt x="2263" y="9111"/>
                </a:lnTo>
                <a:lnTo>
                  <a:pt x="2211" y="9111"/>
                </a:lnTo>
                <a:cubicBezTo>
                  <a:pt x="2421" y="9320"/>
                  <a:pt x="2684" y="9372"/>
                  <a:pt x="2947" y="9529"/>
                </a:cubicBezTo>
                <a:lnTo>
                  <a:pt x="2895" y="9529"/>
                </a:lnTo>
                <a:cubicBezTo>
                  <a:pt x="3105" y="9581"/>
                  <a:pt x="3158" y="9687"/>
                  <a:pt x="3263" y="9633"/>
                </a:cubicBezTo>
                <a:lnTo>
                  <a:pt x="3263" y="9687"/>
                </a:lnTo>
                <a:cubicBezTo>
                  <a:pt x="3789" y="9843"/>
                  <a:pt x="4316" y="9948"/>
                  <a:pt x="4842" y="10000"/>
                </a:cubicBezTo>
                <a:cubicBezTo>
                  <a:pt x="5263" y="9948"/>
                  <a:pt x="5789" y="9948"/>
                  <a:pt x="6211" y="9791"/>
                </a:cubicBezTo>
                <a:lnTo>
                  <a:pt x="6211" y="9791"/>
                </a:lnTo>
                <a:cubicBezTo>
                  <a:pt x="6737" y="9633"/>
                  <a:pt x="7368" y="9425"/>
                  <a:pt x="7842" y="9059"/>
                </a:cubicBezTo>
                <a:cubicBezTo>
                  <a:pt x="8053" y="8954"/>
                  <a:pt x="8211" y="8797"/>
                  <a:pt x="8368" y="8640"/>
                </a:cubicBezTo>
                <a:lnTo>
                  <a:pt x="8368" y="8640"/>
                </a:lnTo>
                <a:cubicBezTo>
                  <a:pt x="8632" y="8326"/>
                  <a:pt x="9053" y="8065"/>
                  <a:pt x="9263" y="7594"/>
                </a:cubicBezTo>
                <a:lnTo>
                  <a:pt x="9263" y="7646"/>
                </a:lnTo>
                <a:cubicBezTo>
                  <a:pt x="9263" y="7594"/>
                  <a:pt x="9421" y="7437"/>
                  <a:pt x="9316" y="7437"/>
                </a:cubicBezTo>
                <a:lnTo>
                  <a:pt x="9368" y="7385"/>
                </a:lnTo>
                <a:cubicBezTo>
                  <a:pt x="9421" y="7071"/>
                  <a:pt x="9684" y="6914"/>
                  <a:pt x="9737" y="6496"/>
                </a:cubicBezTo>
                <a:lnTo>
                  <a:pt x="9737" y="6549"/>
                </a:lnTo>
                <a:cubicBezTo>
                  <a:pt x="9737" y="6443"/>
                  <a:pt x="9789" y="6339"/>
                  <a:pt x="9789" y="6287"/>
                </a:cubicBezTo>
                <a:lnTo>
                  <a:pt x="9789" y="6287"/>
                </a:lnTo>
                <a:cubicBezTo>
                  <a:pt x="9947" y="6026"/>
                  <a:pt x="9947" y="5659"/>
                  <a:pt x="9947" y="5346"/>
                </a:cubicBezTo>
                <a:cubicBezTo>
                  <a:pt x="9965" y="5363"/>
                  <a:pt x="9982" y="5381"/>
                  <a:pt x="10000" y="5398"/>
                </a:cubicBezTo>
                <a:lnTo>
                  <a:pt x="10000" y="4718"/>
                </a:lnTo>
                <a:lnTo>
                  <a:pt x="10000" y="4771"/>
                </a:lnTo>
                <a:lnTo>
                  <a:pt x="10000" y="4666"/>
                </a:lnTo>
                <a:lnTo>
                  <a:pt x="10000" y="4666"/>
                </a:lnTo>
                <a:cubicBezTo>
                  <a:pt x="10000" y="4352"/>
                  <a:pt x="9947" y="4143"/>
                  <a:pt x="9842" y="3881"/>
                </a:cubicBezTo>
                <a:close/>
              </a:path>
            </a:pathLst>
          </a:custGeom>
          <a:solidFill>
            <a:srgbClr val="000000"/>
          </a:solidFill>
          <a:ln w="1587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sp>
        <p:nvSpPr>
          <p:cNvPr id="18" name="Rectangle 6"/>
          <p:cNvSpPr>
            <a:spLocks noChangeArrowheads="1"/>
          </p:cNvSpPr>
          <p:nvPr/>
        </p:nvSpPr>
        <p:spPr bwMode="auto">
          <a:xfrm>
            <a:off x="251520" y="116632"/>
            <a:ext cx="597437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0"/>
              </a:spcBef>
              <a:spcAft>
                <a:spcPct val="0"/>
              </a:spcAft>
            </a:pPr>
            <a:r>
              <a:rPr kumimoji="1" lang="en-GB" altLang="en-US" sz="3600" b="1" dirty="0" smtClean="0">
                <a:solidFill>
                  <a:srgbClr val="000000"/>
                </a:solidFill>
                <a:latin typeface="Calibri" pitchFamily="34" charset="0"/>
              </a:rPr>
              <a:t>Over</a:t>
            </a:r>
            <a:r>
              <a:rPr kumimoji="1" lang="en-GB" altLang="en-US" sz="3600" b="1" dirty="0" smtClean="0">
                <a:solidFill>
                  <a:srgbClr val="FF0000"/>
                </a:solidFill>
                <a:latin typeface="Calibri" pitchFamily="34" charset="0"/>
              </a:rPr>
              <a:t>view</a:t>
            </a:r>
          </a:p>
        </p:txBody>
      </p:sp>
      <p:sp>
        <p:nvSpPr>
          <p:cNvPr id="19" name="Freeform 17"/>
          <p:cNvSpPr>
            <a:spLocks/>
          </p:cNvSpPr>
          <p:nvPr/>
        </p:nvSpPr>
        <p:spPr bwMode="auto">
          <a:xfrm>
            <a:off x="150935" y="905545"/>
            <a:ext cx="8884626"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57150">
            <a:solidFill>
              <a:srgbClr val="0093D5"/>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a:solidFill>
                <a:prstClr val="black"/>
              </a:solidFill>
              <a:latin typeface="Arial" charset="0"/>
              <a:cs typeface="Arial" charset="0"/>
            </a:endParaRPr>
          </a:p>
        </p:txBody>
      </p:sp>
      <p:grpSp>
        <p:nvGrpSpPr>
          <p:cNvPr id="20" name="Group 19"/>
          <p:cNvGrpSpPr/>
          <p:nvPr/>
        </p:nvGrpSpPr>
        <p:grpSpPr>
          <a:xfrm>
            <a:off x="0" y="5877898"/>
            <a:ext cx="9144000" cy="980102"/>
            <a:chOff x="0" y="5877898"/>
            <a:chExt cx="9144000" cy="980102"/>
          </a:xfrm>
        </p:grpSpPr>
        <p:pic>
          <p:nvPicPr>
            <p:cNvPr id="2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0" y="5877898"/>
              <a:ext cx="9144000" cy="98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Pentagon 21"/>
            <p:cNvSpPr/>
            <p:nvPr/>
          </p:nvSpPr>
          <p:spPr>
            <a:xfrm>
              <a:off x="0" y="5877898"/>
              <a:ext cx="6300192" cy="98010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2131" t="6778" r="43934" b="-1"/>
            <a:stretch/>
          </p:blipFill>
          <p:spPr bwMode="auto">
            <a:xfrm>
              <a:off x="6756142" y="6021288"/>
              <a:ext cx="2064330" cy="70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15429" y="6034441"/>
              <a:ext cx="2392675" cy="70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191" y="5990368"/>
              <a:ext cx="2380609" cy="728638"/>
            </a:xfrm>
            <a:prstGeom prst="rect">
              <a:avLst/>
            </a:prstGeom>
          </p:spPr>
        </p:pic>
      </p:grpSp>
    </p:spTree>
    <p:extLst>
      <p:ext uri="{BB962C8B-B14F-4D97-AF65-F5344CB8AC3E}">
        <p14:creationId xmlns:p14="http://schemas.microsoft.com/office/powerpoint/2010/main" val="417875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653729" cy="1008112"/>
          </a:xfrm>
        </p:spPr>
        <p:txBody>
          <a:bodyPr>
            <a:noAutofit/>
          </a:bodyPr>
          <a:lstStyle/>
          <a:p>
            <a:pPr algn="l"/>
            <a:r>
              <a:rPr lang="en-US" sz="3100" b="1" dirty="0" smtClean="0">
                <a:solidFill>
                  <a:srgbClr val="002060"/>
                </a:solidFill>
                <a:latin typeface="Century Gothic" panose="020B0502020202020204" pitchFamily="34" charset="0"/>
              </a:rPr>
              <a:t>MDR-TB and RR-TB treatment enrolments increasing but large gaps persist </a:t>
            </a:r>
            <a:endParaRPr lang="en-GB" sz="3100" dirty="0">
              <a:solidFill>
                <a:srgbClr val="002060"/>
              </a:solidFill>
              <a:latin typeface="Century Gothic" panose="020B0502020202020204" pitchFamily="34" charset="0"/>
            </a:endParaRPr>
          </a:p>
        </p:txBody>
      </p:sp>
      <p:sp>
        <p:nvSpPr>
          <p:cNvPr id="5" name="TextBox 4"/>
          <p:cNvSpPr txBox="1"/>
          <p:nvPr/>
        </p:nvSpPr>
        <p:spPr>
          <a:xfrm>
            <a:off x="1133954" y="5733256"/>
            <a:ext cx="7058984" cy="461665"/>
          </a:xfrm>
          <a:prstGeom prst="rect">
            <a:avLst/>
          </a:prstGeom>
          <a:noFill/>
        </p:spPr>
        <p:txBody>
          <a:bodyPr wrap="none" rtlCol="0">
            <a:spAutoFit/>
          </a:bodyPr>
          <a:lstStyle/>
          <a:p>
            <a:r>
              <a:rPr lang="en-GB" sz="2400" b="1" dirty="0" smtClean="0"/>
              <a:t>And treatment success rate only 52% globally</a:t>
            </a:r>
            <a:endParaRPr lang="en-GB" sz="2400" b="1" dirty="0"/>
          </a:p>
        </p:txBody>
      </p:sp>
      <p:sp>
        <p:nvSpPr>
          <p:cNvPr id="4" name="TextBox 3"/>
          <p:cNvSpPr txBox="1"/>
          <p:nvPr/>
        </p:nvSpPr>
        <p:spPr>
          <a:xfrm>
            <a:off x="959912" y="1843931"/>
            <a:ext cx="1018227" cy="369332"/>
          </a:xfrm>
          <a:prstGeom prst="rect">
            <a:avLst/>
          </a:prstGeom>
          <a:solidFill>
            <a:schemeClr val="bg1"/>
          </a:solidFill>
        </p:spPr>
        <p:txBody>
          <a:bodyPr wrap="none" rtlCol="0">
            <a:spAutoFit/>
          </a:bodyPr>
          <a:lstStyle/>
          <a:p>
            <a:r>
              <a:rPr lang="en-GB" b="1" dirty="0" smtClean="0"/>
              <a:t>600,000</a:t>
            </a:r>
            <a:endParaRPr lang="en-GB" b="1" dirty="0"/>
          </a:p>
        </p:txBody>
      </p:sp>
      <p:sp>
        <p:nvSpPr>
          <p:cNvPr id="8" name="TextBox 7"/>
          <p:cNvSpPr txBox="1"/>
          <p:nvPr/>
        </p:nvSpPr>
        <p:spPr>
          <a:xfrm>
            <a:off x="960115" y="2857933"/>
            <a:ext cx="1018227" cy="369332"/>
          </a:xfrm>
          <a:prstGeom prst="rect">
            <a:avLst/>
          </a:prstGeom>
          <a:solidFill>
            <a:schemeClr val="bg1"/>
          </a:solidFill>
        </p:spPr>
        <p:txBody>
          <a:bodyPr wrap="none" rtlCol="0">
            <a:spAutoFit/>
          </a:bodyPr>
          <a:lstStyle/>
          <a:p>
            <a:r>
              <a:rPr lang="en-GB" b="1" dirty="0"/>
              <a:t>4</a:t>
            </a:r>
            <a:r>
              <a:rPr lang="en-GB" b="1" dirty="0" smtClean="0"/>
              <a:t>00,000</a:t>
            </a:r>
            <a:endParaRPr lang="en-GB" b="1" dirty="0"/>
          </a:p>
        </p:txBody>
      </p:sp>
      <p:sp>
        <p:nvSpPr>
          <p:cNvPr id="9" name="TextBox 8"/>
          <p:cNvSpPr txBox="1"/>
          <p:nvPr/>
        </p:nvSpPr>
        <p:spPr>
          <a:xfrm>
            <a:off x="960111" y="3859441"/>
            <a:ext cx="1018227" cy="369332"/>
          </a:xfrm>
          <a:prstGeom prst="rect">
            <a:avLst/>
          </a:prstGeom>
          <a:solidFill>
            <a:schemeClr val="bg1"/>
          </a:solidFill>
        </p:spPr>
        <p:txBody>
          <a:bodyPr wrap="none" rtlCol="0">
            <a:spAutoFit/>
          </a:bodyPr>
          <a:lstStyle/>
          <a:p>
            <a:r>
              <a:rPr lang="en-GB" b="1" dirty="0" smtClean="0"/>
              <a:t>200,000</a:t>
            </a:r>
            <a:endParaRPr lang="en-GB" b="1" dirty="0"/>
          </a:p>
        </p:txBody>
      </p:sp>
      <p:sp>
        <p:nvSpPr>
          <p:cNvPr id="10" name="TextBox 9"/>
          <p:cNvSpPr txBox="1"/>
          <p:nvPr/>
        </p:nvSpPr>
        <p:spPr>
          <a:xfrm>
            <a:off x="1677040" y="4830397"/>
            <a:ext cx="298480" cy="338554"/>
          </a:xfrm>
          <a:prstGeom prst="rect">
            <a:avLst/>
          </a:prstGeom>
          <a:solidFill>
            <a:schemeClr val="bg1"/>
          </a:solidFill>
        </p:spPr>
        <p:txBody>
          <a:bodyPr wrap="none" rtlCol="0">
            <a:spAutoFit/>
          </a:bodyPr>
          <a:lstStyle/>
          <a:p>
            <a:r>
              <a:rPr lang="en-GB" sz="1600" b="1" dirty="0" smtClean="0"/>
              <a:t>0</a:t>
            </a:r>
            <a:endParaRPr lang="en-GB" sz="1600" b="1" dirty="0"/>
          </a:p>
        </p:txBody>
      </p:sp>
      <p:sp>
        <p:nvSpPr>
          <p:cNvPr id="11" name="TextBox 10"/>
          <p:cNvSpPr txBox="1"/>
          <p:nvPr/>
        </p:nvSpPr>
        <p:spPr>
          <a:xfrm>
            <a:off x="2062606" y="5188904"/>
            <a:ext cx="5832648" cy="338554"/>
          </a:xfrm>
          <a:prstGeom prst="rect">
            <a:avLst/>
          </a:prstGeom>
          <a:solidFill>
            <a:schemeClr val="bg1"/>
          </a:solidFill>
        </p:spPr>
        <p:txBody>
          <a:bodyPr wrap="square" rtlCol="0">
            <a:spAutoFit/>
          </a:bodyPr>
          <a:lstStyle/>
          <a:p>
            <a:r>
              <a:rPr lang="en-GB" sz="1600" b="1" dirty="0" smtClean="0"/>
              <a:t>  2009                     2011                     2013                      2015 </a:t>
            </a:r>
            <a:endParaRPr lang="en-GB" sz="1600" b="1" dirty="0"/>
          </a:p>
        </p:txBody>
      </p:sp>
      <p:sp>
        <p:nvSpPr>
          <p:cNvPr id="15" name="TextBox 14"/>
          <p:cNvSpPr txBox="1"/>
          <p:nvPr/>
        </p:nvSpPr>
        <p:spPr>
          <a:xfrm flipV="1">
            <a:off x="408305" y="1484784"/>
            <a:ext cx="492443" cy="3373813"/>
          </a:xfrm>
          <a:prstGeom prst="rect">
            <a:avLst/>
          </a:prstGeom>
          <a:noFill/>
        </p:spPr>
        <p:txBody>
          <a:bodyPr vert="eaVert" wrap="square" rtlCol="0">
            <a:spAutoFit/>
          </a:bodyPr>
          <a:lstStyle/>
          <a:p>
            <a:r>
              <a:rPr lang="en-GB" sz="2000" b="1" dirty="0" smtClean="0">
                <a:solidFill>
                  <a:srgbClr val="FF0000"/>
                </a:solidFill>
              </a:rPr>
              <a:t>Number of cases globally</a:t>
            </a:r>
            <a:endParaRPr lang="en-GB" sz="2000" b="1" dirty="0">
              <a:solidFill>
                <a:srgbClr val="FF0000"/>
              </a:solidFill>
            </a:endParaRPr>
          </a:p>
        </p:txBody>
      </p:sp>
      <p:cxnSp>
        <p:nvCxnSpPr>
          <p:cNvPr id="18" name="Straight Arrow Connector 17"/>
          <p:cNvCxnSpPr/>
          <p:nvPr/>
        </p:nvCxnSpPr>
        <p:spPr>
          <a:xfrm>
            <a:off x="8033013" y="3284984"/>
            <a:ext cx="0" cy="1054375"/>
          </a:xfrm>
          <a:prstGeom prst="straightConnector1">
            <a:avLst/>
          </a:prstGeom>
          <a:ln w="31750"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073784" y="3660963"/>
            <a:ext cx="646331" cy="369332"/>
          </a:xfrm>
          <a:prstGeom prst="rect">
            <a:avLst/>
          </a:prstGeom>
          <a:noFill/>
        </p:spPr>
        <p:txBody>
          <a:bodyPr wrap="none" rtlCol="0">
            <a:spAutoFit/>
          </a:bodyPr>
          <a:lstStyle/>
          <a:p>
            <a:r>
              <a:rPr lang="en-GB" b="1" dirty="0" smtClean="0">
                <a:solidFill>
                  <a:srgbClr val="FF0000"/>
                </a:solidFill>
              </a:rPr>
              <a:t>DST</a:t>
            </a:r>
            <a:endParaRPr lang="en-GB" b="1" dirty="0">
              <a:solidFill>
                <a:srgbClr val="FF0000"/>
              </a:solidFill>
            </a:endParaRPr>
          </a:p>
        </p:txBody>
      </p:sp>
      <p:cxnSp>
        <p:nvCxnSpPr>
          <p:cNvPr id="23" name="Straight Arrow Connector 22"/>
          <p:cNvCxnSpPr/>
          <p:nvPr/>
        </p:nvCxnSpPr>
        <p:spPr>
          <a:xfrm flipH="1">
            <a:off x="8021485" y="2028597"/>
            <a:ext cx="11528" cy="1253098"/>
          </a:xfrm>
          <a:prstGeom prst="straightConnector1">
            <a:avLst/>
          </a:prstGeom>
          <a:ln w="31750"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019353" y="2211637"/>
            <a:ext cx="1210588" cy="646331"/>
          </a:xfrm>
          <a:prstGeom prst="rect">
            <a:avLst/>
          </a:prstGeom>
          <a:noFill/>
        </p:spPr>
        <p:txBody>
          <a:bodyPr wrap="none" rtlCol="0">
            <a:spAutoFit/>
          </a:bodyPr>
          <a:lstStyle/>
          <a:p>
            <a:r>
              <a:rPr lang="en-GB" b="1" dirty="0" smtClean="0">
                <a:solidFill>
                  <a:srgbClr val="FF0000"/>
                </a:solidFill>
              </a:rPr>
              <a:t>TB </a:t>
            </a:r>
          </a:p>
          <a:p>
            <a:r>
              <a:rPr lang="en-GB" b="1" dirty="0" smtClean="0">
                <a:solidFill>
                  <a:srgbClr val="FF0000"/>
                </a:solidFill>
              </a:rPr>
              <a:t>detection</a:t>
            </a:r>
            <a:endParaRPr lang="en-GB" b="1" dirty="0">
              <a:solidFill>
                <a:srgbClr val="FF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282" y="1453612"/>
            <a:ext cx="5990239" cy="3715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4268846" y="3060781"/>
            <a:ext cx="3240360" cy="646331"/>
          </a:xfrm>
          <a:prstGeom prst="rect">
            <a:avLst/>
          </a:prstGeom>
          <a:noFill/>
        </p:spPr>
        <p:txBody>
          <a:bodyPr wrap="square" rtlCol="0">
            <a:spAutoFit/>
          </a:bodyPr>
          <a:lstStyle/>
          <a:p>
            <a:r>
              <a:rPr lang="en-GB" b="1" dirty="0" smtClean="0"/>
              <a:t>MDR/RR-TB cases among notified TB patients</a:t>
            </a:r>
            <a:endParaRPr lang="en-GB" b="1" dirty="0"/>
          </a:p>
        </p:txBody>
      </p:sp>
      <p:sp>
        <p:nvSpPr>
          <p:cNvPr id="25" name="TextBox 24"/>
          <p:cNvSpPr txBox="1"/>
          <p:nvPr/>
        </p:nvSpPr>
        <p:spPr>
          <a:xfrm>
            <a:off x="6041935" y="1987947"/>
            <a:ext cx="1249060" cy="369332"/>
          </a:xfrm>
          <a:prstGeom prst="rect">
            <a:avLst/>
          </a:prstGeom>
          <a:noFill/>
        </p:spPr>
        <p:txBody>
          <a:bodyPr wrap="none" rtlCol="0">
            <a:spAutoFit/>
          </a:bodyPr>
          <a:lstStyle/>
          <a:p>
            <a:r>
              <a:rPr lang="en-GB" b="1" dirty="0">
                <a:solidFill>
                  <a:srgbClr val="008EC0"/>
                </a:solidFill>
              </a:rPr>
              <a:t>I</a:t>
            </a:r>
            <a:r>
              <a:rPr lang="en-GB" b="1" dirty="0" smtClean="0">
                <a:solidFill>
                  <a:srgbClr val="008EC0"/>
                </a:solidFill>
              </a:rPr>
              <a:t>ncidence</a:t>
            </a:r>
            <a:endParaRPr lang="en-GB" b="1" dirty="0">
              <a:solidFill>
                <a:srgbClr val="008EC0"/>
              </a:solidFill>
            </a:endParaRPr>
          </a:p>
        </p:txBody>
      </p:sp>
      <p:sp>
        <p:nvSpPr>
          <p:cNvPr id="27" name="TextBox 26"/>
          <p:cNvSpPr txBox="1"/>
          <p:nvPr/>
        </p:nvSpPr>
        <p:spPr>
          <a:xfrm>
            <a:off x="5004047" y="3933056"/>
            <a:ext cx="3024337" cy="461665"/>
          </a:xfrm>
          <a:prstGeom prst="rect">
            <a:avLst/>
          </a:prstGeom>
          <a:noFill/>
        </p:spPr>
        <p:txBody>
          <a:bodyPr wrap="square" rtlCol="0">
            <a:spAutoFit/>
          </a:bodyPr>
          <a:lstStyle/>
          <a:p>
            <a:r>
              <a:rPr lang="en-GB" sz="2400" b="1" dirty="0" smtClean="0">
                <a:solidFill>
                  <a:srgbClr val="C00000"/>
                </a:solidFill>
              </a:rPr>
              <a:t>Detected 132,000</a:t>
            </a:r>
            <a:endParaRPr lang="en-GB" sz="2400" b="1" dirty="0">
              <a:solidFill>
                <a:srgbClr val="C00000"/>
              </a:solidFill>
            </a:endParaRPr>
          </a:p>
        </p:txBody>
      </p:sp>
      <p:sp>
        <p:nvSpPr>
          <p:cNvPr id="28" name="TextBox 27"/>
          <p:cNvSpPr txBox="1"/>
          <p:nvPr/>
        </p:nvSpPr>
        <p:spPr>
          <a:xfrm>
            <a:off x="3851920" y="4623519"/>
            <a:ext cx="4056669" cy="461665"/>
          </a:xfrm>
          <a:prstGeom prst="rect">
            <a:avLst/>
          </a:prstGeom>
          <a:noFill/>
        </p:spPr>
        <p:txBody>
          <a:bodyPr wrap="square" rtlCol="0">
            <a:spAutoFit/>
          </a:bodyPr>
          <a:lstStyle/>
          <a:p>
            <a:r>
              <a:rPr lang="en-GB" sz="2400" b="1" dirty="0" smtClean="0">
                <a:solidFill>
                  <a:srgbClr val="669900"/>
                </a:solidFill>
              </a:rPr>
              <a:t>Enrolled on treatment 125,000</a:t>
            </a:r>
            <a:endParaRPr lang="en-GB" sz="2400" b="1" dirty="0">
              <a:solidFill>
                <a:srgbClr val="669900"/>
              </a:solidFill>
            </a:endParaRPr>
          </a:p>
        </p:txBody>
      </p:sp>
      <p:grpSp>
        <p:nvGrpSpPr>
          <p:cNvPr id="19" name="Group 18"/>
          <p:cNvGrpSpPr/>
          <p:nvPr/>
        </p:nvGrpSpPr>
        <p:grpSpPr>
          <a:xfrm>
            <a:off x="-26126" y="6298269"/>
            <a:ext cx="9180512" cy="587115"/>
            <a:chOff x="0" y="6239537"/>
            <a:chExt cx="9212088" cy="618462"/>
          </a:xfrm>
        </p:grpSpPr>
        <p:pic>
          <p:nvPicPr>
            <p:cNvPr id="20"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Pentagon 25"/>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cxnSp>
        <p:nvCxnSpPr>
          <p:cNvPr id="32" name="Straight Connector 31"/>
          <p:cNvCxnSpPr/>
          <p:nvPr/>
        </p:nvCxnSpPr>
        <p:spPr>
          <a:xfrm flipV="1">
            <a:off x="0" y="1124744"/>
            <a:ext cx="8019353" cy="8786"/>
          </a:xfrm>
          <a:prstGeom prst="line">
            <a:avLst/>
          </a:prstGeom>
          <a:ln w="38100">
            <a:solidFill>
              <a:srgbClr val="008EC0"/>
            </a:solidFill>
          </a:ln>
        </p:spPr>
        <p:style>
          <a:lnRef idx="1">
            <a:schemeClr val="accent1"/>
          </a:lnRef>
          <a:fillRef idx="0">
            <a:schemeClr val="accent1"/>
          </a:fillRef>
          <a:effectRef idx="0">
            <a:schemeClr val="accent1"/>
          </a:effectRef>
          <a:fontRef idx="minor">
            <a:schemeClr val="tx1"/>
          </a:fontRef>
        </p:style>
      </p:cxnSp>
      <p:pic>
        <p:nvPicPr>
          <p:cNvPr id="33"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085721" y="1640833"/>
            <a:ext cx="1520668" cy="1787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0597" y="116632"/>
            <a:ext cx="1055899" cy="1055899"/>
          </a:xfrm>
          <a:prstGeom prst="rect">
            <a:avLst/>
          </a:prstGeom>
        </p:spPr>
      </p:pic>
    </p:spTree>
    <p:extLst>
      <p:ext uri="{BB962C8B-B14F-4D97-AF65-F5344CB8AC3E}">
        <p14:creationId xmlns:p14="http://schemas.microsoft.com/office/powerpoint/2010/main" val="3522385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413" y="1700213"/>
            <a:ext cx="2176462" cy="307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7" name="Title 1"/>
          <p:cNvSpPr>
            <a:spLocks noGrp="1"/>
          </p:cNvSpPr>
          <p:nvPr>
            <p:ph type="title"/>
          </p:nvPr>
        </p:nvSpPr>
        <p:spPr>
          <a:xfrm>
            <a:off x="414338" y="-22225"/>
            <a:ext cx="9005887" cy="1238250"/>
          </a:xfrm>
        </p:spPr>
        <p:txBody>
          <a:bodyPr/>
          <a:lstStyle/>
          <a:p>
            <a:pPr algn="l" eaLnBrk="1" hangingPunct="1"/>
            <a:r>
              <a:rPr lang="en-US" altLang="en-US" sz="3600" b="1" dirty="0" smtClean="0">
                <a:latin typeface="Century Gothic" pitchFamily="34" charset="0"/>
              </a:rPr>
              <a:t>Tackling the </a:t>
            </a:r>
            <a:r>
              <a:rPr lang="en-US" altLang="en-US" sz="3600" b="1" dirty="0" smtClean="0">
                <a:solidFill>
                  <a:srgbClr val="FF0000"/>
                </a:solidFill>
                <a:latin typeface="Century Gothic" pitchFamily="34" charset="0"/>
              </a:rPr>
              <a:t>AMR crisis</a:t>
            </a:r>
          </a:p>
        </p:txBody>
      </p:sp>
      <p:sp>
        <p:nvSpPr>
          <p:cNvPr id="169988" name="Content Placeholder 2"/>
          <p:cNvSpPr>
            <a:spLocks noGrp="1"/>
          </p:cNvSpPr>
          <p:nvPr>
            <p:ph idx="1"/>
          </p:nvPr>
        </p:nvSpPr>
        <p:spPr>
          <a:xfrm>
            <a:off x="219075" y="1125538"/>
            <a:ext cx="4929188" cy="5618162"/>
          </a:xfrm>
        </p:spPr>
        <p:txBody>
          <a:bodyPr/>
          <a:lstStyle/>
          <a:p>
            <a:pPr eaLnBrk="1" hangingPunct="1">
              <a:spcBef>
                <a:spcPct val="0"/>
              </a:spcBef>
            </a:pPr>
            <a:r>
              <a:rPr lang="en-US" altLang="en-US" sz="1800" b="1" dirty="0" smtClean="0">
                <a:latin typeface="Century Gothic" pitchFamily="34" charset="0"/>
              </a:rPr>
              <a:t>Increasingly serious global public health threat</a:t>
            </a:r>
          </a:p>
          <a:p>
            <a:pPr lvl="1" eaLnBrk="1" hangingPunct="1">
              <a:spcBef>
                <a:spcPct val="0"/>
              </a:spcBef>
            </a:pPr>
            <a:r>
              <a:rPr lang="en-US" altLang="en-US" sz="1600" dirty="0" smtClean="0">
                <a:latin typeface="Century Gothic" pitchFamily="34" charset="0"/>
              </a:rPr>
              <a:t>New evidence and information</a:t>
            </a:r>
          </a:p>
          <a:p>
            <a:pPr lvl="2" eaLnBrk="1" hangingPunct="1">
              <a:spcBef>
                <a:spcPct val="0"/>
              </a:spcBef>
            </a:pPr>
            <a:r>
              <a:rPr lang="en-US" altLang="en-US" sz="1600" dirty="0" smtClean="0">
                <a:latin typeface="Century Gothic" pitchFamily="34" charset="0"/>
              </a:rPr>
              <a:t>Untreatable infections</a:t>
            </a:r>
          </a:p>
          <a:p>
            <a:pPr lvl="2" eaLnBrk="1" hangingPunct="1">
              <a:spcBef>
                <a:spcPct val="0"/>
              </a:spcBef>
            </a:pPr>
            <a:r>
              <a:rPr lang="en-US" altLang="en-US" sz="1600" dirty="0" smtClean="0">
                <a:latin typeface="Century Gothic" pitchFamily="34" charset="0"/>
              </a:rPr>
              <a:t>25,000 deaths/</a:t>
            </a:r>
            <a:r>
              <a:rPr lang="en-US" altLang="en-US" sz="1600" dirty="0" err="1" smtClean="0">
                <a:latin typeface="Century Gothic" pitchFamily="34" charset="0"/>
              </a:rPr>
              <a:t>yr</a:t>
            </a:r>
            <a:r>
              <a:rPr lang="en-US" altLang="en-US" sz="1600" dirty="0" smtClean="0">
                <a:latin typeface="Century Gothic" pitchFamily="34" charset="0"/>
              </a:rPr>
              <a:t> across EU</a:t>
            </a:r>
          </a:p>
          <a:p>
            <a:pPr lvl="1" eaLnBrk="1" hangingPunct="1">
              <a:spcBef>
                <a:spcPct val="0"/>
              </a:spcBef>
            </a:pPr>
            <a:r>
              <a:rPr lang="en-US" altLang="en-US" sz="1600" dirty="0" smtClean="0">
                <a:latin typeface="Century Gothic" pitchFamily="34" charset="0"/>
              </a:rPr>
              <a:t>Desperation over "dry pipeline"</a:t>
            </a:r>
          </a:p>
          <a:p>
            <a:pPr eaLnBrk="1" hangingPunct="1">
              <a:spcBef>
                <a:spcPct val="0"/>
              </a:spcBef>
            </a:pPr>
            <a:r>
              <a:rPr lang="en-US" altLang="en-US" sz="1800" b="1" dirty="0" smtClean="0">
                <a:latin typeface="Century Gothic" pitchFamily="34" charset="0"/>
              </a:rPr>
              <a:t>Economic impact</a:t>
            </a:r>
            <a:endParaRPr lang="en-US" altLang="en-US" sz="1400" b="1" dirty="0" smtClean="0">
              <a:latin typeface="Century Gothic" pitchFamily="34" charset="0"/>
            </a:endParaRPr>
          </a:p>
          <a:p>
            <a:pPr lvl="1" eaLnBrk="1" hangingPunct="1">
              <a:spcBef>
                <a:spcPct val="0"/>
              </a:spcBef>
            </a:pPr>
            <a:r>
              <a:rPr lang="en-GB" altLang="en-US" sz="1600" dirty="0" smtClean="0">
                <a:latin typeface="Century Gothic" pitchFamily="34" charset="0"/>
              </a:rPr>
              <a:t>by 2050, lead to 10 million deaths every year </a:t>
            </a:r>
          </a:p>
          <a:p>
            <a:pPr lvl="1" eaLnBrk="1" hangingPunct="1">
              <a:spcBef>
                <a:spcPct val="0"/>
              </a:spcBef>
            </a:pPr>
            <a:r>
              <a:rPr lang="en-GB" altLang="en-US" sz="1600" dirty="0" smtClean="0">
                <a:latin typeface="Century Gothic" pitchFamily="34" charset="0"/>
              </a:rPr>
              <a:t>reduction of 2-3.5% in GDP</a:t>
            </a:r>
          </a:p>
          <a:p>
            <a:pPr lvl="1" eaLnBrk="1" hangingPunct="1">
              <a:spcBef>
                <a:spcPct val="0"/>
              </a:spcBef>
            </a:pPr>
            <a:r>
              <a:rPr lang="en-US" altLang="en-US" sz="1600" dirty="0" smtClean="0">
                <a:latin typeface="Century Gothic" pitchFamily="34" charset="0"/>
              </a:rPr>
              <a:t>cost more than US$1.5 billion every year in healthcare expenses and productivity losses </a:t>
            </a:r>
          </a:p>
          <a:p>
            <a:pPr eaLnBrk="1" hangingPunct="1">
              <a:spcBef>
                <a:spcPct val="0"/>
              </a:spcBef>
            </a:pPr>
            <a:r>
              <a:rPr lang="en-US" altLang="en-US" sz="1800" b="1" dirty="0" smtClean="0">
                <a:latin typeface="Century Gothic" pitchFamily="34" charset="0"/>
              </a:rPr>
              <a:t>Growing awareness and commitment</a:t>
            </a:r>
          </a:p>
          <a:p>
            <a:pPr lvl="1" eaLnBrk="1" hangingPunct="1">
              <a:spcBef>
                <a:spcPct val="0"/>
              </a:spcBef>
            </a:pPr>
            <a:r>
              <a:rPr lang="en-US" altLang="en-US" sz="1600" dirty="0" smtClean="0">
                <a:latin typeface="Century Gothic" pitchFamily="34" charset="0"/>
              </a:rPr>
              <a:t>Political, professional, public</a:t>
            </a:r>
          </a:p>
          <a:p>
            <a:pPr lvl="1" eaLnBrk="1" hangingPunct="1">
              <a:spcBef>
                <a:spcPct val="0"/>
              </a:spcBef>
            </a:pPr>
            <a:r>
              <a:rPr lang="en-US" altLang="en-US" sz="1600" dirty="0" smtClean="0">
                <a:latin typeface="Century Gothic" pitchFamily="34" charset="0"/>
              </a:rPr>
              <a:t>Health, agriculture, finance/economic, industry</a:t>
            </a:r>
          </a:p>
          <a:p>
            <a:pPr lvl="1" eaLnBrk="1" hangingPunct="1">
              <a:spcBef>
                <a:spcPct val="0"/>
              </a:spcBef>
              <a:buFontTx/>
              <a:buNone/>
            </a:pPr>
            <a:endParaRPr lang="en-US" altLang="en-US" sz="1200" dirty="0" smtClean="0">
              <a:latin typeface="Century Gothic" pitchFamily="34" charset="0"/>
            </a:endParaRPr>
          </a:p>
          <a:p>
            <a:pPr eaLnBrk="1" hangingPunct="1">
              <a:spcBef>
                <a:spcPct val="0"/>
              </a:spcBef>
            </a:pPr>
            <a:r>
              <a:rPr lang="en-US" altLang="en-US" sz="1800" b="1" dirty="0" smtClean="0">
                <a:latin typeface="Century Gothic" pitchFamily="34" charset="0"/>
              </a:rPr>
              <a:t>MDR-TB to be highlighted on the AMR agenda</a:t>
            </a:r>
          </a:p>
          <a:p>
            <a:pPr lvl="1" eaLnBrk="1" hangingPunct="1">
              <a:spcBef>
                <a:spcPct val="0"/>
              </a:spcBef>
              <a:buFontTx/>
              <a:buNone/>
            </a:pPr>
            <a:endParaRPr lang="en-US" altLang="en-US" sz="1600" dirty="0" smtClean="0">
              <a:latin typeface="Century Gothic" pitchFamily="34" charset="0"/>
            </a:endParaRPr>
          </a:p>
        </p:txBody>
      </p:sp>
      <p:pic>
        <p:nvPicPr>
          <p:cNvPr id="16998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125" y="260350"/>
            <a:ext cx="2095500" cy="280828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90538" y="6491288"/>
            <a:ext cx="2830512" cy="252412"/>
          </a:xfrm>
          <a:prstGeom prst="rect">
            <a:avLst/>
          </a:prstGeom>
          <a:noFill/>
        </p:spPr>
        <p:txBody>
          <a:bodyPr wrap="none">
            <a:spAutoFit/>
          </a:bodyPr>
          <a:lstStyle/>
          <a:p>
            <a:pPr fontAlgn="base">
              <a:spcBef>
                <a:spcPct val="0"/>
              </a:spcBef>
              <a:spcAft>
                <a:spcPct val="0"/>
              </a:spcAft>
              <a:defRPr/>
            </a:pPr>
            <a:r>
              <a:rPr lang="en-GB" sz="1050" i="1" dirty="0">
                <a:solidFill>
                  <a:srgbClr val="000000"/>
                </a:solidFill>
                <a:latin typeface="Calibri" panose="020F0502020204030204" pitchFamily="34" charset="0"/>
                <a:cs typeface="Calibri" panose="020F0502020204030204" pitchFamily="34" charset="0"/>
              </a:rPr>
              <a:t>Source: Dr Marcus </a:t>
            </a:r>
            <a:r>
              <a:rPr lang="en-GB" sz="1050" i="1" dirty="0" err="1">
                <a:solidFill>
                  <a:srgbClr val="000000"/>
                </a:solidFill>
                <a:latin typeface="Calibri" panose="020F0502020204030204" pitchFamily="34" charset="0"/>
                <a:cs typeface="Calibri" panose="020F0502020204030204" pitchFamily="34" charset="0"/>
              </a:rPr>
              <a:t>Sprenger</a:t>
            </a:r>
            <a:r>
              <a:rPr lang="en-GB" sz="1050" i="1" dirty="0">
                <a:solidFill>
                  <a:srgbClr val="000000"/>
                </a:solidFill>
                <a:latin typeface="Calibri" panose="020F0502020204030204" pitchFamily="34" charset="0"/>
                <a:cs typeface="Calibri" panose="020F0502020204030204" pitchFamily="34" charset="0"/>
              </a:rPr>
              <a:t>, WHO/HQ/HSE/HEA</a:t>
            </a:r>
          </a:p>
        </p:txBody>
      </p:sp>
      <p:cxnSp>
        <p:nvCxnSpPr>
          <p:cNvPr id="3" name="Straight Connector 2"/>
          <p:cNvCxnSpPr/>
          <p:nvPr/>
        </p:nvCxnSpPr>
        <p:spPr>
          <a:xfrm>
            <a:off x="323850" y="981075"/>
            <a:ext cx="6600825" cy="0"/>
          </a:xfrm>
          <a:prstGeom prst="line">
            <a:avLst/>
          </a:prstGeom>
          <a:ln w="38100">
            <a:solidFill>
              <a:srgbClr val="0093D5"/>
            </a:solidFill>
          </a:ln>
        </p:spPr>
        <p:style>
          <a:lnRef idx="1">
            <a:schemeClr val="accent1"/>
          </a:lnRef>
          <a:fillRef idx="0">
            <a:schemeClr val="accent1"/>
          </a:fillRef>
          <a:effectRef idx="0">
            <a:schemeClr val="accent1"/>
          </a:effectRef>
          <a:fontRef idx="minor">
            <a:schemeClr val="tx1"/>
          </a:fontRef>
        </p:style>
      </p:cxnSp>
      <p:pic>
        <p:nvPicPr>
          <p:cNvPr id="16999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4675" y="3238500"/>
            <a:ext cx="2114550" cy="29765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9993" name="Group 11"/>
          <p:cNvGrpSpPr>
            <a:grpSpLocks/>
          </p:cNvGrpSpPr>
          <p:nvPr/>
        </p:nvGrpSpPr>
        <p:grpSpPr bwMode="auto">
          <a:xfrm>
            <a:off x="0" y="6297613"/>
            <a:ext cx="9180513" cy="587375"/>
            <a:chOff x="0" y="6239537"/>
            <a:chExt cx="9212088" cy="618462"/>
          </a:xfrm>
        </p:grpSpPr>
        <p:pic>
          <p:nvPicPr>
            <p:cNvPr id="169994" name="Picture 7"/>
            <p:cNvPicPr>
              <a:picLocks noChangeAspect="1" noChangeArrowheads="1"/>
            </p:cNvPicPr>
            <p:nvPr/>
          </p:nvPicPr>
          <p:blipFill>
            <a:blip r:embed="rId6">
              <a:extLst>
                <a:ext uri="{28A0092B-C50C-407E-A947-70E740481C1C}">
                  <a14:useLocalDpi xmlns:a14="http://schemas.microsoft.com/office/drawing/2010/main" val="0"/>
                </a:ext>
              </a:extLst>
            </a:blip>
            <a:srcRect l="1613" r="16685"/>
            <a:stretch>
              <a:fillRect/>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Pentagon 13"/>
            <p:cNvSpPr/>
            <p:nvPr/>
          </p:nvSpPr>
          <p:spPr>
            <a:xfrm>
              <a:off x="0" y="6239537"/>
              <a:ext cx="6300157"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GB" altLang="en-US" smtClean="0">
                <a:solidFill>
                  <a:srgbClr val="FFFFFF"/>
                </a:solidFill>
              </a:endParaRPr>
            </a:p>
          </p:txBody>
        </p:sp>
        <p:pic>
          <p:nvPicPr>
            <p:cNvPr id="169996" name="Picture 5"/>
            <p:cNvPicPr>
              <a:picLocks noChangeAspect="1" noChangeArrowheads="1"/>
            </p:cNvPicPr>
            <p:nvPr/>
          </p:nvPicPr>
          <p:blipFill>
            <a:blip r:embed="rId7">
              <a:extLst>
                <a:ext uri="{28A0092B-C50C-407E-A947-70E740481C1C}">
                  <a14:useLocalDpi xmlns:a14="http://schemas.microsoft.com/office/drawing/2010/main" val="0"/>
                </a:ext>
              </a:extLst>
            </a:blip>
            <a:srcRect l="12131" t="6778" r="43935" b="-2"/>
            <a:stretch>
              <a:fillRect/>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7"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8"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7424" y="6366209"/>
              <a:ext cx="1358968" cy="41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9110524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77" y="1412776"/>
            <a:ext cx="8177640" cy="4522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81" name="TextBox 12"/>
          <p:cNvSpPr txBox="1">
            <a:spLocks noChangeArrowheads="1"/>
          </p:cNvSpPr>
          <p:nvPr/>
        </p:nvSpPr>
        <p:spPr bwMode="auto">
          <a:xfrm rot="5400000">
            <a:off x="7593781" y="4496758"/>
            <a:ext cx="25987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1100" i="1" dirty="0">
                <a:solidFill>
                  <a:prstClr val="black"/>
                </a:solidFill>
                <a:latin typeface="Century Gothic" panose="020B0502020202020204" pitchFamily="34" charset="0"/>
                <a:cs typeface="Calibri" panose="020F0502020204030204" pitchFamily="34" charset="0"/>
              </a:rPr>
              <a:t>Ref: Global TB Control Report </a:t>
            </a:r>
            <a:r>
              <a:rPr lang="en-US" altLang="en-US" sz="1100" i="1" dirty="0" smtClean="0">
                <a:solidFill>
                  <a:prstClr val="black"/>
                </a:solidFill>
                <a:latin typeface="Century Gothic" panose="020B0502020202020204" pitchFamily="34" charset="0"/>
                <a:cs typeface="Calibri" panose="020F0502020204030204" pitchFamily="34" charset="0"/>
              </a:rPr>
              <a:t>2016</a:t>
            </a:r>
            <a:endParaRPr lang="en-GB" altLang="en-US" sz="1100" i="1" dirty="0">
              <a:solidFill>
                <a:prstClr val="black"/>
              </a:solidFill>
              <a:latin typeface="Century Gothic" panose="020B0502020202020204" pitchFamily="34" charset="0"/>
              <a:cs typeface="Calibri" panose="020F0502020204030204" pitchFamily="34" charset="0"/>
            </a:endParaRPr>
          </a:p>
        </p:txBody>
      </p:sp>
      <p:sp>
        <p:nvSpPr>
          <p:cNvPr id="8" name="Rectangle 6"/>
          <p:cNvSpPr>
            <a:spLocks noChangeArrowheads="1"/>
          </p:cNvSpPr>
          <p:nvPr/>
        </p:nvSpPr>
        <p:spPr bwMode="auto">
          <a:xfrm>
            <a:off x="144462" y="44625"/>
            <a:ext cx="903605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lnSpc>
                <a:spcPct val="80000"/>
              </a:lnSpc>
              <a:spcBef>
                <a:spcPct val="20000"/>
              </a:spcBef>
              <a:spcAft>
                <a:spcPct val="0"/>
              </a:spcAft>
              <a:buClr>
                <a:srgbClr val="800080"/>
              </a:buClr>
            </a:pPr>
            <a:r>
              <a:rPr lang="en-US" altLang="en-US" sz="3600" b="1" dirty="0" smtClean="0">
                <a:solidFill>
                  <a:prstClr val="black"/>
                </a:solidFill>
                <a:latin typeface="Century Gothic" panose="020B0502020202020204" pitchFamily="34" charset="0"/>
                <a:cs typeface="Calibri" panose="020F0502020204030204" pitchFamily="34" charset="0"/>
              </a:rPr>
              <a:t>Accelerating </a:t>
            </a:r>
            <a:r>
              <a:rPr lang="en-US" altLang="en-US" sz="3600" b="1" dirty="0">
                <a:solidFill>
                  <a:prstClr val="black"/>
                </a:solidFill>
                <a:latin typeface="Century Gothic" panose="020B0502020202020204" pitchFamily="34" charset="0"/>
                <a:cs typeface="Calibri" panose="020F0502020204030204" pitchFamily="34" charset="0"/>
              </a:rPr>
              <a:t>response to </a:t>
            </a:r>
            <a:r>
              <a:rPr lang="en-US" altLang="en-US" sz="3600" b="1" dirty="0" smtClean="0">
                <a:solidFill>
                  <a:prstClr val="black"/>
                </a:solidFill>
                <a:latin typeface="Century Gothic" panose="020B0502020202020204" pitchFamily="34" charset="0"/>
                <a:cs typeface="Calibri" panose="020F0502020204030204" pitchFamily="34" charset="0"/>
              </a:rPr>
              <a:t>TB/HIV</a:t>
            </a:r>
            <a:endParaRPr lang="en-US" altLang="en-US" sz="3600" b="1" dirty="0">
              <a:solidFill>
                <a:prstClr val="black"/>
              </a:solidFill>
              <a:latin typeface="Century Gothic" panose="020B0502020202020204" pitchFamily="34" charset="0"/>
              <a:cs typeface="Calibri" panose="020F0502020204030204" pitchFamily="34" charset="0"/>
            </a:endParaRPr>
          </a:p>
        </p:txBody>
      </p:sp>
      <p:sp>
        <p:nvSpPr>
          <p:cNvPr id="11" name="TextBox 10"/>
          <p:cNvSpPr txBox="1"/>
          <p:nvPr/>
        </p:nvSpPr>
        <p:spPr>
          <a:xfrm>
            <a:off x="107955" y="1124744"/>
            <a:ext cx="8885238" cy="400110"/>
          </a:xfrm>
          <a:prstGeom prst="rect">
            <a:avLst/>
          </a:prstGeom>
          <a:noFill/>
        </p:spPr>
        <p:txBody>
          <a:bodyPr wrap="square" rtlCol="0">
            <a:spAutoFit/>
          </a:bodyPr>
          <a:lstStyle/>
          <a:p>
            <a:pPr fontAlgn="base">
              <a:spcBef>
                <a:spcPct val="0"/>
              </a:spcBef>
              <a:spcAft>
                <a:spcPct val="0"/>
              </a:spcAft>
            </a:pPr>
            <a:r>
              <a:rPr lang="en-GB" sz="2000" b="1" dirty="0" smtClean="0">
                <a:solidFill>
                  <a:srgbClr val="000000"/>
                </a:solidFill>
                <a:latin typeface="Century Gothic" panose="020B0502020202020204" pitchFamily="34" charset="0"/>
                <a:cs typeface="Calibri" panose="020F0502020204030204" pitchFamily="34" charset="0"/>
              </a:rPr>
              <a:t>Estimated HIV prevalence in new TB cases, 2015</a:t>
            </a:r>
            <a:endParaRPr lang="en-GB" sz="2000" b="1" dirty="0">
              <a:solidFill>
                <a:srgbClr val="000000"/>
              </a:solidFill>
              <a:latin typeface="Century Gothic" panose="020B0502020202020204" pitchFamily="34" charset="0"/>
              <a:cs typeface="Calibri" panose="020F0502020204030204" pitchFamily="34" charset="0"/>
            </a:endParaRPr>
          </a:p>
        </p:txBody>
      </p:sp>
      <p:sp>
        <p:nvSpPr>
          <p:cNvPr id="15" name="Oval 28"/>
          <p:cNvSpPr>
            <a:spLocks noChangeArrowheads="1"/>
          </p:cNvSpPr>
          <p:nvPr/>
        </p:nvSpPr>
        <p:spPr bwMode="auto">
          <a:xfrm>
            <a:off x="3222374" y="2789565"/>
            <a:ext cx="2448272" cy="2448272"/>
          </a:xfrm>
          <a:prstGeom prst="ellipse">
            <a:avLst/>
          </a:prstGeom>
          <a:noFill/>
          <a:ln w="603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fontAlgn="base">
              <a:spcBef>
                <a:spcPct val="0"/>
              </a:spcBef>
              <a:spcAft>
                <a:spcPct val="0"/>
              </a:spcAft>
            </a:pPr>
            <a:endParaRPr lang="en-GB" altLang="en-US" sz="3600">
              <a:solidFill>
                <a:srgbClr val="000000"/>
              </a:solidFill>
              <a:latin typeface="Century Gothic" panose="020B0502020202020204" pitchFamily="34" charset="0"/>
              <a:cs typeface="Calibri" panose="020F0502020204030204" pitchFamily="34" charset="0"/>
            </a:endParaRPr>
          </a:p>
        </p:txBody>
      </p:sp>
      <p:sp>
        <p:nvSpPr>
          <p:cNvPr id="16" name="TextBox 15"/>
          <p:cNvSpPr txBox="1"/>
          <p:nvPr/>
        </p:nvSpPr>
        <p:spPr>
          <a:xfrm>
            <a:off x="1115616" y="5231532"/>
            <a:ext cx="4788309" cy="461665"/>
          </a:xfrm>
          <a:prstGeom prst="rect">
            <a:avLst/>
          </a:prstGeom>
          <a:noFill/>
        </p:spPr>
        <p:txBody>
          <a:bodyPr wrap="square" rtlCol="0">
            <a:spAutoFit/>
          </a:bodyPr>
          <a:lstStyle/>
          <a:p>
            <a:pPr algn="ctr" fontAlgn="base">
              <a:spcBef>
                <a:spcPct val="0"/>
              </a:spcBef>
              <a:spcAft>
                <a:spcPct val="0"/>
              </a:spcAft>
            </a:pPr>
            <a:r>
              <a:rPr lang="en-GB" sz="2400" b="1" dirty="0" smtClean="0">
                <a:solidFill>
                  <a:srgbClr val="FF0000"/>
                </a:solidFill>
                <a:latin typeface="Century Gothic" panose="020B0502020202020204" pitchFamily="34" charset="0"/>
                <a:cs typeface="Calibri" panose="020F0502020204030204" pitchFamily="34" charset="0"/>
              </a:rPr>
              <a:t>71% of TB/HIV cases in Africa</a:t>
            </a:r>
            <a:endParaRPr lang="en-GB" sz="2400" b="1" dirty="0">
              <a:solidFill>
                <a:srgbClr val="FF0000"/>
              </a:solidFill>
              <a:latin typeface="Century Gothic" panose="020B0502020202020204" pitchFamily="34" charset="0"/>
              <a:cs typeface="Calibri" panose="020F0502020204030204" pitchFamily="34" charset="0"/>
            </a:endParaRPr>
          </a:p>
        </p:txBody>
      </p:sp>
      <p:sp>
        <p:nvSpPr>
          <p:cNvPr id="17" name="TextBox 16"/>
          <p:cNvSpPr txBox="1"/>
          <p:nvPr/>
        </p:nvSpPr>
        <p:spPr>
          <a:xfrm>
            <a:off x="1102153" y="5715423"/>
            <a:ext cx="7433890" cy="461665"/>
          </a:xfrm>
          <a:prstGeom prst="rect">
            <a:avLst/>
          </a:prstGeom>
          <a:noFill/>
        </p:spPr>
        <p:txBody>
          <a:bodyPr wrap="square" rtlCol="0">
            <a:spAutoFit/>
          </a:bodyPr>
          <a:lstStyle/>
          <a:p>
            <a:pPr algn="ctr" fontAlgn="base">
              <a:spcBef>
                <a:spcPct val="0"/>
              </a:spcBef>
              <a:spcAft>
                <a:spcPct val="0"/>
              </a:spcAft>
            </a:pPr>
            <a:r>
              <a:rPr lang="en-GB" sz="2400" b="1" dirty="0" smtClean="0">
                <a:solidFill>
                  <a:srgbClr val="000000">
                    <a:lumMod val="75000"/>
                  </a:srgbClr>
                </a:solidFill>
                <a:latin typeface="Century Gothic" panose="020B0502020202020204" pitchFamily="34" charset="0"/>
                <a:cs typeface="Calibri" panose="020F0502020204030204" pitchFamily="34" charset="0"/>
              </a:rPr>
              <a:t>Other co-morbidities emerging in other regions</a:t>
            </a:r>
            <a:endParaRPr lang="en-GB" sz="2400" b="1" dirty="0">
              <a:solidFill>
                <a:srgbClr val="000000">
                  <a:lumMod val="75000"/>
                </a:srgbClr>
              </a:solidFill>
              <a:latin typeface="Century Gothic" panose="020B0502020202020204" pitchFamily="34" charset="0"/>
              <a:cs typeface="Calibri" panose="020F0502020204030204" pitchFamily="34" charset="0"/>
            </a:endParaRPr>
          </a:p>
        </p:txBody>
      </p:sp>
      <p:grpSp>
        <p:nvGrpSpPr>
          <p:cNvPr id="14" name="Group 13"/>
          <p:cNvGrpSpPr/>
          <p:nvPr/>
        </p:nvGrpSpPr>
        <p:grpSpPr>
          <a:xfrm>
            <a:off x="2" y="6298275"/>
            <a:ext cx="9180512" cy="587115"/>
            <a:chOff x="0" y="6239537"/>
            <a:chExt cx="9212088" cy="618462"/>
          </a:xfrm>
        </p:grpSpPr>
        <p:pic>
          <p:nvPicPr>
            <p:cNvPr id="1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Pentagon 18"/>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20"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
        <p:nvSpPr>
          <p:cNvPr id="23" name="Rectangle 22"/>
          <p:cNvSpPr>
            <a:spLocks noChangeArrowheads="1"/>
          </p:cNvSpPr>
          <p:nvPr/>
        </p:nvSpPr>
        <p:spPr bwMode="auto">
          <a:xfrm>
            <a:off x="192709" y="836712"/>
            <a:ext cx="7907683"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entury Gothic" panose="020B0502020202020204" pitchFamily="34" charset="0"/>
            </a:endParaRPr>
          </a:p>
        </p:txBody>
      </p:sp>
      <p:pic>
        <p:nvPicPr>
          <p:cNvPr id="24" name="Picture 2" descr="Global tuberculosis report 2016 - cover 200p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0392" y="21348"/>
            <a:ext cx="929169" cy="1319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8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 y="6298269"/>
            <a:ext cx="9180512" cy="587115"/>
            <a:chOff x="0" y="6239537"/>
            <a:chExt cx="9212088" cy="618462"/>
          </a:xfrm>
        </p:grpSpPr>
        <p:pic>
          <p:nvPicPr>
            <p:cNvPr id="2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Pentagon 21"/>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2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
        <p:nvSpPr>
          <p:cNvPr id="35" name="Title 1"/>
          <p:cNvSpPr txBox="1">
            <a:spLocks/>
          </p:cNvSpPr>
          <p:nvPr/>
        </p:nvSpPr>
        <p:spPr>
          <a:xfrm>
            <a:off x="192709" y="125760"/>
            <a:ext cx="8771779"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sz="3600" b="1" dirty="0">
                <a:solidFill>
                  <a:srgbClr val="FF0000"/>
                </a:solidFill>
                <a:latin typeface="Century Gothic" panose="020B0502020202020204" pitchFamily="34" charset="0"/>
              </a:rPr>
              <a:t>A new era with new </a:t>
            </a:r>
            <a:r>
              <a:rPr lang="en-US" sz="3600" b="1" dirty="0" smtClean="0">
                <a:solidFill>
                  <a:srgbClr val="FF0000"/>
                </a:solidFill>
                <a:latin typeface="Century Gothic" panose="020B0502020202020204" pitchFamily="34" charset="0"/>
              </a:rPr>
              <a:t>ambitions </a:t>
            </a:r>
          </a:p>
          <a:p>
            <a:pPr algn="l" fontAlgn="base">
              <a:spcAft>
                <a:spcPct val="0"/>
              </a:spcAft>
            </a:pPr>
            <a:r>
              <a:rPr lang="en-US" sz="3600" b="1" dirty="0" smtClean="0">
                <a:solidFill>
                  <a:prstClr val="black"/>
                </a:solidFill>
                <a:latin typeface="Century Gothic" panose="020B0502020202020204" pitchFamily="34" charset="0"/>
              </a:rPr>
              <a:t>and a paradigm shift</a:t>
            </a:r>
            <a:endParaRPr lang="en-US" sz="3600" b="1" dirty="0">
              <a:solidFill>
                <a:prstClr val="black"/>
              </a:solidFill>
              <a:latin typeface="Century Gothic" panose="020B0502020202020204" pitchFamily="34" charset="0"/>
            </a:endParaRPr>
          </a:p>
        </p:txBody>
      </p:sp>
      <p:sp>
        <p:nvSpPr>
          <p:cNvPr id="5" name="Rectangle 4"/>
          <p:cNvSpPr>
            <a:spLocks noChangeArrowheads="1"/>
          </p:cNvSpPr>
          <p:nvPr/>
        </p:nvSpPr>
        <p:spPr bwMode="auto">
          <a:xfrm>
            <a:off x="192709" y="1268760"/>
            <a:ext cx="8771780"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pic>
        <p:nvPicPr>
          <p:cNvPr id="39" name="Picture 7"/>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93838" y="754063"/>
            <a:ext cx="2306995" cy="1666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2709" y="2420888"/>
            <a:ext cx="7227197" cy="3679073"/>
          </a:xfrm>
          <a:prstGeom prst="rect">
            <a:avLst/>
          </a:prstGeom>
        </p:spPr>
      </p:pic>
      <p:sp>
        <p:nvSpPr>
          <p:cNvPr id="42" name="Rectangle 6"/>
          <p:cNvSpPr>
            <a:spLocks noChangeArrowheads="1"/>
          </p:cNvSpPr>
          <p:nvPr/>
        </p:nvSpPr>
        <p:spPr bwMode="auto">
          <a:xfrm>
            <a:off x="251520" y="1439812"/>
            <a:ext cx="9165981" cy="981076"/>
          </a:xfrm>
          <a:prstGeom prst="rect">
            <a:avLst/>
          </a:prstGeom>
          <a:noFill/>
          <a:ln w="9525" algn="ctr">
            <a:noFill/>
            <a:round/>
            <a:headEnd/>
            <a:tailEnd/>
          </a:ln>
        </p:spPr>
        <p:txBody>
          <a:bodyPr lIns="91364" tIns="45685" rIns="91364" bIns="45685" anchor="ctr"/>
          <a:lstStyle/>
          <a:p>
            <a:pPr fontAlgn="base">
              <a:spcBef>
                <a:spcPct val="0"/>
              </a:spcBef>
              <a:spcAft>
                <a:spcPct val="0"/>
              </a:spcAft>
            </a:pPr>
            <a:r>
              <a:rPr lang="en-GB" altLang="en-US" sz="2400" b="1" dirty="0" smtClean="0">
                <a:solidFill>
                  <a:prstClr val="black"/>
                </a:solidFill>
                <a:cs typeface="Tahoma" pitchFamily="34" charset="0"/>
              </a:rPr>
              <a:t>UN Sustainable </a:t>
            </a:r>
            <a:r>
              <a:rPr lang="en-GB" altLang="en-US" sz="2400" b="1" dirty="0">
                <a:solidFill>
                  <a:prstClr val="black"/>
                </a:solidFill>
                <a:cs typeface="Tahoma" pitchFamily="34" charset="0"/>
              </a:rPr>
              <a:t>Development </a:t>
            </a:r>
            <a:r>
              <a:rPr lang="en-GB" altLang="en-US" sz="2400" b="1" dirty="0" smtClean="0">
                <a:solidFill>
                  <a:prstClr val="black"/>
                </a:solidFill>
                <a:cs typeface="Tahoma" pitchFamily="34" charset="0"/>
              </a:rPr>
              <a:t>Goals: 2016 – 2030</a:t>
            </a:r>
          </a:p>
          <a:p>
            <a:pPr fontAlgn="base">
              <a:spcBef>
                <a:spcPct val="0"/>
              </a:spcBef>
              <a:spcAft>
                <a:spcPct val="0"/>
              </a:spcAft>
            </a:pPr>
            <a:r>
              <a:rPr lang="en-GB" altLang="en-US" sz="2400" b="1" dirty="0" smtClean="0">
                <a:solidFill>
                  <a:prstClr val="black">
                    <a:lumMod val="50000"/>
                    <a:lumOff val="50000"/>
                  </a:prstClr>
                </a:solidFill>
                <a:cs typeface="Tahoma" pitchFamily="34" charset="0"/>
              </a:rPr>
              <a:t>17 goals and 169 targets</a:t>
            </a:r>
            <a:endParaRPr lang="en-GB" altLang="en-US" sz="2000" b="1" dirty="0">
              <a:solidFill>
                <a:prstClr val="black">
                  <a:lumMod val="50000"/>
                  <a:lumOff val="50000"/>
                </a:prstClr>
              </a:solidFill>
              <a:cs typeface="Tahoma" pitchFamily="34" charset="0"/>
            </a:endParaRPr>
          </a:p>
        </p:txBody>
      </p:sp>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03977" y="2060848"/>
            <a:ext cx="4025164" cy="31052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3608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135" y="1052736"/>
            <a:ext cx="3880338" cy="5213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prstClr val="white"/>
              </a:solidFill>
              <a:latin typeface="Century Gothic" panose="020B0502020202020204" pitchFamily="34" charset="0"/>
              <a:cs typeface="Calibri" panose="020F0502020204030204" pitchFamily="34" charset="0"/>
            </a:endParaRPr>
          </a:p>
        </p:txBody>
      </p:sp>
      <p:sp>
        <p:nvSpPr>
          <p:cNvPr id="79876" name="TextBox 1"/>
          <p:cNvSpPr txBox="1">
            <a:spLocks noChangeArrowheads="1"/>
          </p:cNvSpPr>
          <p:nvPr/>
        </p:nvSpPr>
        <p:spPr bwMode="auto">
          <a:xfrm>
            <a:off x="202677" y="1514235"/>
            <a:ext cx="17443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0"/>
              </a:spcBef>
              <a:spcAft>
                <a:spcPct val="0"/>
              </a:spcAft>
            </a:pPr>
            <a:r>
              <a:rPr lang="en-GB" altLang="en-US" sz="2800" b="1" dirty="0">
                <a:solidFill>
                  <a:srgbClr val="0066CC"/>
                </a:solidFill>
                <a:latin typeface="Century Gothic" panose="020B0502020202020204" pitchFamily="34" charset="0"/>
                <a:cs typeface="Calibri" panose="020F0502020204030204" pitchFamily="34" charset="0"/>
              </a:rPr>
              <a:t>MDG era</a:t>
            </a:r>
          </a:p>
        </p:txBody>
      </p:sp>
      <p:sp>
        <p:nvSpPr>
          <p:cNvPr id="79879" name="TextBox 42"/>
          <p:cNvSpPr txBox="1">
            <a:spLocks noChangeArrowheads="1"/>
          </p:cNvSpPr>
          <p:nvPr/>
        </p:nvSpPr>
        <p:spPr bwMode="auto">
          <a:xfrm>
            <a:off x="4211960" y="1514235"/>
            <a:ext cx="16065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0"/>
              </a:spcBef>
              <a:spcAft>
                <a:spcPct val="0"/>
              </a:spcAft>
            </a:pPr>
            <a:r>
              <a:rPr lang="en-GB" altLang="en-US" sz="2800" b="1" dirty="0">
                <a:solidFill>
                  <a:srgbClr val="0066CC"/>
                </a:solidFill>
                <a:latin typeface="Century Gothic" panose="020B0502020202020204" pitchFamily="34" charset="0"/>
                <a:cs typeface="Calibri" panose="020F0502020204030204" pitchFamily="34" charset="0"/>
              </a:rPr>
              <a:t>SDG era</a:t>
            </a:r>
          </a:p>
        </p:txBody>
      </p:sp>
      <p:pic>
        <p:nvPicPr>
          <p:cNvPr id="17" name="Picture 2" descr="D:\Dropbox\2015_09_ERS_Congress_Amsterdam\seminar\sdg image.jpg"/>
          <p:cNvPicPr>
            <a:picLocks noChangeAspect="1" noChangeArrowheads="1"/>
          </p:cNvPicPr>
          <p:nvPr/>
        </p:nvPicPr>
        <p:blipFill>
          <a:blip r:embed="rId2" cstate="screen">
            <a:extLst>
              <a:ext uri="{28A0092B-C50C-407E-A947-70E740481C1C}">
                <a14:useLocalDpi xmlns:a14="http://schemas.microsoft.com/office/drawing/2010/main"/>
              </a:ext>
            </a:extLst>
          </a:blip>
          <a:srcRect l="33611"/>
          <a:stretch>
            <a:fillRect/>
          </a:stretch>
        </p:blipFill>
        <p:spPr bwMode="auto">
          <a:xfrm>
            <a:off x="5921623" y="1052739"/>
            <a:ext cx="2882411" cy="1446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7704" y="1246063"/>
            <a:ext cx="2136735" cy="93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5"/>
          <p:cNvSpPr>
            <a:spLocks noChangeArrowheads="1"/>
          </p:cNvSpPr>
          <p:nvPr/>
        </p:nvSpPr>
        <p:spPr bwMode="auto">
          <a:xfrm>
            <a:off x="72405" y="-12287"/>
            <a:ext cx="9144001" cy="981076"/>
          </a:xfrm>
          <a:prstGeom prst="rect">
            <a:avLst/>
          </a:prstGeom>
          <a:noFill/>
          <a:ln w="9525" algn="ctr">
            <a:noFill/>
            <a:round/>
            <a:headEnd/>
            <a:tailEnd/>
          </a:ln>
        </p:spPr>
        <p:txBody>
          <a:bodyPr lIns="91364" tIns="45685" rIns="91364" bIns="45685"/>
          <a:lstStyle/>
          <a:p>
            <a:pPr fontAlgn="base">
              <a:lnSpc>
                <a:spcPct val="150000"/>
              </a:lnSpc>
              <a:spcBef>
                <a:spcPct val="0"/>
              </a:spcBef>
              <a:spcAft>
                <a:spcPct val="0"/>
              </a:spcAft>
              <a:defRPr/>
            </a:pPr>
            <a:r>
              <a:rPr lang="en-GB" altLang="en-US" sz="3600" b="1" dirty="0">
                <a:solidFill>
                  <a:prstClr val="black"/>
                </a:solidFill>
                <a:latin typeface="Century Gothic" panose="020B0502020202020204" pitchFamily="34" charset="0"/>
                <a:cs typeface="Calibri" panose="020F0502020204030204" pitchFamily="34" charset="0"/>
              </a:rPr>
              <a:t> Transitioning from MDGs to SDGs</a:t>
            </a:r>
          </a:p>
        </p:txBody>
      </p:sp>
      <p:sp>
        <p:nvSpPr>
          <p:cNvPr id="2" name="Right Arrow 1"/>
          <p:cNvSpPr/>
          <p:nvPr/>
        </p:nvSpPr>
        <p:spPr>
          <a:xfrm>
            <a:off x="3697603" y="2181065"/>
            <a:ext cx="981901" cy="77795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a:solidFill>
                <a:prstClr val="white"/>
              </a:solidFill>
              <a:latin typeface="Century Gothic" panose="020B0502020202020204" pitchFamily="34" charset="0"/>
              <a:cs typeface="Calibri" panose="020F0502020204030204" pitchFamily="34" charset="0"/>
            </a:endParaRPr>
          </a:p>
        </p:txBody>
      </p:sp>
      <p:sp>
        <p:nvSpPr>
          <p:cNvPr id="15" name="TextBox 41"/>
          <p:cNvSpPr txBox="1">
            <a:spLocks noChangeArrowheads="1"/>
          </p:cNvSpPr>
          <p:nvPr/>
        </p:nvSpPr>
        <p:spPr bwMode="auto">
          <a:xfrm>
            <a:off x="4334547" y="3034701"/>
            <a:ext cx="479688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Cambria" pitchFamily="18" charset="0"/>
              </a:defRPr>
            </a:lvl1pPr>
            <a:lvl2pPr marL="742950" indent="-285750" eaLnBrk="0" hangingPunct="0">
              <a:spcBef>
                <a:spcPct val="20000"/>
              </a:spcBef>
              <a:buChar char="–"/>
              <a:defRPr sz="2800">
                <a:solidFill>
                  <a:schemeClr val="tx1"/>
                </a:solidFill>
                <a:latin typeface="Cambria" pitchFamily="18" charset="0"/>
              </a:defRPr>
            </a:lvl2pPr>
            <a:lvl3pPr marL="1143000" indent="-228600" eaLnBrk="0" hangingPunct="0">
              <a:spcBef>
                <a:spcPct val="20000"/>
              </a:spcBef>
              <a:buChar char="•"/>
              <a:defRPr sz="2400">
                <a:solidFill>
                  <a:schemeClr val="tx1"/>
                </a:solidFill>
                <a:latin typeface="Cambria" pitchFamily="18" charset="0"/>
              </a:defRPr>
            </a:lvl3pPr>
            <a:lvl4pPr marL="1600200" indent="-228600" eaLnBrk="0" hangingPunct="0">
              <a:spcBef>
                <a:spcPct val="20000"/>
              </a:spcBef>
              <a:buChar char="–"/>
              <a:defRPr sz="2000">
                <a:solidFill>
                  <a:schemeClr val="tx1"/>
                </a:solidFill>
                <a:latin typeface="Cambria" pitchFamily="18" charset="0"/>
              </a:defRPr>
            </a:lvl4pPr>
            <a:lvl5pPr marL="2057400" indent="-228600" eaLnBrk="0" hangingPunct="0">
              <a:spcBef>
                <a:spcPct val="20000"/>
              </a:spcBef>
              <a:buChar char="»"/>
              <a:defRPr sz="2000">
                <a:solidFill>
                  <a:schemeClr val="tx1"/>
                </a:solidFill>
                <a:latin typeface="Cambria" pitchFamily="18" charset="0"/>
              </a:defRPr>
            </a:lvl5pPr>
            <a:lvl6pPr marL="2514600" indent="-228600" eaLnBrk="0" fontAlgn="base" hangingPunct="0">
              <a:spcBef>
                <a:spcPct val="20000"/>
              </a:spcBef>
              <a:spcAft>
                <a:spcPct val="0"/>
              </a:spcAft>
              <a:buChar char="»"/>
              <a:defRPr sz="2000">
                <a:solidFill>
                  <a:schemeClr val="tx1"/>
                </a:solidFill>
                <a:latin typeface="Cambria" pitchFamily="18" charset="0"/>
              </a:defRPr>
            </a:lvl6pPr>
            <a:lvl7pPr marL="2971800" indent="-228600" eaLnBrk="0" fontAlgn="base" hangingPunct="0">
              <a:spcBef>
                <a:spcPct val="20000"/>
              </a:spcBef>
              <a:spcAft>
                <a:spcPct val="0"/>
              </a:spcAft>
              <a:buChar char="»"/>
              <a:defRPr sz="2000">
                <a:solidFill>
                  <a:schemeClr val="tx1"/>
                </a:solidFill>
                <a:latin typeface="Cambria" pitchFamily="18" charset="0"/>
              </a:defRPr>
            </a:lvl7pPr>
            <a:lvl8pPr marL="3429000" indent="-228600" eaLnBrk="0" fontAlgn="base" hangingPunct="0">
              <a:spcBef>
                <a:spcPct val="20000"/>
              </a:spcBef>
              <a:spcAft>
                <a:spcPct val="0"/>
              </a:spcAft>
              <a:buChar char="»"/>
              <a:defRPr sz="2000">
                <a:solidFill>
                  <a:schemeClr val="tx1"/>
                </a:solidFill>
                <a:latin typeface="Cambria" pitchFamily="18" charset="0"/>
              </a:defRPr>
            </a:lvl8pPr>
            <a:lvl9pPr marL="3886200" indent="-228600" eaLnBrk="0" fontAlgn="base" hangingPunct="0">
              <a:spcBef>
                <a:spcPct val="20000"/>
              </a:spcBef>
              <a:spcAft>
                <a:spcPct val="0"/>
              </a:spcAft>
              <a:buChar char="»"/>
              <a:defRPr sz="2000">
                <a:solidFill>
                  <a:schemeClr val="tx1"/>
                </a:solidFill>
                <a:latin typeface="Cambria" pitchFamily="18" charset="0"/>
              </a:defRPr>
            </a:lvl9pPr>
          </a:lstStyle>
          <a:p>
            <a:pPr eaLnBrk="1" fontAlgn="base" hangingPunct="1">
              <a:spcBef>
                <a:spcPct val="0"/>
              </a:spcBef>
              <a:spcAft>
                <a:spcPct val="0"/>
              </a:spcAft>
              <a:buFont typeface="Wingdings" pitchFamily="2" charset="2"/>
              <a:buChar char="§"/>
            </a:pPr>
            <a:r>
              <a:rPr lang="en-GB" altLang="en-US" sz="1600" b="1" dirty="0" smtClean="0">
                <a:solidFill>
                  <a:srgbClr val="000000"/>
                </a:solidFill>
                <a:latin typeface="Century Gothic" panose="020B0502020202020204" pitchFamily="34" charset="0"/>
                <a:cs typeface="Calibri" panose="020F0502020204030204" pitchFamily="34" charset="0"/>
              </a:rPr>
              <a:t>Universal</a:t>
            </a:r>
            <a:r>
              <a:rPr lang="en-GB" altLang="en-US" sz="1600" b="1" dirty="0">
                <a:solidFill>
                  <a:srgbClr val="000000"/>
                </a:solidFill>
                <a:latin typeface="Century Gothic" panose="020B0502020202020204" pitchFamily="34" charset="0"/>
                <a:cs typeface="Calibri" panose="020F0502020204030204" pitchFamily="34" charset="0"/>
              </a:rPr>
              <a:t>: economic, social and environmental pillars of sustainable </a:t>
            </a:r>
            <a:r>
              <a:rPr lang="en-GB" altLang="en-US" sz="1600" b="1" dirty="0" smtClean="0">
                <a:solidFill>
                  <a:srgbClr val="000000"/>
                </a:solidFill>
                <a:latin typeface="Century Gothic" panose="020B0502020202020204" pitchFamily="34" charset="0"/>
                <a:cs typeface="Calibri" panose="020F0502020204030204" pitchFamily="34" charset="0"/>
              </a:rPr>
              <a:t>development</a:t>
            </a:r>
          </a:p>
          <a:p>
            <a:pPr eaLnBrk="1" fontAlgn="base" hangingPunct="1">
              <a:spcBef>
                <a:spcPct val="0"/>
              </a:spcBef>
              <a:spcAft>
                <a:spcPct val="0"/>
              </a:spcAft>
              <a:buFont typeface="Wingdings" pitchFamily="2" charset="2"/>
              <a:buChar char="§"/>
            </a:pPr>
            <a:r>
              <a:rPr lang="en-GB" altLang="en-US" sz="1600" b="1" dirty="0">
                <a:solidFill>
                  <a:srgbClr val="000000"/>
                </a:solidFill>
                <a:latin typeface="Century Gothic" panose="020B0502020202020204" pitchFamily="34" charset="0"/>
                <a:cs typeface="Calibri" panose="020F0502020204030204" pitchFamily="34" charset="0"/>
              </a:rPr>
              <a:t>17 goals, 169 targets</a:t>
            </a:r>
          </a:p>
          <a:p>
            <a:pPr eaLnBrk="1" fontAlgn="base" hangingPunct="1">
              <a:spcBef>
                <a:spcPct val="0"/>
              </a:spcBef>
              <a:spcAft>
                <a:spcPct val="0"/>
              </a:spcAft>
              <a:buFont typeface="Wingdings" pitchFamily="2" charset="2"/>
              <a:buChar char="§"/>
            </a:pPr>
            <a:r>
              <a:rPr lang="en-GB" altLang="en-US" sz="1600" b="1" dirty="0">
                <a:solidFill>
                  <a:srgbClr val="000000"/>
                </a:solidFill>
                <a:latin typeface="Century Gothic" panose="020B0502020202020204" pitchFamily="34" charset="0"/>
                <a:cs typeface="Calibri" panose="020F0502020204030204" pitchFamily="34" charset="0"/>
              </a:rPr>
              <a:t>Globally applicable, domestic and  aid financing</a:t>
            </a:r>
          </a:p>
          <a:p>
            <a:pPr eaLnBrk="1" fontAlgn="base" hangingPunct="1">
              <a:spcBef>
                <a:spcPct val="0"/>
              </a:spcBef>
              <a:spcAft>
                <a:spcPct val="0"/>
              </a:spcAft>
              <a:buFont typeface="Wingdings" pitchFamily="2" charset="2"/>
              <a:buChar char="§"/>
            </a:pPr>
            <a:r>
              <a:rPr lang="en-GB" altLang="en-US" sz="1600" b="1" dirty="0" smtClean="0">
                <a:solidFill>
                  <a:srgbClr val="000000"/>
                </a:solidFill>
                <a:latin typeface="Century Gothic" panose="020B0502020202020204" pitchFamily="34" charset="0"/>
                <a:cs typeface="Calibri" panose="020F0502020204030204" pitchFamily="34" charset="0"/>
              </a:rPr>
              <a:t>"</a:t>
            </a:r>
            <a:r>
              <a:rPr lang="en-GB" altLang="en-US" sz="1600" b="1" dirty="0">
                <a:solidFill>
                  <a:srgbClr val="000000"/>
                </a:solidFill>
                <a:latin typeface="Century Gothic" panose="020B0502020202020204" pitchFamily="34" charset="0"/>
                <a:cs typeface="Calibri" panose="020F0502020204030204" pitchFamily="34" charset="0"/>
              </a:rPr>
              <a:t>Integrated, indivisible", </a:t>
            </a:r>
            <a:r>
              <a:rPr lang="en-GB" altLang="en-US" sz="1600" b="1" dirty="0" smtClean="0">
                <a:solidFill>
                  <a:srgbClr val="000000"/>
                </a:solidFill>
                <a:latin typeface="Century Gothic" panose="020B0502020202020204" pitchFamily="34" charset="0"/>
                <a:cs typeface="Calibri" panose="020F0502020204030204" pitchFamily="34" charset="0"/>
              </a:rPr>
              <a:t>multidisciplinary, equity as focus</a:t>
            </a:r>
            <a:endParaRPr lang="en-GB" altLang="en-US" sz="1600" b="1" dirty="0">
              <a:solidFill>
                <a:srgbClr val="000000"/>
              </a:solidFill>
              <a:latin typeface="Century Gothic" panose="020B0502020202020204" pitchFamily="34" charset="0"/>
              <a:cs typeface="Calibri" panose="020F0502020204030204" pitchFamily="34" charset="0"/>
            </a:endParaRPr>
          </a:p>
          <a:p>
            <a:pPr eaLnBrk="1" fontAlgn="base" hangingPunct="1">
              <a:spcBef>
                <a:spcPct val="0"/>
              </a:spcBef>
              <a:spcAft>
                <a:spcPct val="0"/>
              </a:spcAft>
              <a:buFont typeface="Wingdings" pitchFamily="2" charset="2"/>
              <a:buChar char="§"/>
            </a:pPr>
            <a:r>
              <a:rPr lang="en-GB" altLang="en-US" sz="1600" b="1" dirty="0" smtClean="0">
                <a:solidFill>
                  <a:srgbClr val="000000"/>
                </a:solidFill>
                <a:latin typeface="Century Gothic" panose="020B0502020202020204" pitchFamily="34" charset="0"/>
                <a:cs typeface="Calibri" panose="020F0502020204030204" pitchFamily="34" charset="0"/>
              </a:rPr>
              <a:t>Expected </a:t>
            </a:r>
            <a:r>
              <a:rPr lang="en-GB" altLang="en-US" sz="1600" b="1" dirty="0">
                <a:solidFill>
                  <a:srgbClr val="000000"/>
                </a:solidFill>
                <a:latin typeface="Century Gothic" panose="020B0502020202020204" pitchFamily="34" charset="0"/>
                <a:cs typeface="Calibri" panose="020F0502020204030204" pitchFamily="34" charset="0"/>
              </a:rPr>
              <a:t>future investments 2-3 trillion US$/</a:t>
            </a:r>
            <a:r>
              <a:rPr lang="en-GB" altLang="en-US" sz="1600" b="1" dirty="0" smtClean="0">
                <a:solidFill>
                  <a:srgbClr val="000000"/>
                </a:solidFill>
                <a:latin typeface="Century Gothic" panose="020B0502020202020204" pitchFamily="34" charset="0"/>
                <a:cs typeface="Calibri" panose="020F0502020204030204" pitchFamily="34" charset="0"/>
              </a:rPr>
              <a:t>year</a:t>
            </a:r>
            <a:endParaRPr lang="en-GB" altLang="en-US" sz="1600" b="1" dirty="0">
              <a:solidFill>
                <a:srgbClr val="000000"/>
              </a:solidFill>
              <a:latin typeface="Century Gothic" panose="020B0502020202020204" pitchFamily="34" charset="0"/>
              <a:cs typeface="Calibri" panose="020F0502020204030204" pitchFamily="34" charset="0"/>
            </a:endParaRPr>
          </a:p>
        </p:txBody>
      </p:sp>
      <p:sp>
        <p:nvSpPr>
          <p:cNvPr id="13" name="TextBox 2"/>
          <p:cNvSpPr txBox="1">
            <a:spLocks noChangeArrowheads="1"/>
          </p:cNvSpPr>
          <p:nvPr/>
        </p:nvSpPr>
        <p:spPr bwMode="auto">
          <a:xfrm>
            <a:off x="273859" y="2996957"/>
            <a:ext cx="378689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Cambria" pitchFamily="18" charset="0"/>
              </a:defRPr>
            </a:lvl1pPr>
            <a:lvl2pPr marL="742950" indent="-285750" eaLnBrk="0" hangingPunct="0">
              <a:spcBef>
                <a:spcPct val="20000"/>
              </a:spcBef>
              <a:buChar char="–"/>
              <a:defRPr sz="2800">
                <a:solidFill>
                  <a:schemeClr val="tx1"/>
                </a:solidFill>
                <a:latin typeface="Cambria" pitchFamily="18" charset="0"/>
              </a:defRPr>
            </a:lvl2pPr>
            <a:lvl3pPr marL="1143000" indent="-228600" eaLnBrk="0" hangingPunct="0">
              <a:spcBef>
                <a:spcPct val="20000"/>
              </a:spcBef>
              <a:buChar char="•"/>
              <a:defRPr sz="2400">
                <a:solidFill>
                  <a:schemeClr val="tx1"/>
                </a:solidFill>
                <a:latin typeface="Cambria" pitchFamily="18" charset="0"/>
              </a:defRPr>
            </a:lvl3pPr>
            <a:lvl4pPr marL="1600200" indent="-228600" eaLnBrk="0" hangingPunct="0">
              <a:spcBef>
                <a:spcPct val="20000"/>
              </a:spcBef>
              <a:buChar char="–"/>
              <a:defRPr sz="2000">
                <a:solidFill>
                  <a:schemeClr val="tx1"/>
                </a:solidFill>
                <a:latin typeface="Cambria" pitchFamily="18" charset="0"/>
              </a:defRPr>
            </a:lvl4pPr>
            <a:lvl5pPr marL="2057400" indent="-228600" eaLnBrk="0" hangingPunct="0">
              <a:spcBef>
                <a:spcPct val="20000"/>
              </a:spcBef>
              <a:buChar char="»"/>
              <a:defRPr sz="2000">
                <a:solidFill>
                  <a:schemeClr val="tx1"/>
                </a:solidFill>
                <a:latin typeface="Cambria" pitchFamily="18" charset="0"/>
              </a:defRPr>
            </a:lvl5pPr>
            <a:lvl6pPr marL="2514600" indent="-228600" eaLnBrk="0" fontAlgn="base" hangingPunct="0">
              <a:spcBef>
                <a:spcPct val="20000"/>
              </a:spcBef>
              <a:spcAft>
                <a:spcPct val="0"/>
              </a:spcAft>
              <a:buChar char="»"/>
              <a:defRPr sz="2000">
                <a:solidFill>
                  <a:schemeClr val="tx1"/>
                </a:solidFill>
                <a:latin typeface="Cambria" pitchFamily="18" charset="0"/>
              </a:defRPr>
            </a:lvl6pPr>
            <a:lvl7pPr marL="2971800" indent="-228600" eaLnBrk="0" fontAlgn="base" hangingPunct="0">
              <a:spcBef>
                <a:spcPct val="20000"/>
              </a:spcBef>
              <a:spcAft>
                <a:spcPct val="0"/>
              </a:spcAft>
              <a:buChar char="»"/>
              <a:defRPr sz="2000">
                <a:solidFill>
                  <a:schemeClr val="tx1"/>
                </a:solidFill>
                <a:latin typeface="Cambria" pitchFamily="18" charset="0"/>
              </a:defRPr>
            </a:lvl7pPr>
            <a:lvl8pPr marL="3429000" indent="-228600" eaLnBrk="0" fontAlgn="base" hangingPunct="0">
              <a:spcBef>
                <a:spcPct val="20000"/>
              </a:spcBef>
              <a:spcAft>
                <a:spcPct val="0"/>
              </a:spcAft>
              <a:buChar char="»"/>
              <a:defRPr sz="2000">
                <a:solidFill>
                  <a:schemeClr val="tx1"/>
                </a:solidFill>
                <a:latin typeface="Cambria" pitchFamily="18" charset="0"/>
              </a:defRPr>
            </a:lvl8pPr>
            <a:lvl9pPr marL="3886200" indent="-228600" eaLnBrk="0" fontAlgn="base" hangingPunct="0">
              <a:spcBef>
                <a:spcPct val="20000"/>
              </a:spcBef>
              <a:spcAft>
                <a:spcPct val="0"/>
              </a:spcAft>
              <a:buChar char="»"/>
              <a:defRPr sz="2000">
                <a:solidFill>
                  <a:schemeClr val="tx1"/>
                </a:solidFill>
                <a:latin typeface="Cambria" pitchFamily="18" charset="0"/>
              </a:defRPr>
            </a:lvl9pPr>
          </a:lstStyle>
          <a:p>
            <a:pPr eaLnBrk="1" fontAlgn="base" hangingPunct="1">
              <a:spcBef>
                <a:spcPct val="0"/>
              </a:spcBef>
              <a:spcAft>
                <a:spcPct val="0"/>
              </a:spcAft>
              <a:buFont typeface="Wingdings" pitchFamily="2" charset="2"/>
              <a:buChar char="§"/>
            </a:pPr>
            <a:r>
              <a:rPr lang="en-GB" altLang="en-US" sz="1600" b="1" dirty="0" smtClean="0">
                <a:solidFill>
                  <a:srgbClr val="000000"/>
                </a:solidFill>
                <a:latin typeface="Century Gothic" panose="020B0502020202020204" pitchFamily="34" charset="0"/>
                <a:cs typeface="Calibri" panose="020F0502020204030204" pitchFamily="34" charset="0"/>
              </a:rPr>
              <a:t>Developing </a:t>
            </a:r>
            <a:r>
              <a:rPr lang="en-GB" altLang="en-US" sz="1600" b="1" dirty="0">
                <a:solidFill>
                  <a:srgbClr val="000000"/>
                </a:solidFill>
                <a:latin typeface="Century Gothic" panose="020B0502020202020204" pitchFamily="34" charset="0"/>
                <a:cs typeface="Calibri" panose="020F0502020204030204" pitchFamily="34" charset="0"/>
              </a:rPr>
              <a:t>country focus: poverty reduction, education, health, </a:t>
            </a:r>
            <a:r>
              <a:rPr lang="en-GB" altLang="en-US" sz="1600" b="1" dirty="0" smtClean="0">
                <a:solidFill>
                  <a:srgbClr val="000000"/>
                </a:solidFill>
                <a:latin typeface="Century Gothic" panose="020B0502020202020204" pitchFamily="34" charset="0"/>
                <a:cs typeface="Calibri" panose="020F0502020204030204" pitchFamily="34" charset="0"/>
              </a:rPr>
              <a:t>economics</a:t>
            </a:r>
            <a:endParaRPr lang="en-GB" altLang="en-US" sz="1600" b="1" dirty="0">
              <a:solidFill>
                <a:srgbClr val="000000"/>
              </a:solidFill>
              <a:latin typeface="Century Gothic" panose="020B0502020202020204" pitchFamily="34" charset="0"/>
              <a:cs typeface="Calibri" panose="020F0502020204030204" pitchFamily="34" charset="0"/>
            </a:endParaRPr>
          </a:p>
          <a:p>
            <a:pPr eaLnBrk="1" fontAlgn="base" hangingPunct="1">
              <a:spcBef>
                <a:spcPct val="0"/>
              </a:spcBef>
              <a:spcAft>
                <a:spcPct val="0"/>
              </a:spcAft>
              <a:buFont typeface="Wingdings" pitchFamily="2" charset="2"/>
              <a:buChar char="§"/>
            </a:pPr>
            <a:r>
              <a:rPr lang="en-GB" altLang="en-US" sz="1600" b="1" dirty="0" smtClean="0">
                <a:solidFill>
                  <a:srgbClr val="000000"/>
                </a:solidFill>
                <a:latin typeface="Century Gothic" panose="020B0502020202020204" pitchFamily="34" charset="0"/>
                <a:cs typeface="Calibri" panose="020F0502020204030204" pitchFamily="34" charset="0"/>
              </a:rPr>
              <a:t>8 </a:t>
            </a:r>
            <a:r>
              <a:rPr lang="en-GB" altLang="en-US" sz="1600" b="1" dirty="0">
                <a:solidFill>
                  <a:srgbClr val="000000"/>
                </a:solidFill>
                <a:latin typeface="Century Gothic" panose="020B0502020202020204" pitchFamily="34" charset="0"/>
                <a:cs typeface="Calibri" panose="020F0502020204030204" pitchFamily="34" charset="0"/>
              </a:rPr>
              <a:t>goals, 21 targets</a:t>
            </a:r>
          </a:p>
          <a:p>
            <a:pPr eaLnBrk="1" fontAlgn="base" hangingPunct="1">
              <a:spcBef>
                <a:spcPct val="0"/>
              </a:spcBef>
              <a:spcAft>
                <a:spcPct val="0"/>
              </a:spcAft>
              <a:buFont typeface="Wingdings" pitchFamily="2" charset="2"/>
              <a:buChar char="§"/>
            </a:pPr>
            <a:r>
              <a:rPr lang="en-GB" altLang="en-US" sz="1600" b="1" dirty="0">
                <a:solidFill>
                  <a:srgbClr val="000000"/>
                </a:solidFill>
                <a:latin typeface="Century Gothic" panose="020B0502020202020204" pitchFamily="34" charset="0"/>
                <a:cs typeface="Calibri" panose="020F0502020204030204" pitchFamily="34" charset="0"/>
              </a:rPr>
              <a:t>Aid-related financing</a:t>
            </a:r>
          </a:p>
          <a:p>
            <a:pPr eaLnBrk="1" fontAlgn="base" hangingPunct="1">
              <a:spcBef>
                <a:spcPct val="0"/>
              </a:spcBef>
              <a:spcAft>
                <a:spcPct val="0"/>
              </a:spcAft>
              <a:buFont typeface="Wingdings" pitchFamily="2" charset="2"/>
              <a:buChar char="§"/>
            </a:pPr>
            <a:endParaRPr lang="en-GB" altLang="en-US" sz="1600" b="1" dirty="0" smtClean="0">
              <a:solidFill>
                <a:srgbClr val="000000"/>
              </a:solidFill>
              <a:latin typeface="Century Gothic" panose="020B0502020202020204" pitchFamily="34" charset="0"/>
              <a:cs typeface="Calibri" panose="020F0502020204030204" pitchFamily="34" charset="0"/>
            </a:endParaRPr>
          </a:p>
          <a:p>
            <a:pPr eaLnBrk="1" fontAlgn="base" hangingPunct="1">
              <a:spcBef>
                <a:spcPct val="0"/>
              </a:spcBef>
              <a:spcAft>
                <a:spcPct val="0"/>
              </a:spcAft>
              <a:buFont typeface="Wingdings" pitchFamily="2" charset="2"/>
              <a:buChar char="§"/>
            </a:pPr>
            <a:r>
              <a:rPr lang="en-GB" altLang="en-US" sz="1600" b="1" dirty="0" smtClean="0">
                <a:solidFill>
                  <a:srgbClr val="000000"/>
                </a:solidFill>
                <a:latin typeface="Century Gothic" panose="020B0502020202020204" pitchFamily="34" charset="0"/>
                <a:cs typeface="Calibri" panose="020F0502020204030204" pitchFamily="34" charset="0"/>
              </a:rPr>
              <a:t>Focused</a:t>
            </a:r>
            <a:r>
              <a:rPr lang="en-GB" altLang="en-US" sz="1600" b="1" dirty="0">
                <a:solidFill>
                  <a:srgbClr val="000000"/>
                </a:solidFill>
                <a:latin typeface="Century Gothic" panose="020B0502020202020204" pitchFamily="34" charset="0"/>
                <a:cs typeface="Calibri" panose="020F0502020204030204" pitchFamily="34" charset="0"/>
              </a:rPr>
              <a:t>, </a:t>
            </a:r>
            <a:r>
              <a:rPr lang="en-GB" altLang="en-US" sz="1600" b="1" dirty="0" smtClean="0">
                <a:solidFill>
                  <a:srgbClr val="000000"/>
                </a:solidFill>
                <a:latin typeface="Century Gothic" panose="020B0502020202020204" pitchFamily="34" charset="0"/>
                <a:cs typeface="Calibri" panose="020F0502020204030204" pitchFamily="34" charset="0"/>
              </a:rPr>
              <a:t>categorical</a:t>
            </a:r>
          </a:p>
          <a:p>
            <a:pPr eaLnBrk="1" fontAlgn="base" hangingPunct="1">
              <a:spcBef>
                <a:spcPct val="0"/>
              </a:spcBef>
              <a:spcAft>
                <a:spcPct val="0"/>
              </a:spcAft>
              <a:buFont typeface="Wingdings" pitchFamily="2" charset="2"/>
              <a:buChar char="§"/>
            </a:pPr>
            <a:endParaRPr lang="en-GB" altLang="en-US" sz="1600" b="1" dirty="0">
              <a:solidFill>
                <a:srgbClr val="000000"/>
              </a:solidFill>
              <a:latin typeface="Century Gothic" panose="020B0502020202020204" pitchFamily="34" charset="0"/>
              <a:cs typeface="Calibri" panose="020F0502020204030204" pitchFamily="34" charset="0"/>
            </a:endParaRPr>
          </a:p>
          <a:p>
            <a:pPr eaLnBrk="1" fontAlgn="base" hangingPunct="1">
              <a:spcBef>
                <a:spcPct val="0"/>
              </a:spcBef>
              <a:spcAft>
                <a:spcPct val="0"/>
              </a:spcAft>
              <a:buFont typeface="Wingdings" pitchFamily="2" charset="2"/>
              <a:buChar char="§"/>
            </a:pPr>
            <a:r>
              <a:rPr lang="en-GB" altLang="en-US" sz="1600" b="1" dirty="0" smtClean="0">
                <a:solidFill>
                  <a:srgbClr val="000000"/>
                </a:solidFill>
                <a:latin typeface="Century Gothic" panose="020B0502020202020204" pitchFamily="34" charset="0"/>
                <a:cs typeface="Calibri" panose="020F0502020204030204" pitchFamily="34" charset="0"/>
              </a:rPr>
              <a:t>Current </a:t>
            </a:r>
            <a:r>
              <a:rPr lang="en-GB" altLang="en-US" sz="1600" b="1" dirty="0">
                <a:solidFill>
                  <a:srgbClr val="000000"/>
                </a:solidFill>
                <a:latin typeface="Century Gothic" panose="020B0502020202020204" pitchFamily="34" charset="0"/>
                <a:cs typeface="Calibri" panose="020F0502020204030204" pitchFamily="34" charset="0"/>
              </a:rPr>
              <a:t>development expenditures: 200 billion US$/</a:t>
            </a:r>
            <a:r>
              <a:rPr lang="en-GB" altLang="en-US" sz="1600" b="1" dirty="0" smtClean="0">
                <a:solidFill>
                  <a:srgbClr val="000000"/>
                </a:solidFill>
                <a:latin typeface="Century Gothic" panose="020B0502020202020204" pitchFamily="34" charset="0"/>
                <a:cs typeface="Calibri" panose="020F0502020204030204" pitchFamily="34" charset="0"/>
              </a:rPr>
              <a:t>year</a:t>
            </a:r>
            <a:endParaRPr lang="en-GB" altLang="en-US" sz="1600" b="1" dirty="0">
              <a:solidFill>
                <a:srgbClr val="000000"/>
              </a:solidFill>
              <a:latin typeface="Century Gothic" panose="020B0502020202020204" pitchFamily="34" charset="0"/>
              <a:cs typeface="Calibri" panose="020F0502020204030204" pitchFamily="34" charset="0"/>
            </a:endParaRPr>
          </a:p>
        </p:txBody>
      </p:sp>
      <p:grpSp>
        <p:nvGrpSpPr>
          <p:cNvPr id="16" name="Group 15"/>
          <p:cNvGrpSpPr/>
          <p:nvPr/>
        </p:nvGrpSpPr>
        <p:grpSpPr>
          <a:xfrm>
            <a:off x="2" y="6298279"/>
            <a:ext cx="9180512" cy="587115"/>
            <a:chOff x="0" y="6239537"/>
            <a:chExt cx="9212088" cy="618462"/>
          </a:xfrm>
        </p:grpSpPr>
        <p:pic>
          <p:nvPicPr>
            <p:cNvPr id="18" name="Picture 7"/>
            <p:cNvPicPr>
              <a:picLocks noChangeAspect="1" noChangeArrowheads="1"/>
            </p:cNvPicPr>
            <p:nvPr/>
          </p:nvPicPr>
          <p:blipFill rotWithShape="1">
            <a:blip r:embed="rId4">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Pentagon 18"/>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latin typeface="Century Gothic" panose="020B0502020202020204" pitchFamily="34" charset="0"/>
              </a:endParaRPr>
            </a:p>
          </p:txBody>
        </p:sp>
        <p:pic>
          <p:nvPicPr>
            <p:cNvPr id="20"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
        <p:nvSpPr>
          <p:cNvPr id="23" name="Rectangle 1"/>
          <p:cNvSpPr>
            <a:spLocks noChangeArrowheads="1"/>
          </p:cNvSpPr>
          <p:nvPr/>
        </p:nvSpPr>
        <p:spPr bwMode="auto">
          <a:xfrm>
            <a:off x="4283968" y="5661248"/>
            <a:ext cx="4668266" cy="338554"/>
          </a:xfrm>
          <a:prstGeom prst="rect">
            <a:avLst/>
          </a:prstGeom>
          <a:solidFill>
            <a:srgbClr val="0088E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GB" altLang="en-US" sz="1600" b="1" dirty="0">
                <a:solidFill>
                  <a:srgbClr val="FFFFFF"/>
                </a:solidFill>
                <a:latin typeface="Century Gothic" panose="020B0502020202020204" pitchFamily="34" charset="0"/>
                <a:cs typeface="Calibri" panose="020F0502020204030204" pitchFamily="34" charset="0"/>
              </a:rPr>
              <a:t>People, Planet, Prosperity, Peace, Partnership</a:t>
            </a:r>
          </a:p>
        </p:txBody>
      </p:sp>
      <p:sp>
        <p:nvSpPr>
          <p:cNvPr id="26" name="Rectangle 25"/>
          <p:cNvSpPr>
            <a:spLocks noChangeArrowheads="1"/>
          </p:cNvSpPr>
          <p:nvPr/>
        </p:nvSpPr>
        <p:spPr bwMode="auto">
          <a:xfrm flipV="1">
            <a:off x="202677" y="836712"/>
            <a:ext cx="8601357" cy="49242"/>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01903083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bwMode="auto">
          <a:xfrm>
            <a:off x="5685964" y="1424778"/>
            <a:ext cx="2558444" cy="1218286"/>
          </a:xfrm>
          <a:prstGeom prst="roundRect">
            <a:avLst/>
          </a:prstGeom>
          <a:solidFill>
            <a:srgbClr val="0088EE"/>
          </a:solidFill>
          <a:ln>
            <a:solidFill>
              <a:schemeClr val="bg1"/>
            </a:solidFill>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lvl1pPr defTabSz="912813" eaLnBrk="0" hangingPunct="0">
              <a:defRPr>
                <a:solidFill>
                  <a:schemeClr val="tx1"/>
                </a:solidFill>
                <a:latin typeface="Helvetica-Narrow" pitchFamily="34" charset="0"/>
                <a:cs typeface="Arial" pitchFamily="34" charset="0"/>
              </a:defRPr>
            </a:lvl1pPr>
            <a:lvl2pPr marL="742950" indent="-285750" defTabSz="912813" eaLnBrk="0" hangingPunct="0">
              <a:defRPr>
                <a:solidFill>
                  <a:schemeClr val="tx1"/>
                </a:solidFill>
                <a:latin typeface="Helvetica-Narrow" pitchFamily="34" charset="0"/>
                <a:cs typeface="Arial" pitchFamily="34" charset="0"/>
              </a:defRPr>
            </a:lvl2pPr>
            <a:lvl3pPr marL="1143000" indent="-228600" defTabSz="912813" eaLnBrk="0" hangingPunct="0">
              <a:defRPr>
                <a:solidFill>
                  <a:schemeClr val="tx1"/>
                </a:solidFill>
                <a:latin typeface="Helvetica-Narrow" pitchFamily="34" charset="0"/>
                <a:cs typeface="Arial" pitchFamily="34" charset="0"/>
              </a:defRPr>
            </a:lvl3pPr>
            <a:lvl4pPr marL="1600200" indent="-228600" defTabSz="912813" eaLnBrk="0" hangingPunct="0">
              <a:defRPr>
                <a:solidFill>
                  <a:schemeClr val="tx1"/>
                </a:solidFill>
                <a:latin typeface="Helvetica-Narrow" pitchFamily="34" charset="0"/>
                <a:cs typeface="Arial" pitchFamily="34" charset="0"/>
              </a:defRPr>
            </a:lvl4pPr>
            <a:lvl5pPr marL="2057400" indent="-228600" defTabSz="912813" eaLnBrk="0" hangingPunct="0">
              <a:defRPr>
                <a:solidFill>
                  <a:schemeClr val="tx1"/>
                </a:solidFill>
                <a:latin typeface="Helvetica-Narrow"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rtl="1" eaLnBrk="1" hangingPunct="1">
              <a:defRPr/>
            </a:pPr>
            <a:r>
              <a:rPr lang="en-GB" altLang="en-US" sz="1200" b="1" dirty="0" smtClean="0">
                <a:solidFill>
                  <a:srgbClr val="FFFFFF"/>
                </a:solidFill>
                <a:latin typeface="Calibri" pitchFamily="34" charset="0"/>
              </a:rPr>
              <a:t>3.3 </a:t>
            </a:r>
            <a:r>
              <a:rPr lang="en-US" altLang="en-US" sz="1200" b="1" dirty="0" smtClean="0">
                <a:solidFill>
                  <a:srgbClr val="FFFFFF"/>
                </a:solidFill>
                <a:latin typeface="Calibri" pitchFamily="34" charset="0"/>
              </a:rPr>
              <a:t>End the epidemics of AIDS, tuberculosis, malaria </a:t>
            </a:r>
          </a:p>
          <a:p>
            <a:pPr algn="ctr" rtl="1" eaLnBrk="1" hangingPunct="1">
              <a:defRPr/>
            </a:pPr>
            <a:r>
              <a:rPr lang="en-US" altLang="en-US" sz="1200" b="1" dirty="0" smtClean="0">
                <a:solidFill>
                  <a:srgbClr val="FFFFFF"/>
                </a:solidFill>
                <a:latin typeface="Calibri" pitchFamily="34" charset="0"/>
              </a:rPr>
              <a:t>&amp; neglected tropical </a:t>
            </a:r>
          </a:p>
          <a:p>
            <a:pPr algn="ctr" rtl="1" eaLnBrk="1" hangingPunct="1">
              <a:defRPr/>
            </a:pPr>
            <a:r>
              <a:rPr lang="en-US" altLang="en-US" sz="1200" b="1" dirty="0" smtClean="0">
                <a:solidFill>
                  <a:srgbClr val="FFFFFF"/>
                </a:solidFill>
                <a:latin typeface="Calibri" pitchFamily="34" charset="0"/>
              </a:rPr>
              <a:t>diseases and combat </a:t>
            </a:r>
          </a:p>
          <a:p>
            <a:pPr algn="ctr" rtl="1" eaLnBrk="1" hangingPunct="1">
              <a:defRPr/>
            </a:pPr>
            <a:r>
              <a:rPr lang="en-US" altLang="en-US" sz="1200" b="1" dirty="0" smtClean="0">
                <a:solidFill>
                  <a:srgbClr val="FFFFFF"/>
                </a:solidFill>
                <a:latin typeface="Calibri" pitchFamily="34" charset="0"/>
              </a:rPr>
              <a:t>hepatitis, water-borne </a:t>
            </a:r>
            <a:br>
              <a:rPr lang="en-US" altLang="en-US" sz="1200" b="1" dirty="0" smtClean="0">
                <a:solidFill>
                  <a:srgbClr val="FFFFFF"/>
                </a:solidFill>
                <a:latin typeface="Calibri" pitchFamily="34" charset="0"/>
              </a:rPr>
            </a:br>
            <a:r>
              <a:rPr lang="en-US" altLang="en-US" sz="1100" b="1" dirty="0" smtClean="0">
                <a:solidFill>
                  <a:srgbClr val="FFFFFF"/>
                </a:solidFill>
                <a:latin typeface="Calibri" pitchFamily="34" charset="0"/>
              </a:rPr>
              <a:t>and other communicable diseases</a:t>
            </a:r>
            <a:endParaRPr lang="en-GB" altLang="en-US" sz="1100" dirty="0" smtClean="0">
              <a:solidFill>
                <a:srgbClr val="000000"/>
              </a:solidFill>
              <a:latin typeface="Calibri" pitchFamily="34" charset="0"/>
            </a:endParaRPr>
          </a:p>
        </p:txBody>
      </p:sp>
      <p:grpSp>
        <p:nvGrpSpPr>
          <p:cNvPr id="11" name="Group 10"/>
          <p:cNvGrpSpPr/>
          <p:nvPr/>
        </p:nvGrpSpPr>
        <p:grpSpPr>
          <a:xfrm>
            <a:off x="683569" y="1424778"/>
            <a:ext cx="7579094" cy="4561226"/>
            <a:chOff x="683568" y="1424779"/>
            <a:chExt cx="7986309" cy="4957989"/>
          </a:xfrm>
        </p:grpSpPr>
        <p:sp>
          <p:nvSpPr>
            <p:cNvPr id="6" name="Rounded Rectangle 5"/>
            <p:cNvSpPr/>
            <p:nvPr/>
          </p:nvSpPr>
          <p:spPr bwMode="auto">
            <a:xfrm>
              <a:off x="3347866" y="1424779"/>
              <a:ext cx="2520280"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fontAlgn="base">
                <a:spcBef>
                  <a:spcPct val="0"/>
                </a:spcBef>
                <a:spcAft>
                  <a:spcPct val="0"/>
                </a:spcAft>
                <a:defRPr/>
              </a:pPr>
              <a:endParaRPr lang="en-GB" sz="1600" dirty="0" smtClean="0">
                <a:solidFill>
                  <a:srgbClr val="FFFFFF"/>
                </a:solidFill>
                <a:latin typeface="Calibri" panose="020F0502020204030204" pitchFamily="34" charset="0"/>
                <a:cs typeface="Calibri" panose="020F0502020204030204" pitchFamily="34" charset="0"/>
              </a:endParaRPr>
            </a:p>
            <a:p>
              <a:pPr algn="ctr" defTabSz="913373" rtl="1" fontAlgn="base">
                <a:spcBef>
                  <a:spcPct val="0"/>
                </a:spcBef>
                <a:spcAft>
                  <a:spcPct val="0"/>
                </a:spcAft>
                <a:defRPr/>
              </a:pPr>
              <a:r>
                <a:rPr lang="en-GB" sz="1600" dirty="0" smtClean="0">
                  <a:solidFill>
                    <a:srgbClr val="FFFFFF"/>
                  </a:solidFill>
                  <a:latin typeface="Calibri" panose="020F0502020204030204" pitchFamily="34" charset="0"/>
                  <a:cs typeface="Calibri" panose="020F0502020204030204" pitchFamily="34" charset="0"/>
                </a:rPr>
                <a:t>3.2 </a:t>
              </a:r>
              <a:r>
                <a:rPr lang="en-GB" sz="1600" dirty="0">
                  <a:solidFill>
                    <a:srgbClr val="FFFFFF"/>
                  </a:solidFill>
                  <a:latin typeface="Calibri" panose="020F0502020204030204" pitchFamily="34" charset="0"/>
                  <a:cs typeface="Calibri" panose="020F0502020204030204" pitchFamily="34" charset="0"/>
                </a:rPr>
                <a:t>Reduce</a:t>
              </a:r>
            </a:p>
            <a:p>
              <a:pPr algn="ctr" defTabSz="913373" rtl="1" fontAlgn="base">
                <a:spcBef>
                  <a:spcPct val="0"/>
                </a:spcBef>
                <a:spcAft>
                  <a:spcPct val="0"/>
                </a:spcAft>
                <a:defRPr/>
              </a:pPr>
              <a:r>
                <a:rPr lang="en-GB" sz="1600" dirty="0">
                  <a:solidFill>
                    <a:srgbClr val="FFFFFF"/>
                  </a:solidFill>
                  <a:latin typeface="Calibri" panose="020F0502020204030204" pitchFamily="34" charset="0"/>
                  <a:cs typeface="Calibri" panose="020F0502020204030204" pitchFamily="34" charset="0"/>
                </a:rPr>
                <a:t>child and </a:t>
              </a:r>
              <a:endParaRPr lang="en-GB" sz="1600" dirty="0" smtClean="0">
                <a:solidFill>
                  <a:srgbClr val="FFFFFF"/>
                </a:solidFill>
                <a:latin typeface="Calibri" panose="020F0502020204030204" pitchFamily="34" charset="0"/>
                <a:cs typeface="Calibri" panose="020F0502020204030204" pitchFamily="34" charset="0"/>
              </a:endParaRPr>
            </a:p>
            <a:p>
              <a:pPr algn="ctr" defTabSz="913373" rtl="1" fontAlgn="base">
                <a:spcBef>
                  <a:spcPct val="0"/>
                </a:spcBef>
                <a:spcAft>
                  <a:spcPct val="0"/>
                </a:spcAft>
                <a:defRPr/>
              </a:pPr>
              <a:r>
                <a:rPr lang="en-GB" sz="1600" dirty="0">
                  <a:solidFill>
                    <a:srgbClr val="FFFFFF"/>
                  </a:solidFill>
                  <a:latin typeface="Calibri" panose="020F0502020204030204" pitchFamily="34" charset="0"/>
                  <a:cs typeface="Calibri" panose="020F0502020204030204" pitchFamily="34" charset="0"/>
                </a:rPr>
                <a:t>n</a:t>
              </a:r>
              <a:r>
                <a:rPr lang="en-GB" sz="1600" dirty="0" smtClean="0">
                  <a:solidFill>
                    <a:srgbClr val="FFFFFF"/>
                  </a:solidFill>
                  <a:latin typeface="Calibri" panose="020F0502020204030204" pitchFamily="34" charset="0"/>
                  <a:cs typeface="Calibri" panose="020F0502020204030204" pitchFamily="34" charset="0"/>
                </a:rPr>
                <a:t>eonatal mortality</a:t>
              </a:r>
              <a:endParaRPr lang="en-GB" sz="1600" dirty="0">
                <a:solidFill>
                  <a:srgbClr val="FFFFFF"/>
                </a:solidFill>
                <a:latin typeface="Calibri" panose="020F0502020204030204" pitchFamily="34" charset="0"/>
                <a:cs typeface="Calibri" panose="020F0502020204030204" pitchFamily="34" charset="0"/>
              </a:endParaRPr>
            </a:p>
          </p:txBody>
        </p:sp>
        <p:sp>
          <p:nvSpPr>
            <p:cNvPr id="25" name="Rounded Rectangle 24"/>
            <p:cNvSpPr/>
            <p:nvPr/>
          </p:nvSpPr>
          <p:spPr bwMode="auto">
            <a:xfrm>
              <a:off x="786162" y="1424779"/>
              <a:ext cx="2489694"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fontAlgn="base">
                <a:spcBef>
                  <a:spcPct val="0"/>
                </a:spcBef>
                <a:spcAft>
                  <a:spcPct val="0"/>
                </a:spcAft>
              </a:pPr>
              <a:endParaRPr lang="en-GB" sz="1600" dirty="0">
                <a:solidFill>
                  <a:srgbClr val="FFFFFF"/>
                </a:solidFill>
                <a:latin typeface="Calibri" panose="020F0502020204030204" pitchFamily="34" charset="0"/>
                <a:cs typeface="Calibri" panose="020F0502020204030204" pitchFamily="34" charset="0"/>
              </a:endParaRPr>
            </a:p>
            <a:p>
              <a:pPr algn="ctr" defTabSz="913373" rtl="1" fontAlgn="base">
                <a:spcBef>
                  <a:spcPct val="0"/>
                </a:spcBef>
                <a:spcAft>
                  <a:spcPct val="0"/>
                </a:spcAft>
              </a:pPr>
              <a:r>
                <a:rPr lang="en-GB" sz="1600" dirty="0">
                  <a:solidFill>
                    <a:srgbClr val="FFFFFF"/>
                  </a:solidFill>
                  <a:latin typeface="Calibri" panose="020F0502020204030204" pitchFamily="34" charset="0"/>
                  <a:cs typeface="Calibri" panose="020F0502020204030204" pitchFamily="34" charset="0"/>
                </a:rPr>
                <a:t>3.1 Reduce</a:t>
              </a:r>
            </a:p>
            <a:p>
              <a:pPr algn="ctr" defTabSz="913373" rtl="1" fontAlgn="base">
                <a:spcBef>
                  <a:spcPct val="0"/>
                </a:spcBef>
                <a:spcAft>
                  <a:spcPct val="0"/>
                </a:spcAft>
              </a:pPr>
              <a:r>
                <a:rPr lang="en-GB" sz="1600" dirty="0">
                  <a:solidFill>
                    <a:srgbClr val="FFFFFF"/>
                  </a:solidFill>
                  <a:latin typeface="Calibri" panose="020F0502020204030204" pitchFamily="34" charset="0"/>
                  <a:cs typeface="Calibri" panose="020F0502020204030204" pitchFamily="34" charset="0"/>
                </a:rPr>
                <a:t>Maternal</a:t>
              </a:r>
            </a:p>
            <a:p>
              <a:pPr algn="ctr" defTabSz="913373" rtl="1" fontAlgn="base">
                <a:spcBef>
                  <a:spcPct val="0"/>
                </a:spcBef>
                <a:spcAft>
                  <a:spcPct val="0"/>
                </a:spcAft>
              </a:pPr>
              <a:r>
                <a:rPr lang="en-GB" sz="1600" dirty="0">
                  <a:solidFill>
                    <a:srgbClr val="FFFFFF"/>
                  </a:solidFill>
                  <a:latin typeface="Calibri" panose="020F0502020204030204" pitchFamily="34" charset="0"/>
                  <a:cs typeface="Calibri" panose="020F0502020204030204" pitchFamily="34" charset="0"/>
                </a:rPr>
                <a:t>mortality</a:t>
              </a:r>
            </a:p>
          </p:txBody>
        </p:sp>
        <p:sp>
          <p:nvSpPr>
            <p:cNvPr id="26" name="Rounded Rectangle 25"/>
            <p:cNvSpPr/>
            <p:nvPr/>
          </p:nvSpPr>
          <p:spPr bwMode="auto">
            <a:xfrm>
              <a:off x="3347866" y="2828940"/>
              <a:ext cx="2520280"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fontAlgn="base">
                <a:spcBef>
                  <a:spcPct val="0"/>
                </a:spcBef>
                <a:spcAft>
                  <a:spcPct val="0"/>
                </a:spcAft>
                <a:defRPr/>
              </a:pPr>
              <a:r>
                <a:rPr lang="en-GB" sz="1600" dirty="0" smtClean="0">
                  <a:solidFill>
                    <a:srgbClr val="FFFFFF"/>
                  </a:solidFill>
                  <a:latin typeface="Calibri" panose="020F0502020204030204" pitchFamily="34" charset="0"/>
                  <a:cs typeface="Calibri" panose="020F0502020204030204" pitchFamily="34" charset="0"/>
                </a:rPr>
                <a:t>            3.5 </a:t>
              </a:r>
              <a:r>
                <a:rPr lang="en-GB" sz="1600" dirty="0">
                  <a:solidFill>
                    <a:srgbClr val="FFFFFF"/>
                  </a:solidFill>
                  <a:latin typeface="Calibri" panose="020F0502020204030204" pitchFamily="34" charset="0"/>
                  <a:cs typeface="Calibri" panose="020F0502020204030204" pitchFamily="34" charset="0"/>
                </a:rPr>
                <a:t>Strengthen </a:t>
              </a:r>
              <a:endParaRPr lang="en-GB" sz="1600" dirty="0" smtClean="0">
                <a:solidFill>
                  <a:srgbClr val="FFFFFF"/>
                </a:solidFill>
                <a:latin typeface="Calibri" panose="020F0502020204030204" pitchFamily="34" charset="0"/>
                <a:cs typeface="Calibri" panose="020F0502020204030204" pitchFamily="34" charset="0"/>
              </a:endParaRPr>
            </a:p>
            <a:p>
              <a:pPr algn="ctr" defTabSz="913373" rtl="1" fontAlgn="base">
                <a:spcBef>
                  <a:spcPct val="0"/>
                </a:spcBef>
                <a:spcAft>
                  <a:spcPct val="0"/>
                </a:spcAft>
                <a:defRPr/>
              </a:pPr>
              <a:r>
                <a:rPr lang="en-GB" sz="1600" dirty="0" smtClean="0">
                  <a:solidFill>
                    <a:srgbClr val="FFFFFF"/>
                  </a:solidFill>
                  <a:latin typeface="Calibri" panose="020F0502020204030204" pitchFamily="34" charset="0"/>
                  <a:cs typeface="Calibri" panose="020F0502020204030204" pitchFamily="34" charset="0"/>
                </a:rPr>
                <a:t>           Prevention and </a:t>
              </a:r>
              <a:r>
                <a:rPr lang="en-GB" sz="1600" dirty="0">
                  <a:solidFill>
                    <a:srgbClr val="FFFFFF"/>
                  </a:solidFill>
                  <a:latin typeface="Calibri" panose="020F0502020204030204" pitchFamily="34" charset="0"/>
                  <a:cs typeface="Calibri" panose="020F0502020204030204" pitchFamily="34" charset="0"/>
                </a:rPr>
                <a:t>treatment of </a:t>
              </a:r>
              <a:r>
                <a:rPr lang="en-GB" sz="1600" dirty="0" smtClean="0">
                  <a:solidFill>
                    <a:srgbClr val="FFFFFF"/>
                  </a:solidFill>
                  <a:latin typeface="Calibri" panose="020F0502020204030204" pitchFamily="34" charset="0"/>
                  <a:cs typeface="Calibri" panose="020F0502020204030204" pitchFamily="34" charset="0"/>
                </a:rPr>
                <a:t>substance  </a:t>
              </a:r>
              <a:r>
                <a:rPr lang="en-GB" sz="1600" dirty="0">
                  <a:solidFill>
                    <a:srgbClr val="FFFFFF"/>
                  </a:solidFill>
                  <a:latin typeface="Calibri" panose="020F0502020204030204" pitchFamily="34" charset="0"/>
                  <a:cs typeface="Calibri" panose="020F0502020204030204" pitchFamily="34" charset="0"/>
                </a:rPr>
                <a:t>abuse (narcotics, alcohol)</a:t>
              </a:r>
            </a:p>
          </p:txBody>
        </p:sp>
        <p:sp>
          <p:nvSpPr>
            <p:cNvPr id="27" name="Rounded Rectangle 26"/>
            <p:cNvSpPr/>
            <p:nvPr/>
          </p:nvSpPr>
          <p:spPr bwMode="auto">
            <a:xfrm>
              <a:off x="5940152" y="2828940"/>
              <a:ext cx="2705718"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 3.6 Reduce</a:t>
              </a:r>
            </a:p>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Mortality </a:t>
              </a:r>
            </a:p>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due </a:t>
              </a:r>
              <a:r>
                <a:rPr lang="en-GB" sz="1600" dirty="0">
                  <a:solidFill>
                    <a:prstClr val="white"/>
                  </a:solidFill>
                  <a:latin typeface="Calibri" panose="020F0502020204030204" pitchFamily="34" charset="0"/>
                  <a:cs typeface="Calibri" panose="020F0502020204030204" pitchFamily="34" charset="0"/>
                </a:rPr>
                <a:t>to road traffic </a:t>
              </a:r>
              <a:endParaRPr lang="en-GB" sz="1600" dirty="0" smtClean="0">
                <a:solidFill>
                  <a:prstClr val="white"/>
                </a:solidFill>
                <a:latin typeface="Calibri" panose="020F0502020204030204" pitchFamily="34" charset="0"/>
                <a:cs typeface="Calibri" panose="020F0502020204030204" pitchFamily="34" charset="0"/>
              </a:endParaRPr>
            </a:p>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injuries</a:t>
              </a:r>
              <a:endParaRPr lang="en-GB" sz="1600" dirty="0">
                <a:solidFill>
                  <a:prstClr val="white"/>
                </a:solidFill>
                <a:latin typeface="Calibri" panose="020F0502020204030204" pitchFamily="34" charset="0"/>
                <a:cs typeface="Calibri" panose="020F0502020204030204" pitchFamily="34" charset="0"/>
              </a:endParaRPr>
            </a:p>
          </p:txBody>
        </p:sp>
        <p:sp>
          <p:nvSpPr>
            <p:cNvPr id="28" name="Rounded Rectangle 27"/>
            <p:cNvSpPr/>
            <p:nvPr/>
          </p:nvSpPr>
          <p:spPr bwMode="auto">
            <a:xfrm>
              <a:off x="786162" y="2828940"/>
              <a:ext cx="2489694"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3.4 </a:t>
              </a:r>
              <a:r>
                <a:rPr lang="en-GB" sz="1600" dirty="0">
                  <a:solidFill>
                    <a:prstClr val="white"/>
                  </a:solidFill>
                  <a:latin typeface="Calibri" panose="020F0502020204030204" pitchFamily="34" charset="0"/>
                  <a:cs typeface="Calibri" panose="020F0502020204030204" pitchFamily="34" charset="0"/>
                </a:rPr>
                <a:t>Reduce</a:t>
              </a:r>
            </a:p>
            <a:p>
              <a:pPr algn="ctr" defTabSz="913373" rtl="1" fontAlgn="base">
                <a:spcBef>
                  <a:spcPct val="0"/>
                </a:spcBef>
                <a:spcAft>
                  <a:spcPct val="0"/>
                </a:spcAft>
                <a:defRPr/>
              </a:pPr>
              <a:r>
                <a:rPr lang="en-GB" sz="1600" dirty="0">
                  <a:solidFill>
                    <a:prstClr val="white"/>
                  </a:solidFill>
                  <a:latin typeface="Calibri" panose="020F0502020204030204" pitchFamily="34" charset="0"/>
                  <a:cs typeface="Calibri" panose="020F0502020204030204" pitchFamily="34" charset="0"/>
                </a:rPr>
                <a:t>mortality due to NCD and improve mental health</a:t>
              </a:r>
            </a:p>
          </p:txBody>
        </p:sp>
        <p:sp>
          <p:nvSpPr>
            <p:cNvPr id="29" name="Rounded Rectangle 28"/>
            <p:cNvSpPr/>
            <p:nvPr/>
          </p:nvSpPr>
          <p:spPr bwMode="auto">
            <a:xfrm>
              <a:off x="3347866" y="4221152"/>
              <a:ext cx="2520280"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 3.8 </a:t>
              </a:r>
              <a:r>
                <a:rPr lang="en-GB" sz="1600" dirty="0">
                  <a:solidFill>
                    <a:prstClr val="white"/>
                  </a:solidFill>
                  <a:latin typeface="Calibri" panose="020F0502020204030204" pitchFamily="34" charset="0"/>
                  <a:cs typeface="Calibri" panose="020F0502020204030204" pitchFamily="34" charset="0"/>
                </a:rPr>
                <a:t>Achieve </a:t>
              </a:r>
              <a:endParaRPr lang="en-GB" sz="1600" dirty="0" smtClean="0">
                <a:solidFill>
                  <a:prstClr val="white"/>
                </a:solidFill>
                <a:latin typeface="Calibri" panose="020F0502020204030204" pitchFamily="34" charset="0"/>
                <a:cs typeface="Calibri" panose="020F0502020204030204" pitchFamily="34" charset="0"/>
              </a:endParaRPr>
            </a:p>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universal </a:t>
              </a:r>
            </a:p>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health </a:t>
              </a:r>
              <a:r>
                <a:rPr lang="en-GB" sz="1600" dirty="0">
                  <a:solidFill>
                    <a:prstClr val="white"/>
                  </a:solidFill>
                  <a:latin typeface="Calibri" panose="020F0502020204030204" pitchFamily="34" charset="0"/>
                  <a:cs typeface="Calibri" panose="020F0502020204030204" pitchFamily="34" charset="0"/>
                </a:rPr>
                <a:t>coverage</a:t>
              </a:r>
            </a:p>
          </p:txBody>
        </p:sp>
        <p:sp>
          <p:nvSpPr>
            <p:cNvPr id="30" name="Rounded Rectangle 29"/>
            <p:cNvSpPr/>
            <p:nvPr/>
          </p:nvSpPr>
          <p:spPr bwMode="auto">
            <a:xfrm>
              <a:off x="5940152" y="4221152"/>
              <a:ext cx="2705718"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3.9 Reduce</a:t>
              </a:r>
            </a:p>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 deaths and </a:t>
              </a:r>
              <a:r>
                <a:rPr lang="en-GB" sz="1600" dirty="0">
                  <a:solidFill>
                    <a:prstClr val="white"/>
                  </a:solidFill>
                  <a:latin typeface="Calibri" panose="020F0502020204030204" pitchFamily="34" charset="0"/>
                  <a:cs typeface="Calibri" panose="020F0502020204030204" pitchFamily="34" charset="0"/>
                </a:rPr>
                <a:t>illness </a:t>
              </a:r>
              <a:endParaRPr lang="en-GB" sz="1600" dirty="0" smtClean="0">
                <a:solidFill>
                  <a:prstClr val="white"/>
                </a:solidFill>
                <a:latin typeface="Calibri" panose="020F0502020204030204" pitchFamily="34" charset="0"/>
                <a:cs typeface="Calibri" panose="020F0502020204030204" pitchFamily="34" charset="0"/>
              </a:endParaRPr>
            </a:p>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due </a:t>
              </a:r>
              <a:r>
                <a:rPr lang="en-GB" sz="1600" dirty="0">
                  <a:solidFill>
                    <a:prstClr val="white"/>
                  </a:solidFill>
                  <a:latin typeface="Calibri" panose="020F0502020204030204" pitchFamily="34" charset="0"/>
                  <a:cs typeface="Calibri" panose="020F0502020204030204" pitchFamily="34" charset="0"/>
                </a:rPr>
                <a:t>to pollution </a:t>
              </a:r>
              <a:endParaRPr lang="en-GB" sz="1600" dirty="0" smtClean="0">
                <a:solidFill>
                  <a:prstClr val="white"/>
                </a:solidFill>
                <a:latin typeface="Calibri" panose="020F0502020204030204" pitchFamily="34" charset="0"/>
                <a:cs typeface="Calibri" panose="020F0502020204030204" pitchFamily="34" charset="0"/>
              </a:endParaRPr>
            </a:p>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and </a:t>
              </a:r>
              <a:r>
                <a:rPr lang="en-GB" sz="1600" dirty="0">
                  <a:solidFill>
                    <a:prstClr val="white"/>
                  </a:solidFill>
                  <a:latin typeface="Calibri" panose="020F0502020204030204" pitchFamily="34" charset="0"/>
                  <a:cs typeface="Calibri" panose="020F0502020204030204" pitchFamily="34" charset="0"/>
                </a:rPr>
                <a:t>contamination</a:t>
              </a:r>
            </a:p>
          </p:txBody>
        </p:sp>
        <p:sp>
          <p:nvSpPr>
            <p:cNvPr id="31" name="Rounded Rectangle 30"/>
            <p:cNvSpPr/>
            <p:nvPr/>
          </p:nvSpPr>
          <p:spPr bwMode="auto">
            <a:xfrm>
              <a:off x="786162" y="4221152"/>
              <a:ext cx="2489694" cy="1320147"/>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  3.7 Universal</a:t>
              </a:r>
            </a:p>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access </a:t>
              </a:r>
              <a:r>
                <a:rPr lang="en-GB" sz="1600" dirty="0">
                  <a:solidFill>
                    <a:prstClr val="white"/>
                  </a:solidFill>
                  <a:latin typeface="Calibri" panose="020F0502020204030204" pitchFamily="34" charset="0"/>
                  <a:cs typeface="Calibri" panose="020F0502020204030204" pitchFamily="34" charset="0"/>
                </a:rPr>
                <a:t>to sexual and </a:t>
              </a:r>
              <a:endParaRPr lang="en-GB" sz="1600" dirty="0" smtClean="0">
                <a:solidFill>
                  <a:prstClr val="white"/>
                </a:solidFill>
                <a:latin typeface="Calibri" panose="020F0502020204030204" pitchFamily="34" charset="0"/>
                <a:cs typeface="Calibri" panose="020F0502020204030204" pitchFamily="34" charset="0"/>
              </a:endParaRPr>
            </a:p>
            <a:p>
              <a:pPr algn="ctr" defTabSz="913373" rtl="1" fontAlgn="base">
                <a:spcBef>
                  <a:spcPct val="0"/>
                </a:spcBef>
                <a:spcAft>
                  <a:spcPct val="0"/>
                </a:spcAft>
                <a:defRPr/>
              </a:pPr>
              <a:r>
                <a:rPr lang="en-GB" sz="1600" dirty="0" smtClean="0">
                  <a:solidFill>
                    <a:prstClr val="white"/>
                  </a:solidFill>
                  <a:latin typeface="Calibri" panose="020F0502020204030204" pitchFamily="34" charset="0"/>
                  <a:cs typeface="Calibri" panose="020F0502020204030204" pitchFamily="34" charset="0"/>
                </a:rPr>
                <a:t>reproductive </a:t>
              </a:r>
              <a:r>
                <a:rPr lang="en-GB" sz="1600" dirty="0">
                  <a:solidFill>
                    <a:prstClr val="white"/>
                  </a:solidFill>
                  <a:latin typeface="Calibri" panose="020F0502020204030204" pitchFamily="34" charset="0"/>
                  <a:cs typeface="Calibri" panose="020F0502020204030204" pitchFamily="34" charset="0"/>
                </a:rPr>
                <a:t>health-care services</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568" y="1538139"/>
              <a:ext cx="1080120" cy="108012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2832" y="1510780"/>
              <a:ext cx="763513" cy="763513"/>
            </a:xfrm>
            <a:prstGeom prst="rect">
              <a:avLst/>
            </a:prstGeom>
          </p:spPr>
        </p:pic>
        <p:pic>
          <p:nvPicPr>
            <p:cNvPr id="9" name="Picture 8"/>
            <p:cNvPicPr>
              <a:picLocks noChangeAspect="1"/>
            </p:cNvPicPr>
            <p:nvPr/>
          </p:nvPicPr>
          <p:blipFill>
            <a:blip r:embed="rId4">
              <a:grayscl/>
              <a:extLst>
                <a:ext uri="{BEBA8EAE-BF5A-486C-A8C5-ECC9F3942E4B}">
                  <a14:imgProps xmlns:a14="http://schemas.microsoft.com/office/drawing/2010/main">
                    <a14:imgLayer r:embed="rId5">
                      <a14:imgEffect>
                        <a14:backgroundRemoval t="4545" b="90000" l="9565" r="89565"/>
                      </a14:imgEffect>
                    </a14:imgLayer>
                  </a14:imgProps>
                </a:ext>
                <a:ext uri="{28A0092B-C50C-407E-A947-70E740481C1C}">
                  <a14:useLocalDpi xmlns:a14="http://schemas.microsoft.com/office/drawing/2010/main"/>
                </a:ext>
              </a:extLst>
            </a:blip>
            <a:stretch>
              <a:fillRect/>
            </a:stretch>
          </p:blipFill>
          <p:spPr>
            <a:xfrm>
              <a:off x="732426" y="2664079"/>
              <a:ext cx="743230" cy="710916"/>
            </a:xfrm>
            <a:prstGeom prst="rect">
              <a:avLst/>
            </a:prstGeom>
          </p:spPr>
        </p:pic>
        <p:pic>
          <p:nvPicPr>
            <p:cNvPr id="10" name="Picture 9"/>
            <p:cNvPicPr>
              <a:picLocks noChangeAspect="1"/>
            </p:cNvPicPr>
            <p:nvPr/>
          </p:nvPicPr>
          <p:blipFill>
            <a:blip r:embed="rId6" cstate="screen">
              <a:graysc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0701411">
              <a:off x="3338818" y="2830072"/>
              <a:ext cx="696726" cy="696726"/>
            </a:xfrm>
            <a:prstGeom prst="rect">
              <a:avLst/>
            </a:prstGeom>
          </p:spPr>
        </p:pic>
        <p:pic>
          <p:nvPicPr>
            <p:cNvPr id="32" name="Picture 31"/>
            <p:cNvPicPr>
              <a:picLocks noChangeAspect="1"/>
            </p:cNvPicPr>
            <p:nvPr/>
          </p:nvPicPr>
          <p:blipFill>
            <a:blip r:embed="rId8" cstate="screen">
              <a:biLevel thresh="50000"/>
              <a:extLst>
                <a:ext uri="{28A0092B-C50C-407E-A947-70E740481C1C}">
                  <a14:useLocalDpi xmlns:a14="http://schemas.microsoft.com/office/drawing/2010/main"/>
                </a:ext>
              </a:extLst>
            </a:blip>
            <a:stretch>
              <a:fillRect/>
            </a:stretch>
          </p:blipFill>
          <p:spPr>
            <a:xfrm>
              <a:off x="6058379" y="3021019"/>
              <a:ext cx="606621" cy="468051"/>
            </a:xfrm>
            <a:prstGeom prst="rect">
              <a:avLst/>
            </a:prstGeom>
          </p:spPr>
        </p:pic>
        <p:pic>
          <p:nvPicPr>
            <p:cNvPr id="35" name="Picture 34"/>
            <p:cNvPicPr>
              <a:picLocks noChangeAspect="1"/>
            </p:cNvPicPr>
            <p:nvPr/>
          </p:nvPicPr>
          <p:blipFill>
            <a:blip r:embed="rId9" cstate="screen">
              <a:biLevel thresh="50000"/>
              <a:extLst>
                <a:ext uri="{28A0092B-C50C-407E-A947-70E740481C1C}">
                  <a14:useLocalDpi xmlns:a14="http://schemas.microsoft.com/office/drawing/2010/main"/>
                </a:ext>
              </a:extLst>
            </a:blip>
            <a:stretch>
              <a:fillRect/>
            </a:stretch>
          </p:blipFill>
          <p:spPr>
            <a:xfrm>
              <a:off x="874671" y="4276739"/>
              <a:ext cx="348957" cy="350951"/>
            </a:xfrm>
            <a:prstGeom prst="rect">
              <a:avLst/>
            </a:prstGeom>
          </p:spPr>
        </p:pic>
        <p:pic>
          <p:nvPicPr>
            <p:cNvPr id="36" name="Picture 35"/>
            <p:cNvPicPr>
              <a:picLocks noChangeAspect="1"/>
            </p:cNvPicPr>
            <p:nvPr/>
          </p:nvPicPr>
          <p:blipFill>
            <a:blip r:embed="rId10" cstate="screen">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a:off x="3491011" y="4371909"/>
              <a:ext cx="482270" cy="482270"/>
            </a:xfrm>
            <a:prstGeom prst="rect">
              <a:avLst/>
            </a:prstGeom>
          </p:spPr>
        </p:pic>
        <p:pic>
          <p:nvPicPr>
            <p:cNvPr id="5" name="Picture 4"/>
            <p:cNvPicPr>
              <a:picLocks noChangeAspect="1"/>
            </p:cNvPicPr>
            <p:nvPr/>
          </p:nvPicPr>
          <p:blipFill>
            <a:blip r:embed="rId12" cstate="screen">
              <a:biLevel thresh="75000"/>
              <a:extLst>
                <a:ext uri="{28A0092B-C50C-407E-A947-70E740481C1C}">
                  <a14:useLocalDpi xmlns:a14="http://schemas.microsoft.com/office/drawing/2010/main"/>
                </a:ext>
              </a:extLst>
            </a:blip>
            <a:stretch>
              <a:fillRect/>
            </a:stretch>
          </p:blipFill>
          <p:spPr>
            <a:xfrm>
              <a:off x="6058348" y="4344993"/>
              <a:ext cx="391860" cy="339717"/>
            </a:xfrm>
            <a:prstGeom prst="rect">
              <a:avLst/>
            </a:prstGeom>
          </p:spPr>
        </p:pic>
        <p:sp>
          <p:nvSpPr>
            <p:cNvPr id="33" name="Rounded Rectangle 32"/>
            <p:cNvSpPr/>
            <p:nvPr/>
          </p:nvSpPr>
          <p:spPr bwMode="auto">
            <a:xfrm>
              <a:off x="786194" y="5589240"/>
              <a:ext cx="2009639" cy="793528"/>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fontAlgn="base">
                <a:spcBef>
                  <a:spcPct val="0"/>
                </a:spcBef>
                <a:spcAft>
                  <a:spcPct val="0"/>
                </a:spcAft>
                <a:defRPr/>
              </a:pPr>
              <a:r>
                <a:rPr lang="en-GB" sz="1200" dirty="0" smtClean="0">
                  <a:solidFill>
                    <a:srgbClr val="FFFFFF"/>
                  </a:solidFill>
                  <a:latin typeface="Calibri" panose="020F0502020204030204" pitchFamily="34" charset="0"/>
                  <a:cs typeface="Calibri" panose="020F0502020204030204" pitchFamily="34" charset="0"/>
                </a:rPr>
                <a:t> 3.a </a:t>
              </a:r>
              <a:r>
                <a:rPr lang="en-US" sz="1200" dirty="0" smtClean="0">
                  <a:solidFill>
                    <a:srgbClr val="FFFFFF"/>
                  </a:solidFill>
                  <a:latin typeface="Calibri" panose="020F0502020204030204" pitchFamily="34" charset="0"/>
                  <a:cs typeface="Calibri" panose="020F0502020204030204" pitchFamily="34" charset="0"/>
                </a:rPr>
                <a:t>Strengthen </a:t>
              </a:r>
              <a:r>
                <a:rPr lang="en-US" sz="1200" dirty="0">
                  <a:solidFill>
                    <a:srgbClr val="FFFFFF"/>
                  </a:solidFill>
                  <a:latin typeface="Calibri" panose="020F0502020204030204" pitchFamily="34" charset="0"/>
                  <a:cs typeface="Calibri" panose="020F0502020204030204" pitchFamily="34" charset="0"/>
                </a:rPr>
                <a:t>implementation FCTC </a:t>
              </a:r>
              <a:r>
                <a:rPr lang="en-US" sz="1200" dirty="0" smtClean="0">
                  <a:solidFill>
                    <a:srgbClr val="FFFFFF"/>
                  </a:solidFill>
                  <a:latin typeface="Calibri" panose="020F0502020204030204" pitchFamily="34" charset="0"/>
                  <a:cs typeface="Calibri" panose="020F0502020204030204" pitchFamily="34" charset="0"/>
                </a:rPr>
                <a:t> (tobacco)</a:t>
              </a:r>
              <a:endParaRPr lang="en-US" sz="1400" dirty="0">
                <a:solidFill>
                  <a:srgbClr val="FFFFFF"/>
                </a:solidFill>
                <a:latin typeface="Calibri" panose="020F0502020204030204" pitchFamily="34" charset="0"/>
                <a:cs typeface="Calibri" panose="020F0502020204030204" pitchFamily="34" charset="0"/>
              </a:endParaRPr>
            </a:p>
          </p:txBody>
        </p:sp>
        <p:sp>
          <p:nvSpPr>
            <p:cNvPr id="34" name="Rounded Rectangle 33"/>
            <p:cNvSpPr/>
            <p:nvPr/>
          </p:nvSpPr>
          <p:spPr bwMode="auto">
            <a:xfrm>
              <a:off x="2843808" y="5589240"/>
              <a:ext cx="1820908" cy="793528"/>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fontAlgn="base">
                <a:spcBef>
                  <a:spcPct val="0"/>
                </a:spcBef>
                <a:spcAft>
                  <a:spcPct val="0"/>
                </a:spcAft>
                <a:defRPr/>
              </a:pPr>
              <a:r>
                <a:rPr lang="en-GB" sz="1200" dirty="0" smtClean="0">
                  <a:solidFill>
                    <a:srgbClr val="FFFFFF"/>
                  </a:solidFill>
                  <a:latin typeface="Calibri" panose="020F0502020204030204" pitchFamily="34" charset="0"/>
                  <a:cs typeface="Calibri" panose="020F0502020204030204" pitchFamily="34" charset="0"/>
                </a:rPr>
                <a:t>3.b </a:t>
              </a:r>
              <a:r>
                <a:rPr lang="en-GB" sz="1200" dirty="0">
                  <a:solidFill>
                    <a:srgbClr val="FFFFFF"/>
                  </a:solidFill>
                  <a:latin typeface="Calibri" panose="020F0502020204030204" pitchFamily="34" charset="0"/>
                  <a:cs typeface="Calibri" panose="020F0502020204030204" pitchFamily="34" charset="0"/>
                </a:rPr>
                <a:t>Access to affordable essential medicines and </a:t>
              </a:r>
              <a:r>
                <a:rPr lang="en-GB" sz="1200" dirty="0" smtClean="0">
                  <a:solidFill>
                    <a:srgbClr val="FFFFFF"/>
                  </a:solidFill>
                  <a:latin typeface="Calibri" panose="020F0502020204030204" pitchFamily="34" charset="0"/>
                  <a:cs typeface="Calibri" panose="020F0502020204030204" pitchFamily="34" charset="0"/>
                </a:rPr>
                <a:t>technologies</a:t>
              </a:r>
              <a:endParaRPr lang="en-GB" sz="1400" dirty="0">
                <a:solidFill>
                  <a:srgbClr val="FFFFFF"/>
                </a:solidFill>
                <a:latin typeface="Calibri" panose="020F0502020204030204" pitchFamily="34" charset="0"/>
                <a:cs typeface="Calibri" panose="020F0502020204030204" pitchFamily="34" charset="0"/>
              </a:endParaRPr>
            </a:p>
          </p:txBody>
        </p:sp>
        <p:sp>
          <p:nvSpPr>
            <p:cNvPr id="37" name="Rounded Rectangle 36"/>
            <p:cNvSpPr/>
            <p:nvPr/>
          </p:nvSpPr>
          <p:spPr bwMode="auto">
            <a:xfrm>
              <a:off x="4716016" y="5589240"/>
              <a:ext cx="1813649" cy="793528"/>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fontAlgn="base">
                <a:lnSpc>
                  <a:spcPts val="1200"/>
                </a:lnSpc>
                <a:spcBef>
                  <a:spcPct val="0"/>
                </a:spcBef>
                <a:spcAft>
                  <a:spcPct val="0"/>
                </a:spcAft>
                <a:defRPr/>
              </a:pPr>
              <a:r>
                <a:rPr lang="en-GB" sz="1200" dirty="0">
                  <a:solidFill>
                    <a:srgbClr val="FFFFFF"/>
                  </a:solidFill>
                  <a:latin typeface="Calibri" panose="020F0502020204030204" pitchFamily="34" charset="0"/>
                  <a:cs typeface="Calibri" panose="020F0502020204030204" pitchFamily="34" charset="0"/>
                </a:rPr>
                <a:t>3.c Increased health financing and health workforce in developing </a:t>
              </a:r>
              <a:r>
                <a:rPr lang="en-GB" sz="1200" dirty="0" smtClean="0">
                  <a:solidFill>
                    <a:srgbClr val="FFFFFF"/>
                  </a:solidFill>
                  <a:latin typeface="Calibri" panose="020F0502020204030204" pitchFamily="34" charset="0"/>
                  <a:cs typeface="Calibri" panose="020F0502020204030204" pitchFamily="34" charset="0"/>
                </a:rPr>
                <a:t>countries </a:t>
              </a:r>
              <a:endParaRPr lang="en-GB" sz="1400" dirty="0">
                <a:solidFill>
                  <a:srgbClr val="FFFFFF"/>
                </a:solidFill>
                <a:latin typeface="Calibri" panose="020F0502020204030204" pitchFamily="34" charset="0"/>
                <a:cs typeface="Calibri" panose="020F0502020204030204" pitchFamily="34" charset="0"/>
              </a:endParaRPr>
            </a:p>
          </p:txBody>
        </p:sp>
        <p:sp>
          <p:nvSpPr>
            <p:cNvPr id="38" name="Rounded Rectangle 37"/>
            <p:cNvSpPr/>
            <p:nvPr/>
          </p:nvSpPr>
          <p:spPr bwMode="auto">
            <a:xfrm>
              <a:off x="6529671" y="5589240"/>
              <a:ext cx="2140206" cy="793528"/>
            </a:xfrm>
            <a:prstGeom prst="roundRect">
              <a:avLst/>
            </a:prstGeom>
            <a:solidFill>
              <a:srgbClr val="0080FF"/>
            </a:solidFill>
            <a:ln>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fontAlgn="base">
                <a:lnSpc>
                  <a:spcPts val="1300"/>
                </a:lnSpc>
                <a:spcBef>
                  <a:spcPct val="0"/>
                </a:spcBef>
                <a:spcAft>
                  <a:spcPct val="0"/>
                </a:spcAft>
                <a:defRPr/>
              </a:pPr>
              <a:r>
                <a:rPr lang="en-GB" sz="1200" dirty="0">
                  <a:solidFill>
                    <a:srgbClr val="FFFFFF"/>
                  </a:solidFill>
                  <a:latin typeface="Calibri" panose="020F0502020204030204" pitchFamily="34" charset="0"/>
                  <a:cs typeface="Calibri" panose="020F0502020204030204" pitchFamily="34" charset="0"/>
                </a:rPr>
                <a:t>3.d Enhance c</a:t>
              </a:r>
              <a:r>
                <a:rPr lang="en-US" sz="1200" dirty="0" err="1">
                  <a:solidFill>
                    <a:srgbClr val="FFFFFF"/>
                  </a:solidFill>
                  <a:latin typeface="Calibri" panose="020F0502020204030204" pitchFamily="34" charset="0"/>
                  <a:cs typeface="Calibri" panose="020F0502020204030204" pitchFamily="34" charset="0"/>
                </a:rPr>
                <a:t>apacity</a:t>
              </a:r>
              <a:r>
                <a:rPr lang="en-US" sz="1200" dirty="0">
                  <a:solidFill>
                    <a:srgbClr val="FFFFFF"/>
                  </a:solidFill>
                  <a:latin typeface="Calibri" panose="020F0502020204030204" pitchFamily="34" charset="0"/>
                  <a:cs typeface="Calibri" panose="020F0502020204030204" pitchFamily="34" charset="0"/>
                </a:rPr>
                <a:t> for early warning, risk reduction and management of national and global health </a:t>
              </a:r>
              <a:r>
                <a:rPr lang="en-US" sz="1200" dirty="0" smtClean="0">
                  <a:solidFill>
                    <a:srgbClr val="FFFFFF"/>
                  </a:solidFill>
                  <a:latin typeface="Calibri" panose="020F0502020204030204" pitchFamily="34" charset="0"/>
                  <a:cs typeface="Calibri" panose="020F0502020204030204" pitchFamily="34" charset="0"/>
                </a:rPr>
                <a:t>risks</a:t>
              </a:r>
              <a:endParaRPr lang="en-GB" sz="1200" dirty="0">
                <a:solidFill>
                  <a:srgbClr val="FFFFFF"/>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961075" y="1795386"/>
              <a:ext cx="640890" cy="555607"/>
            </a:xfrm>
            <a:prstGeom prst="rect">
              <a:avLst/>
            </a:prstGeom>
          </p:spPr>
        </p:pic>
      </p:grpSp>
      <p:sp>
        <p:nvSpPr>
          <p:cNvPr id="39" name="Rectangle 5"/>
          <p:cNvSpPr>
            <a:spLocks noChangeArrowheads="1"/>
          </p:cNvSpPr>
          <p:nvPr/>
        </p:nvSpPr>
        <p:spPr bwMode="auto">
          <a:xfrm>
            <a:off x="12704" y="-27384"/>
            <a:ext cx="9167813" cy="981076"/>
          </a:xfrm>
          <a:prstGeom prst="rect">
            <a:avLst/>
          </a:prstGeom>
          <a:solidFill>
            <a:srgbClr val="0099FF"/>
          </a:solidFill>
          <a:ln w="9525" algn="ctr">
            <a:solidFill>
              <a:srgbClr val="0099FF"/>
            </a:solidFill>
            <a:round/>
            <a:headEnd/>
            <a:tailEnd/>
          </a:ln>
        </p:spPr>
        <p:txBody>
          <a:bodyPr lIns="91364" tIns="45685" rIns="91364" bIns="45685"/>
          <a:lstStyle/>
          <a:p>
            <a:pPr fontAlgn="base">
              <a:lnSpc>
                <a:spcPct val="150000"/>
              </a:lnSpc>
              <a:spcBef>
                <a:spcPct val="0"/>
              </a:spcBef>
              <a:spcAft>
                <a:spcPct val="0"/>
              </a:spcAft>
              <a:defRPr/>
            </a:pPr>
            <a:r>
              <a:rPr lang="en-GB" altLang="en-US" sz="3200" b="1" dirty="0">
                <a:solidFill>
                  <a:srgbClr val="FFFFFF"/>
                </a:solidFill>
                <a:latin typeface="Calibri" panose="020F0502020204030204" pitchFamily="34" charset="0"/>
                <a:cs typeface="Calibri" panose="020F0502020204030204" pitchFamily="34" charset="0"/>
              </a:rPr>
              <a:t> SDG </a:t>
            </a:r>
            <a:r>
              <a:rPr lang="en-GB" altLang="en-US" sz="3200" b="1" dirty="0" smtClean="0">
                <a:solidFill>
                  <a:srgbClr val="FFFFFF"/>
                </a:solidFill>
                <a:latin typeface="Calibri" panose="020F0502020204030204" pitchFamily="34" charset="0"/>
                <a:cs typeface="Calibri" panose="020F0502020204030204" pitchFamily="34" charset="0"/>
              </a:rPr>
              <a:t>3 </a:t>
            </a:r>
            <a:r>
              <a:rPr lang="en-GB" altLang="en-US" sz="3200" b="1" dirty="0">
                <a:solidFill>
                  <a:srgbClr val="FFFFFF"/>
                </a:solidFill>
                <a:latin typeface="Calibri" panose="020F0502020204030204" pitchFamily="34" charset="0"/>
                <a:cs typeface="Calibri" panose="020F0502020204030204" pitchFamily="34" charset="0"/>
              </a:rPr>
              <a:t>and its 13 targets by 2030</a:t>
            </a:r>
          </a:p>
        </p:txBody>
      </p:sp>
      <p:pic>
        <p:nvPicPr>
          <p:cNvPr id="24" name="Picture 2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16826" y="34859"/>
            <a:ext cx="1691680" cy="1305071"/>
          </a:xfrm>
          <a:prstGeom prst="rect">
            <a:avLst/>
          </a:prstGeom>
          <a:ln>
            <a:noFill/>
          </a:ln>
          <a:effectLst>
            <a:outerShdw blurRad="292100" dist="139700" dir="2700000" algn="tl" rotWithShape="0">
              <a:srgbClr val="333333">
                <a:alpha val="65000"/>
              </a:srgbClr>
            </a:outerShdw>
          </a:effectLst>
        </p:spPr>
      </p:pic>
      <p:grpSp>
        <p:nvGrpSpPr>
          <p:cNvPr id="46" name="Group 45"/>
          <p:cNvGrpSpPr/>
          <p:nvPr/>
        </p:nvGrpSpPr>
        <p:grpSpPr>
          <a:xfrm>
            <a:off x="-36512" y="6298269"/>
            <a:ext cx="9180512" cy="587115"/>
            <a:chOff x="0" y="6239537"/>
            <a:chExt cx="9212088" cy="618462"/>
          </a:xfrm>
        </p:grpSpPr>
        <p:pic>
          <p:nvPicPr>
            <p:cNvPr id="47" name="Picture 7"/>
            <p:cNvPicPr>
              <a:picLocks noChangeAspect="1" noChangeArrowheads="1"/>
            </p:cNvPicPr>
            <p:nvPr/>
          </p:nvPicPr>
          <p:blipFill rotWithShape="1">
            <a:blip r:embed="rId15">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Pentagon 47"/>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49" name="Picture 5"/>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0"/>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grpSp>
        <p:nvGrpSpPr>
          <p:cNvPr id="3" name="Group 2"/>
          <p:cNvGrpSpPr/>
          <p:nvPr/>
        </p:nvGrpSpPr>
        <p:grpSpPr>
          <a:xfrm>
            <a:off x="1923627" y="2033921"/>
            <a:ext cx="4968552" cy="2808636"/>
            <a:chOff x="-2555053" y="2430846"/>
            <a:chExt cx="2567757" cy="1214502"/>
          </a:xfrm>
        </p:grpSpPr>
        <p:sp>
          <p:nvSpPr>
            <p:cNvPr id="42" name="Rounded Rectangle 41"/>
            <p:cNvSpPr/>
            <p:nvPr/>
          </p:nvSpPr>
          <p:spPr bwMode="auto">
            <a:xfrm>
              <a:off x="-2555053" y="2430846"/>
              <a:ext cx="2567757" cy="1214502"/>
            </a:xfrm>
            <a:prstGeom prst="roundRect">
              <a:avLst/>
            </a:prstGeom>
            <a:solidFill>
              <a:srgbClr val="FFFF00"/>
            </a:solidFill>
            <a:ln>
              <a:solidFill>
                <a:schemeClr val="tx1"/>
              </a:solidFill>
              <a:headEnd type="none" w="med" len="med"/>
              <a:tailEnd type="none" w="med" len="med"/>
            </a:ln>
            <a:extLst/>
          </p:spPr>
          <p:style>
            <a:lnRef idx="3">
              <a:schemeClr val="lt1"/>
            </a:lnRef>
            <a:fillRef idx="1">
              <a:schemeClr val="accent5"/>
            </a:fillRef>
            <a:effectRef idx="1">
              <a:schemeClr val="accent5"/>
            </a:effectRef>
            <a:fontRef idx="minor">
              <a:schemeClr val="lt1"/>
            </a:fontRef>
          </p:style>
          <p:txBody>
            <a:bodyPr lIns="80077" tIns="40039" rIns="80077" bIns="40039"/>
            <a:lstStyle/>
            <a:p>
              <a:pPr algn="ctr" defTabSz="913373" rtl="1" fontAlgn="base">
                <a:spcBef>
                  <a:spcPct val="0"/>
                </a:spcBef>
                <a:spcAft>
                  <a:spcPct val="0"/>
                </a:spcAft>
                <a:defRPr/>
              </a:pPr>
              <a:r>
                <a:rPr lang="en-GB" sz="2400" dirty="0">
                  <a:solidFill>
                    <a:srgbClr val="000000"/>
                  </a:solidFill>
                  <a:latin typeface="Calibri" panose="020F0502020204030204" pitchFamily="34" charset="0"/>
                  <a:cs typeface="Calibri" panose="020F0502020204030204" pitchFamily="34" charset="0"/>
                </a:rPr>
                <a:t>3.3 </a:t>
              </a:r>
              <a:r>
                <a:rPr lang="en-US" sz="2400" b="1" dirty="0" smtClean="0">
                  <a:solidFill>
                    <a:srgbClr val="FF0000"/>
                  </a:solidFill>
                  <a:latin typeface="Calibri" panose="020F0502020204030204" pitchFamily="34" charset="0"/>
                  <a:cs typeface="Calibri" panose="020F0502020204030204" pitchFamily="34" charset="0"/>
                </a:rPr>
                <a:t>End </a:t>
              </a:r>
              <a:r>
                <a:rPr lang="en-US" sz="2400" b="1" dirty="0">
                  <a:solidFill>
                    <a:srgbClr val="FF0000"/>
                  </a:solidFill>
                  <a:latin typeface="Calibri" panose="020F0502020204030204" pitchFamily="34" charset="0"/>
                  <a:cs typeface="Calibri" panose="020F0502020204030204" pitchFamily="34" charset="0"/>
                </a:rPr>
                <a:t>the epidemics of </a:t>
              </a:r>
              <a:r>
                <a:rPr lang="en-US" sz="2400" dirty="0" smtClean="0">
                  <a:solidFill>
                    <a:srgbClr val="000000"/>
                  </a:solidFill>
                  <a:latin typeface="Calibri" panose="020F0502020204030204" pitchFamily="34" charset="0"/>
                  <a:cs typeface="Calibri" panose="020F0502020204030204" pitchFamily="34" charset="0"/>
                </a:rPr>
                <a:t>AIDS, </a:t>
              </a:r>
              <a:r>
                <a:rPr lang="en-US" sz="2400" b="1" dirty="0">
                  <a:solidFill>
                    <a:srgbClr val="FF0000"/>
                  </a:solidFill>
                  <a:latin typeface="Calibri" panose="020F0502020204030204" pitchFamily="34" charset="0"/>
                  <a:cs typeface="Calibri" panose="020F0502020204030204" pitchFamily="34" charset="0"/>
                </a:rPr>
                <a:t>tuberculosis</a:t>
              </a:r>
              <a:r>
                <a:rPr lang="en-US" sz="2400" b="1" dirty="0">
                  <a:solidFill>
                    <a:srgbClr val="000000"/>
                  </a:solidFill>
                  <a:latin typeface="Calibri" panose="020F0502020204030204" pitchFamily="34" charset="0"/>
                  <a:cs typeface="Calibri" panose="020F0502020204030204" pitchFamily="34" charset="0"/>
                </a:rPr>
                <a:t>,</a:t>
              </a:r>
              <a:r>
                <a:rPr lang="en-US" sz="2400" dirty="0">
                  <a:solidFill>
                    <a:srgbClr val="000000"/>
                  </a:solidFill>
                  <a:latin typeface="Calibri" panose="020F0502020204030204" pitchFamily="34" charset="0"/>
                  <a:cs typeface="Calibri" panose="020F0502020204030204" pitchFamily="34" charset="0"/>
                </a:rPr>
                <a:t> malaria </a:t>
              </a:r>
              <a:endParaRPr lang="en-US" sz="2400" dirty="0" smtClean="0">
                <a:solidFill>
                  <a:srgbClr val="000000"/>
                </a:solidFill>
                <a:latin typeface="Calibri" panose="020F0502020204030204" pitchFamily="34" charset="0"/>
                <a:cs typeface="Calibri" panose="020F0502020204030204" pitchFamily="34" charset="0"/>
              </a:endParaRPr>
            </a:p>
            <a:p>
              <a:pPr algn="ctr" defTabSz="913373" rtl="1" fontAlgn="base">
                <a:spcBef>
                  <a:spcPct val="0"/>
                </a:spcBef>
                <a:spcAft>
                  <a:spcPct val="0"/>
                </a:spcAft>
                <a:defRPr/>
              </a:pPr>
              <a:r>
                <a:rPr lang="en-US" sz="2400" dirty="0">
                  <a:solidFill>
                    <a:srgbClr val="000000"/>
                  </a:solidFill>
                  <a:latin typeface="Calibri" panose="020F0502020204030204" pitchFamily="34" charset="0"/>
                  <a:cs typeface="Calibri" panose="020F0502020204030204" pitchFamily="34" charset="0"/>
                </a:rPr>
                <a:t>&amp;</a:t>
              </a:r>
              <a:r>
                <a:rPr lang="en-US" sz="2400" dirty="0" smtClean="0">
                  <a:solidFill>
                    <a:srgbClr val="000000"/>
                  </a:solidFill>
                  <a:latin typeface="Calibri" panose="020F0502020204030204" pitchFamily="34" charset="0"/>
                  <a:cs typeface="Calibri" panose="020F0502020204030204" pitchFamily="34" charset="0"/>
                </a:rPr>
                <a:t> </a:t>
              </a:r>
              <a:r>
                <a:rPr lang="en-US" sz="2400" dirty="0">
                  <a:solidFill>
                    <a:srgbClr val="000000"/>
                  </a:solidFill>
                  <a:latin typeface="Calibri" panose="020F0502020204030204" pitchFamily="34" charset="0"/>
                  <a:cs typeface="Calibri" panose="020F0502020204030204" pitchFamily="34" charset="0"/>
                </a:rPr>
                <a:t>neglected tropical </a:t>
              </a:r>
              <a:endParaRPr lang="en-US" sz="2400" dirty="0" smtClean="0">
                <a:solidFill>
                  <a:srgbClr val="000000"/>
                </a:solidFill>
                <a:latin typeface="Calibri" panose="020F0502020204030204" pitchFamily="34" charset="0"/>
                <a:cs typeface="Calibri" panose="020F0502020204030204" pitchFamily="34" charset="0"/>
              </a:endParaRPr>
            </a:p>
            <a:p>
              <a:pPr algn="ctr" defTabSz="913373" rtl="1" fontAlgn="base">
                <a:spcBef>
                  <a:spcPct val="0"/>
                </a:spcBef>
                <a:spcAft>
                  <a:spcPct val="0"/>
                </a:spcAft>
                <a:defRPr/>
              </a:pPr>
              <a:r>
                <a:rPr lang="en-US" sz="2400" dirty="0" smtClean="0">
                  <a:solidFill>
                    <a:srgbClr val="000000"/>
                  </a:solidFill>
                  <a:latin typeface="Calibri" panose="020F0502020204030204" pitchFamily="34" charset="0"/>
                  <a:cs typeface="Calibri" panose="020F0502020204030204" pitchFamily="34" charset="0"/>
                </a:rPr>
                <a:t>diseases </a:t>
              </a:r>
              <a:r>
                <a:rPr lang="en-US" sz="2400" dirty="0">
                  <a:solidFill>
                    <a:srgbClr val="000000"/>
                  </a:solidFill>
                  <a:latin typeface="Calibri" panose="020F0502020204030204" pitchFamily="34" charset="0"/>
                  <a:cs typeface="Calibri" panose="020F0502020204030204" pitchFamily="34" charset="0"/>
                </a:rPr>
                <a:t>and </a:t>
              </a:r>
              <a:r>
                <a:rPr lang="en-US" sz="2400" dirty="0" smtClean="0">
                  <a:solidFill>
                    <a:srgbClr val="000000"/>
                  </a:solidFill>
                  <a:latin typeface="Calibri" panose="020F0502020204030204" pitchFamily="34" charset="0"/>
                  <a:cs typeface="Calibri" panose="020F0502020204030204" pitchFamily="34" charset="0"/>
                </a:rPr>
                <a:t>combat </a:t>
              </a:r>
            </a:p>
            <a:p>
              <a:pPr algn="ctr" defTabSz="913373" rtl="1" fontAlgn="base">
                <a:spcBef>
                  <a:spcPct val="0"/>
                </a:spcBef>
                <a:spcAft>
                  <a:spcPct val="0"/>
                </a:spcAft>
                <a:defRPr/>
              </a:pPr>
              <a:r>
                <a:rPr lang="en-US" sz="2400" dirty="0" smtClean="0">
                  <a:solidFill>
                    <a:srgbClr val="000000"/>
                  </a:solidFill>
                  <a:latin typeface="Calibri" panose="020F0502020204030204" pitchFamily="34" charset="0"/>
                  <a:cs typeface="Calibri" panose="020F0502020204030204" pitchFamily="34" charset="0"/>
                </a:rPr>
                <a:t>hepatitis</a:t>
              </a:r>
              <a:r>
                <a:rPr lang="en-US" sz="2400" dirty="0">
                  <a:solidFill>
                    <a:srgbClr val="000000"/>
                  </a:solidFill>
                  <a:latin typeface="Calibri" panose="020F0502020204030204" pitchFamily="34" charset="0"/>
                  <a:cs typeface="Calibri" panose="020F0502020204030204" pitchFamily="34" charset="0"/>
                </a:rPr>
                <a:t>, water-borne </a:t>
              </a:r>
              <a:r>
                <a:rPr lang="en-US" sz="2400" dirty="0" smtClean="0">
                  <a:solidFill>
                    <a:srgbClr val="000000"/>
                  </a:solidFill>
                  <a:latin typeface="Calibri" panose="020F0502020204030204" pitchFamily="34" charset="0"/>
                  <a:cs typeface="Calibri" panose="020F0502020204030204" pitchFamily="34" charset="0"/>
                </a:rPr>
                <a:t/>
              </a:r>
              <a:br>
                <a:rPr lang="en-US" sz="2400" dirty="0" smtClean="0">
                  <a:solidFill>
                    <a:srgbClr val="000000"/>
                  </a:solidFill>
                  <a:latin typeface="Calibri" panose="020F0502020204030204" pitchFamily="34" charset="0"/>
                  <a:cs typeface="Calibri" panose="020F0502020204030204" pitchFamily="34" charset="0"/>
                </a:rPr>
              </a:br>
              <a:r>
                <a:rPr lang="en-US" sz="2400" dirty="0" smtClean="0">
                  <a:solidFill>
                    <a:srgbClr val="000000"/>
                  </a:solidFill>
                  <a:latin typeface="Calibri" panose="020F0502020204030204" pitchFamily="34" charset="0"/>
                  <a:cs typeface="Calibri" panose="020F0502020204030204" pitchFamily="34" charset="0"/>
                </a:rPr>
                <a:t>and </a:t>
              </a:r>
              <a:r>
                <a:rPr lang="en-US" sz="2400" dirty="0">
                  <a:solidFill>
                    <a:srgbClr val="000000"/>
                  </a:solidFill>
                  <a:latin typeface="Calibri" panose="020F0502020204030204" pitchFamily="34" charset="0"/>
                  <a:cs typeface="Calibri" panose="020F0502020204030204" pitchFamily="34" charset="0"/>
                </a:rPr>
                <a:t>other communicable </a:t>
              </a:r>
              <a:r>
                <a:rPr lang="en-US" sz="2400" dirty="0" smtClean="0">
                  <a:solidFill>
                    <a:srgbClr val="000000"/>
                  </a:solidFill>
                  <a:latin typeface="Calibri" panose="020F0502020204030204" pitchFamily="34" charset="0"/>
                  <a:cs typeface="Calibri" panose="020F0502020204030204" pitchFamily="34" charset="0"/>
                </a:rPr>
                <a:t>diseases</a:t>
              </a:r>
              <a:endParaRPr lang="en-GB" sz="1100" dirty="0">
                <a:solidFill>
                  <a:srgbClr val="000000"/>
                </a:solidFill>
                <a:latin typeface="Calibri" panose="020F0502020204030204" pitchFamily="34" charset="0"/>
                <a:cs typeface="Calibri" panose="020F0502020204030204" pitchFamily="34" charset="0"/>
              </a:endParaRPr>
            </a:p>
          </p:txBody>
        </p:sp>
        <p:pic>
          <p:nvPicPr>
            <p:cNvPr id="41" name="Picture 4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555053" y="2782524"/>
              <a:ext cx="608212" cy="511145"/>
            </a:xfrm>
            <a:prstGeom prst="rect">
              <a:avLst/>
            </a:prstGeom>
          </p:spPr>
        </p:pic>
      </p:grpSp>
    </p:spTree>
    <p:extLst>
      <p:ext uri="{BB962C8B-B14F-4D97-AF65-F5344CB8AC3E}">
        <p14:creationId xmlns:p14="http://schemas.microsoft.com/office/powerpoint/2010/main" val="25567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itle 1"/>
          <p:cNvSpPr>
            <a:spLocks noGrp="1"/>
          </p:cNvSpPr>
          <p:nvPr>
            <p:ph type="title"/>
          </p:nvPr>
        </p:nvSpPr>
        <p:spPr>
          <a:xfrm>
            <a:off x="323528" y="908720"/>
            <a:ext cx="9106145" cy="1512665"/>
          </a:xfrm>
        </p:spPr>
        <p:txBody>
          <a:bodyPr/>
          <a:lstStyle/>
          <a:p>
            <a:pPr algn="l"/>
            <a:r>
              <a:rPr lang="en-GB" altLang="en-US" sz="2800" dirty="0" smtClean="0">
                <a:solidFill>
                  <a:schemeClr val="tx1"/>
                </a:solidFill>
                <a:latin typeface="Century Gothic" panose="020B0502020202020204" pitchFamily="34" charset="0"/>
              </a:rPr>
              <a:t>Moving from halting </a:t>
            </a:r>
            <a:r>
              <a:rPr lang="en-GB" altLang="en-US" sz="2800" dirty="0" smtClean="0">
                <a:solidFill>
                  <a:srgbClr val="FF0000"/>
                </a:solidFill>
                <a:latin typeface="Century Gothic" panose="020B0502020202020204" pitchFamily="34" charset="0"/>
              </a:rPr>
              <a:t>TB </a:t>
            </a:r>
            <a:r>
              <a:rPr lang="en-GB" altLang="en-US" sz="2800" dirty="0" smtClean="0">
                <a:solidFill>
                  <a:srgbClr val="0093D5"/>
                </a:solidFill>
                <a:latin typeface="Century Gothic" panose="020B0502020202020204" pitchFamily="34" charset="0"/>
              </a:rPr>
              <a:t>to ending </a:t>
            </a:r>
            <a:r>
              <a:rPr lang="en-GB" altLang="en-US" sz="2800" dirty="0" smtClean="0">
                <a:solidFill>
                  <a:srgbClr val="FF0000"/>
                </a:solidFill>
                <a:latin typeface="Century Gothic" panose="020B0502020202020204" pitchFamily="34" charset="0"/>
              </a:rPr>
              <a:t>TB</a:t>
            </a:r>
            <a:r>
              <a:rPr lang="en-GB" altLang="en-US" sz="2800" dirty="0" smtClean="0">
                <a:solidFill>
                  <a:srgbClr val="0093D5"/>
                </a:solidFill>
                <a:latin typeface="Century Gothic" panose="020B0502020202020204" pitchFamily="34" charset="0"/>
              </a:rPr>
              <a:t> </a:t>
            </a:r>
            <a:r>
              <a:rPr lang="en-GB" altLang="en-US" sz="2800" dirty="0" smtClean="0">
                <a:solidFill>
                  <a:schemeClr val="tx1"/>
                </a:solidFill>
                <a:latin typeface="Century Gothic" panose="020B0502020202020204" pitchFamily="34" charset="0"/>
              </a:rPr>
              <a:t>by 2030</a:t>
            </a:r>
            <a:r>
              <a:rPr lang="en-GB" altLang="en-US" sz="2800" dirty="0" smtClean="0">
                <a:solidFill>
                  <a:srgbClr val="0093D5"/>
                </a:solidFill>
                <a:latin typeface="Century Gothic" panose="020B0502020202020204" pitchFamily="34" charset="0"/>
              </a:rPr>
              <a:t/>
            </a:r>
            <a:br>
              <a:rPr lang="en-GB" altLang="en-US" sz="2800" dirty="0" smtClean="0">
                <a:solidFill>
                  <a:srgbClr val="0093D5"/>
                </a:solidFill>
                <a:latin typeface="Century Gothic" panose="020B0502020202020204" pitchFamily="34" charset="0"/>
              </a:rPr>
            </a:br>
            <a:endParaRPr lang="en-GB" altLang="en-US" sz="2800" dirty="0" smtClean="0">
              <a:solidFill>
                <a:srgbClr val="0093D5"/>
              </a:solidFill>
              <a:latin typeface="Century Gothic" panose="020B0502020202020204" pitchFamily="34" charset="0"/>
            </a:endParaRPr>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5524345" y="1916832"/>
            <a:ext cx="3194447" cy="2205199"/>
          </a:xfrm>
          <a:prstGeom prst="rect">
            <a:avLst/>
          </a:prstGeom>
          <a:blipFill>
            <a:blip r:embed="rId3">
              <a:extLst>
                <a:ext uri="{28A0092B-C50C-407E-A947-70E740481C1C}">
                  <a14:useLocalDpi xmlns:a14="http://schemas.microsoft.com/office/drawing/2010/main"/>
                </a:ext>
              </a:extLst>
            </a:blip>
            <a:tile tx="0" ty="0" sx="100000" sy="100000" flip="none" algn="tl"/>
          </a:blipFill>
          <a:ln>
            <a:noFill/>
          </a:ln>
          <a:effectLst>
            <a:glow rad="127000">
              <a:schemeClr val="accent1">
                <a:alpha val="52000"/>
              </a:schemeClr>
            </a:glow>
            <a:outerShdw dist="35921" dir="2700000" algn="ctr" rotWithShape="0">
              <a:schemeClr val="bg2">
                <a:alpha val="21000"/>
              </a:schemeClr>
            </a:outerShdw>
            <a:softEdge rad="0"/>
          </a:effectLst>
          <a:extLst/>
        </p:spPr>
      </p:pic>
      <p:pic>
        <p:nvPicPr>
          <p:cNvPr id="9" name="Picture 2" descr="D:\Dropbox\2015_09_ERS_Congress_Amsterdam\seminar\sdg image.jpg"/>
          <p:cNvPicPr>
            <a:picLocks noChangeAspect="1" noChangeArrowheads="1"/>
          </p:cNvPicPr>
          <p:nvPr/>
        </p:nvPicPr>
        <p:blipFill>
          <a:blip r:embed="rId4"/>
          <a:srcRect l="33611"/>
          <a:stretch>
            <a:fillRect/>
          </a:stretch>
        </p:blipFill>
        <p:spPr bwMode="auto">
          <a:xfrm>
            <a:off x="445892" y="1916832"/>
            <a:ext cx="4756919" cy="22051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5"/>
          <p:cNvSpPr txBox="1"/>
          <p:nvPr/>
        </p:nvSpPr>
        <p:spPr>
          <a:xfrm>
            <a:off x="2195736" y="4653136"/>
            <a:ext cx="4010855" cy="8077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fontAlgn="base">
              <a:lnSpc>
                <a:spcPct val="115000"/>
              </a:lnSpc>
              <a:spcBef>
                <a:spcPct val="0"/>
              </a:spcBef>
              <a:spcAft>
                <a:spcPct val="0"/>
              </a:spcAft>
            </a:pPr>
            <a:r>
              <a:rPr lang="en-GB" sz="2000" b="1" cap="all" dirty="0">
                <a:solidFill>
                  <a:srgbClr val="000000"/>
                </a:solidFill>
                <a:latin typeface="Century Gothic"/>
                <a:ea typeface="SimSun"/>
                <a:cs typeface="Arial"/>
              </a:rPr>
              <a:t>SDG Target </a:t>
            </a:r>
            <a:r>
              <a:rPr lang="en-GB" sz="2000" b="1" cap="all" dirty="0" smtClean="0">
                <a:solidFill>
                  <a:srgbClr val="000000"/>
                </a:solidFill>
                <a:latin typeface="Century Gothic"/>
                <a:ea typeface="SimSun"/>
                <a:cs typeface="Arial"/>
              </a:rPr>
              <a:t>3.3 – BY 2030</a:t>
            </a:r>
          </a:p>
          <a:p>
            <a:pPr fontAlgn="base">
              <a:lnSpc>
                <a:spcPct val="115000"/>
              </a:lnSpc>
              <a:spcBef>
                <a:spcPct val="0"/>
              </a:spcBef>
              <a:spcAft>
                <a:spcPct val="0"/>
              </a:spcAft>
            </a:pPr>
            <a:r>
              <a:rPr lang="en-GB" sz="2000" b="1" cap="all" dirty="0" smtClean="0">
                <a:solidFill>
                  <a:srgbClr val="0093D5"/>
                </a:solidFill>
                <a:latin typeface="Century Gothic"/>
                <a:ea typeface="SimSun"/>
                <a:cs typeface="Arial"/>
              </a:rPr>
              <a:t>end </a:t>
            </a:r>
            <a:r>
              <a:rPr lang="en-GB" sz="2000" b="1" cap="all" dirty="0">
                <a:solidFill>
                  <a:srgbClr val="0093D5"/>
                </a:solidFill>
                <a:latin typeface="Century Gothic"/>
                <a:ea typeface="SimSun"/>
                <a:cs typeface="Arial"/>
              </a:rPr>
              <a:t>the </a:t>
            </a:r>
            <a:r>
              <a:rPr lang="en-GB" sz="2000" b="1" cap="all" dirty="0">
                <a:solidFill>
                  <a:srgbClr val="FF0000"/>
                </a:solidFill>
                <a:latin typeface="Century Gothic"/>
                <a:ea typeface="SimSun"/>
                <a:cs typeface="Arial"/>
              </a:rPr>
              <a:t>TB</a:t>
            </a:r>
            <a:r>
              <a:rPr lang="en-GB" sz="2000" b="1" cap="all" dirty="0">
                <a:solidFill>
                  <a:srgbClr val="0093D5"/>
                </a:solidFill>
                <a:latin typeface="Century Gothic"/>
                <a:ea typeface="SimSun"/>
                <a:cs typeface="Arial"/>
              </a:rPr>
              <a:t> </a:t>
            </a:r>
            <a:r>
              <a:rPr lang="en-GB" sz="2000" b="1" cap="all" dirty="0" smtClean="0">
                <a:solidFill>
                  <a:srgbClr val="0093D5"/>
                </a:solidFill>
                <a:latin typeface="Century Gothic"/>
                <a:ea typeface="SimSun"/>
                <a:cs typeface="Arial"/>
              </a:rPr>
              <a:t>epidemic</a:t>
            </a:r>
            <a:endParaRPr lang="en-GB" sz="1050" dirty="0">
              <a:solidFill>
                <a:srgbClr val="000000"/>
              </a:solidFill>
              <a:ea typeface="SimSun"/>
              <a:cs typeface="Arial"/>
            </a:endParaRPr>
          </a:p>
        </p:txBody>
      </p:sp>
      <p:sp>
        <p:nvSpPr>
          <p:cNvPr id="11" name="Rectangle 10"/>
          <p:cNvSpPr>
            <a:spLocks noChangeArrowheads="1"/>
          </p:cNvSpPr>
          <p:nvPr/>
        </p:nvSpPr>
        <p:spPr bwMode="auto">
          <a:xfrm>
            <a:off x="395536" y="1064385"/>
            <a:ext cx="7920880" cy="61477"/>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grpSp>
        <p:nvGrpSpPr>
          <p:cNvPr id="18" name="Group 17"/>
          <p:cNvGrpSpPr/>
          <p:nvPr/>
        </p:nvGrpSpPr>
        <p:grpSpPr>
          <a:xfrm>
            <a:off x="2" y="6298269"/>
            <a:ext cx="9180512" cy="587115"/>
            <a:chOff x="0" y="6239537"/>
            <a:chExt cx="9212088" cy="618462"/>
          </a:xfrm>
        </p:grpSpPr>
        <p:pic>
          <p:nvPicPr>
            <p:cNvPr id="19" name="Picture 7"/>
            <p:cNvPicPr>
              <a:picLocks noChangeAspect="1" noChangeArrowheads="1"/>
            </p:cNvPicPr>
            <p:nvPr/>
          </p:nvPicPr>
          <p:blipFill rotWithShape="1">
            <a:blip r:embed="rId5">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Pentagon 1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21"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
        <p:nvSpPr>
          <p:cNvPr id="14" name="Title 1"/>
          <p:cNvSpPr txBox="1">
            <a:spLocks/>
          </p:cNvSpPr>
          <p:nvPr/>
        </p:nvSpPr>
        <p:spPr bwMode="auto">
          <a:xfrm>
            <a:off x="253684" y="404664"/>
            <a:ext cx="86741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GB" altLang="en-US" b="1" dirty="0" smtClean="0">
                <a:solidFill>
                  <a:srgbClr val="000000"/>
                </a:solidFill>
                <a:latin typeface="Century Gothic" panose="020B0502020202020204" pitchFamily="34" charset="0"/>
              </a:rPr>
              <a:t>Global commitment to </a:t>
            </a:r>
            <a:r>
              <a:rPr lang="en-GB" altLang="en-US" b="1" dirty="0" smtClean="0">
                <a:solidFill>
                  <a:srgbClr val="FF0000"/>
                </a:solidFill>
                <a:latin typeface="Century Gothic" panose="020B0502020202020204" pitchFamily="34" charset="0"/>
              </a:rPr>
              <a:t>End TB</a:t>
            </a:r>
            <a:endParaRPr lang="en-GB" altLang="en-US" b="1" dirty="0" smtClean="0">
              <a:solidFill>
                <a:srgbClr val="0093D5"/>
              </a:solidFill>
              <a:latin typeface="Century Gothic" panose="020B0502020202020204" pitchFamily="34" charset="0"/>
            </a:endParaRPr>
          </a:p>
        </p:txBody>
      </p:sp>
      <p:pic>
        <p:nvPicPr>
          <p:cNvPr id="2" name="Picture 1"/>
          <p:cNvPicPr>
            <a:picLocks noChangeAspect="1"/>
          </p:cNvPicPr>
          <p:nvPr/>
        </p:nvPicPr>
        <p:blipFill rotWithShape="1">
          <a:blip r:embed="rId9" cstate="screen">
            <a:extLst>
              <a:ext uri="{28A0092B-C50C-407E-A947-70E740481C1C}">
                <a14:useLocalDpi xmlns:a14="http://schemas.microsoft.com/office/drawing/2010/main"/>
              </a:ext>
            </a:extLst>
          </a:blip>
          <a:srcRect l="20000" t="4029" r="19655" b="4798"/>
          <a:stretch/>
        </p:blipFill>
        <p:spPr>
          <a:xfrm>
            <a:off x="2411760" y="1916832"/>
            <a:ext cx="1539044" cy="1549182"/>
          </a:xfrm>
          <a:prstGeom prst="rect">
            <a:avLst/>
          </a:prstGeom>
        </p:spPr>
      </p:pic>
    </p:spTree>
    <p:extLst>
      <p:ext uri="{BB962C8B-B14F-4D97-AF65-F5344CB8AC3E}">
        <p14:creationId xmlns:p14="http://schemas.microsoft.com/office/powerpoint/2010/main" val="4187599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6803"/>
                                        </p:tgtEl>
                                        <p:attrNameLst>
                                          <p:attrName>style.visibility</p:attrName>
                                        </p:attrNameLst>
                                      </p:cBhvr>
                                      <p:to>
                                        <p:strVal val="visible"/>
                                      </p:to>
                                    </p:set>
                                    <p:anim calcmode="lin" valueType="num">
                                      <p:cBhvr additive="base">
                                        <p:cTn id="7" dur="500" fill="hold"/>
                                        <p:tgtEl>
                                          <p:spTgt spid="76803"/>
                                        </p:tgtEl>
                                        <p:attrNameLst>
                                          <p:attrName>ppt_x</p:attrName>
                                        </p:attrNameLst>
                                      </p:cBhvr>
                                      <p:tavLst>
                                        <p:tav tm="0">
                                          <p:val>
                                            <p:strVal val="0-#ppt_w/2"/>
                                          </p:val>
                                        </p:tav>
                                        <p:tav tm="100000">
                                          <p:val>
                                            <p:strVal val="#ppt_x"/>
                                          </p:val>
                                        </p:tav>
                                      </p:tavLst>
                                    </p:anim>
                                    <p:anim calcmode="lin" valueType="num">
                                      <p:cBhvr additive="base">
                                        <p:cTn id="8" dur="500" fill="hold"/>
                                        <p:tgtEl>
                                          <p:spTgt spid="7680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1000"/>
                            </p:stCondLst>
                            <p:childTnLst>
                              <p:par>
                                <p:cTn id="22" presetID="42" presetClass="path" presetSubtype="0" accel="50000" decel="50000" fill="hold" nodeType="afterEffect">
                                  <p:stCondLst>
                                    <p:cond delay="0"/>
                                  </p:stCondLst>
                                  <p:childTnLst>
                                    <p:animMotion origin="layout" path="M 3.33333E-6 -1.11111E-6 L -0.20226 0.35972 " pathEditMode="relative" rAng="0" ptsTypes="AA">
                                      <p:cBhvr>
                                        <p:cTn id="23" dur="2000" fill="hold"/>
                                        <p:tgtEl>
                                          <p:spTgt spid="2"/>
                                        </p:tgtEl>
                                        <p:attrNameLst>
                                          <p:attrName>ppt_x</p:attrName>
                                          <p:attrName>ppt_y</p:attrName>
                                        </p:attrNameLst>
                                      </p:cBhvr>
                                      <p:rCtr x="-10122" y="17986"/>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02" y="2218134"/>
            <a:ext cx="9144000" cy="4667250"/>
          </a:xfrm>
          <a:prstGeom prst="rect">
            <a:avLst/>
          </a:prstGeom>
        </p:spPr>
      </p:pic>
      <p:sp>
        <p:nvSpPr>
          <p:cNvPr id="76802" name="Rectangle 29"/>
          <p:cNvSpPr>
            <a:spLocks noChangeArrowheads="1"/>
          </p:cNvSpPr>
          <p:nvPr/>
        </p:nvSpPr>
        <p:spPr bwMode="auto">
          <a:xfrm>
            <a:off x="0" y="1"/>
            <a:ext cx="9144000" cy="1916113"/>
          </a:xfrm>
          <a:prstGeom prst="rect">
            <a:avLst/>
          </a:prstGeom>
          <a:solidFill>
            <a:srgbClr val="0099FF"/>
          </a:solidFill>
          <a:ln w="9525" algn="ctr">
            <a:solidFill>
              <a:srgbClr val="0099FF"/>
            </a:solidFill>
            <a:round/>
            <a:headEnd/>
            <a:tailEnd/>
          </a:ln>
        </p:spPr>
        <p:txBody>
          <a:bodyPr/>
          <a:lstStyle/>
          <a:p>
            <a:pPr algn="ctr" fontAlgn="base">
              <a:spcBef>
                <a:spcPct val="0"/>
              </a:spcBef>
              <a:spcAft>
                <a:spcPct val="0"/>
              </a:spcAft>
            </a:pPr>
            <a:endParaRPr lang="en-GB" altLang="en-US" sz="3600">
              <a:solidFill>
                <a:srgbClr val="000000"/>
              </a:solidFill>
              <a:latin typeface="Tahoma" pitchFamily="34" charset="0"/>
              <a:cs typeface="Tahoma" pitchFamily="34" charset="0"/>
            </a:endParaRPr>
          </a:p>
        </p:txBody>
      </p:sp>
      <p:sp>
        <p:nvSpPr>
          <p:cNvPr id="76803" name="Title 1"/>
          <p:cNvSpPr>
            <a:spLocks noGrp="1"/>
          </p:cNvSpPr>
          <p:nvPr>
            <p:ph type="title"/>
          </p:nvPr>
        </p:nvSpPr>
        <p:spPr>
          <a:xfrm>
            <a:off x="0" y="-315913"/>
            <a:ext cx="8674100" cy="1782763"/>
          </a:xfrm>
        </p:spPr>
        <p:txBody>
          <a:bodyPr/>
          <a:lstStyle/>
          <a:p>
            <a:r>
              <a:rPr lang="en-GB" altLang="en-US" sz="3200" b="1" smtClean="0">
                <a:solidFill>
                  <a:schemeClr val="bg1"/>
                </a:solidFill>
                <a:latin typeface="Calibri" pitchFamily="34" charset="0"/>
              </a:rPr>
              <a:t>67</a:t>
            </a:r>
            <a:r>
              <a:rPr lang="en-GB" altLang="en-US" sz="3200" b="1" baseline="30000" smtClean="0">
                <a:solidFill>
                  <a:schemeClr val="bg1"/>
                </a:solidFill>
                <a:latin typeface="Calibri" pitchFamily="34" charset="0"/>
              </a:rPr>
              <a:t>th</a:t>
            </a:r>
            <a:r>
              <a:rPr lang="en-GB" altLang="en-US" sz="3200" b="1" smtClean="0">
                <a:solidFill>
                  <a:schemeClr val="bg1"/>
                </a:solidFill>
                <a:latin typeface="Calibri" pitchFamily="34" charset="0"/>
              </a:rPr>
              <a:t> World Health Assembly, Geneva, May 2014</a:t>
            </a:r>
          </a:p>
        </p:txBody>
      </p:sp>
      <p:pic>
        <p:nvPicPr>
          <p:cNvPr id="15667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1413" y="958850"/>
            <a:ext cx="6175375" cy="3795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6"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 y="1719266"/>
            <a:ext cx="2447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15000"/>
                    </a14:imgEffect>
                    <a14:imgEffect>
                      <a14:brightnessContrast bright="-2000"/>
                    </a14:imgEffect>
                  </a14:imgLayer>
                </a14:imgProps>
              </a:ext>
              <a:ext uri="{28A0092B-C50C-407E-A947-70E740481C1C}">
                <a14:useLocalDpi xmlns:a14="http://schemas.microsoft.com/office/drawing/2010/main"/>
              </a:ext>
            </a:extLst>
          </a:blip>
          <a:srcRect/>
          <a:stretch>
            <a:fillRect/>
          </a:stretch>
        </p:blipFill>
        <p:spPr bwMode="auto">
          <a:xfrm>
            <a:off x="2625700" y="1105534"/>
            <a:ext cx="5746849" cy="3619611"/>
          </a:xfrm>
          <a:prstGeom prst="rect">
            <a:avLst/>
          </a:prstGeom>
          <a:blipFill>
            <a:blip r:embed="rId7">
              <a:extLst>
                <a:ext uri="{28A0092B-C50C-407E-A947-70E740481C1C}">
                  <a14:useLocalDpi xmlns:a14="http://schemas.microsoft.com/office/drawing/2010/main"/>
                </a:ext>
              </a:extLst>
            </a:blip>
            <a:tile tx="0" ty="0" sx="100000" sy="100000" flip="none" algn="tl"/>
          </a:blipFill>
          <a:ln>
            <a:noFill/>
          </a:ln>
          <a:effectLst>
            <a:glow rad="127000">
              <a:schemeClr val="accent1">
                <a:alpha val="52000"/>
              </a:schemeClr>
            </a:glow>
            <a:outerShdw dist="35921" dir="2700000" algn="ctr" rotWithShape="0">
              <a:schemeClr val="bg2">
                <a:alpha val="21000"/>
              </a:schemeClr>
            </a:outerShdw>
            <a:softEdge rad="0"/>
          </a:effectLst>
          <a:extLst/>
        </p:spPr>
      </p:pic>
    </p:spTree>
    <p:extLst>
      <p:ext uri="{BB962C8B-B14F-4D97-AF65-F5344CB8AC3E}">
        <p14:creationId xmlns:p14="http://schemas.microsoft.com/office/powerpoint/2010/main" val="3357351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a:spLocks/>
          </p:cNvSpPr>
          <p:nvPr/>
        </p:nvSpPr>
        <p:spPr bwMode="auto">
          <a:xfrm>
            <a:off x="1905423" y="207893"/>
            <a:ext cx="699035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lnSpc>
                <a:spcPts val="3500"/>
              </a:lnSpc>
              <a:spcBef>
                <a:spcPct val="0"/>
              </a:spcBef>
              <a:spcAft>
                <a:spcPct val="0"/>
              </a:spcAft>
            </a:pPr>
            <a:r>
              <a:rPr lang="en-US" altLang="en-US" sz="3600" b="1" dirty="0" smtClean="0">
                <a:solidFill>
                  <a:srgbClr val="000000"/>
                </a:solidFill>
                <a:latin typeface="Century Gothic" panose="020B0502020202020204" pitchFamily="34" charset="0"/>
                <a:cs typeface="Arial" charset="0"/>
              </a:rPr>
              <a:t>The End TB Strategy: </a:t>
            </a:r>
            <a:br>
              <a:rPr lang="en-US" altLang="en-US" sz="3600" b="1" dirty="0" smtClean="0">
                <a:solidFill>
                  <a:srgbClr val="000000"/>
                </a:solidFill>
                <a:latin typeface="Century Gothic" panose="020B0502020202020204" pitchFamily="34" charset="0"/>
                <a:cs typeface="Arial" charset="0"/>
              </a:rPr>
            </a:br>
            <a:r>
              <a:rPr lang="en-US" altLang="en-US" sz="3600" b="1" dirty="0" smtClean="0">
                <a:solidFill>
                  <a:srgbClr val="000000"/>
                </a:solidFill>
                <a:latin typeface="Century Gothic" panose="020B0502020202020204" pitchFamily="34" charset="0"/>
                <a:cs typeface="Arial" charset="0"/>
              </a:rPr>
              <a:t>Vision, Targets and Pillars</a:t>
            </a:r>
            <a:endParaRPr lang="en-US" altLang="en-US" sz="3600" b="1" dirty="0">
              <a:solidFill>
                <a:srgbClr val="FF0000"/>
              </a:solidFill>
              <a:latin typeface="Century Gothic" panose="020B0502020202020204" pitchFamily="34" charset="0"/>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95" y="3113100"/>
            <a:ext cx="4835972" cy="3052205"/>
          </a:xfrm>
          <a:prstGeom prst="rect">
            <a:avLst/>
          </a:prstGeom>
        </p:spPr>
      </p:pic>
      <p:grpSp>
        <p:nvGrpSpPr>
          <p:cNvPr id="14" name="Group 13"/>
          <p:cNvGrpSpPr/>
          <p:nvPr/>
        </p:nvGrpSpPr>
        <p:grpSpPr>
          <a:xfrm>
            <a:off x="2" y="6298275"/>
            <a:ext cx="9180512" cy="587115"/>
            <a:chOff x="0" y="6239537"/>
            <a:chExt cx="9212088" cy="618462"/>
          </a:xfrm>
        </p:grpSpPr>
        <p:pic>
          <p:nvPicPr>
            <p:cNvPr id="1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entagon 15"/>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
        <p:nvSpPr>
          <p:cNvPr id="20" name="Rectangle 19"/>
          <p:cNvSpPr>
            <a:spLocks noChangeArrowheads="1"/>
          </p:cNvSpPr>
          <p:nvPr/>
        </p:nvSpPr>
        <p:spPr bwMode="auto">
          <a:xfrm>
            <a:off x="2051720" y="1007017"/>
            <a:ext cx="5904656"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grpSp>
        <p:nvGrpSpPr>
          <p:cNvPr id="12" name="Group 11"/>
          <p:cNvGrpSpPr/>
          <p:nvPr/>
        </p:nvGrpSpPr>
        <p:grpSpPr>
          <a:xfrm>
            <a:off x="4860034" y="2494735"/>
            <a:ext cx="4163968" cy="3603584"/>
            <a:chOff x="2771800" y="923503"/>
            <a:chExt cx="6239734" cy="4814053"/>
          </a:xfrm>
        </p:grpSpPr>
        <p:pic>
          <p:nvPicPr>
            <p:cNvPr id="1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69933"/>
            <a:stretch/>
          </p:blipFill>
          <p:spPr bwMode="auto">
            <a:xfrm>
              <a:off x="2771800" y="923503"/>
              <a:ext cx="6239734" cy="151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9623" b="48416"/>
            <a:stretch/>
          </p:blipFill>
          <p:spPr bwMode="auto">
            <a:xfrm>
              <a:off x="2869236" y="2575787"/>
              <a:ext cx="6114643" cy="108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54911" b="25457"/>
            <a:stretch/>
          </p:blipFill>
          <p:spPr bwMode="auto">
            <a:xfrm>
              <a:off x="2850885" y="3717032"/>
              <a:ext cx="6114643" cy="97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78869"/>
            <a:stretch/>
          </p:blipFill>
          <p:spPr bwMode="auto">
            <a:xfrm>
              <a:off x="2843808" y="4702454"/>
              <a:ext cx="6050894" cy="1035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Rectangle 23"/>
          <p:cNvSpPr/>
          <p:nvPr/>
        </p:nvSpPr>
        <p:spPr>
          <a:xfrm>
            <a:off x="2555776" y="1340772"/>
            <a:ext cx="4774182" cy="1384995"/>
          </a:xfrm>
          <a:prstGeom prst="rect">
            <a:avLst/>
          </a:prstGeom>
          <a:solidFill>
            <a:srgbClr val="EBF7FB"/>
          </a:solidFill>
          <a:ln>
            <a:noFill/>
          </a:ln>
        </p:spPr>
        <p:txBody>
          <a:bodyPr wrap="square">
            <a:spAutoFit/>
          </a:bodyPr>
          <a:lstStyle/>
          <a:p>
            <a:pPr fontAlgn="base">
              <a:spcBef>
                <a:spcPct val="0"/>
              </a:spcBef>
              <a:spcAft>
                <a:spcPct val="0"/>
              </a:spcAft>
              <a:defRPr/>
            </a:pPr>
            <a:r>
              <a:rPr lang="en-GB" altLang="en-US" sz="1400" b="1" dirty="0">
                <a:solidFill>
                  <a:srgbClr val="000000"/>
                </a:solidFill>
                <a:latin typeface="Calibri" panose="020F0502020204030204" pitchFamily="34" charset="0"/>
                <a:cs typeface="Calibri" panose="020F0502020204030204" pitchFamily="34" charset="0"/>
              </a:rPr>
              <a:t>Vision: </a:t>
            </a:r>
            <a:endParaRPr lang="en-GB" altLang="en-US" sz="1400" b="1" dirty="0" smtClean="0">
              <a:solidFill>
                <a:srgbClr val="000000"/>
              </a:solidFill>
              <a:latin typeface="Calibri" panose="020F0502020204030204" pitchFamily="34" charset="0"/>
              <a:cs typeface="Calibri" panose="020F0502020204030204" pitchFamily="34" charset="0"/>
            </a:endParaRPr>
          </a:p>
          <a:p>
            <a:pPr fontAlgn="base">
              <a:spcBef>
                <a:spcPct val="0"/>
              </a:spcBef>
              <a:spcAft>
                <a:spcPct val="0"/>
              </a:spcAft>
              <a:defRPr/>
            </a:pPr>
            <a:r>
              <a:rPr lang="en-GB" altLang="en-US" sz="1400" b="1" dirty="0" smtClean="0">
                <a:solidFill>
                  <a:srgbClr val="FF0000"/>
                </a:solidFill>
                <a:latin typeface="Calibri" pitchFamily="34" charset="0"/>
                <a:cs typeface="Calibri" panose="020F0502020204030204" pitchFamily="34" charset="0"/>
              </a:rPr>
              <a:t>A </a:t>
            </a:r>
            <a:r>
              <a:rPr lang="en-GB" altLang="en-US" sz="1400" b="1" dirty="0">
                <a:solidFill>
                  <a:srgbClr val="FF0000"/>
                </a:solidFill>
                <a:latin typeface="Calibri" pitchFamily="34" charset="0"/>
                <a:cs typeface="Calibri" panose="020F0502020204030204" pitchFamily="34" charset="0"/>
              </a:rPr>
              <a:t>world free of TB </a:t>
            </a:r>
          </a:p>
          <a:p>
            <a:pPr fontAlgn="base">
              <a:spcBef>
                <a:spcPct val="0"/>
              </a:spcBef>
              <a:spcAft>
                <a:spcPct val="0"/>
              </a:spcAft>
              <a:defRPr/>
            </a:pPr>
            <a:r>
              <a:rPr lang="en-GB" altLang="en-US" sz="1400" b="1" i="1" dirty="0" smtClean="0">
                <a:solidFill>
                  <a:srgbClr val="0093D5"/>
                </a:solidFill>
                <a:latin typeface="Calibri" pitchFamily="34" charset="0"/>
                <a:cs typeface="Calibri" panose="020F0502020204030204" pitchFamily="34" charset="0"/>
              </a:rPr>
              <a:t>Zero </a:t>
            </a:r>
            <a:r>
              <a:rPr lang="en-GB" altLang="en-US" sz="1400" b="1" i="1" dirty="0">
                <a:solidFill>
                  <a:srgbClr val="0093D5"/>
                </a:solidFill>
                <a:latin typeface="Calibri" pitchFamily="34" charset="0"/>
                <a:cs typeface="Calibri" panose="020F0502020204030204" pitchFamily="34" charset="0"/>
              </a:rPr>
              <a:t>TB deaths, </a:t>
            </a:r>
            <a:r>
              <a:rPr lang="en-GB" altLang="en-US" sz="1400" b="1" i="1" dirty="0" smtClean="0">
                <a:solidFill>
                  <a:srgbClr val="0093D5"/>
                </a:solidFill>
                <a:latin typeface="Calibri" pitchFamily="34" charset="0"/>
                <a:cs typeface="Calibri" panose="020F0502020204030204" pitchFamily="34" charset="0"/>
              </a:rPr>
              <a:t>Zero </a:t>
            </a:r>
            <a:r>
              <a:rPr lang="en-GB" altLang="en-US" sz="1400" b="1" i="1" dirty="0">
                <a:solidFill>
                  <a:srgbClr val="0093D5"/>
                </a:solidFill>
                <a:latin typeface="Calibri" pitchFamily="34" charset="0"/>
                <a:cs typeface="Calibri" panose="020F0502020204030204" pitchFamily="34" charset="0"/>
              </a:rPr>
              <a:t>TB disease, and Zero TB </a:t>
            </a:r>
            <a:r>
              <a:rPr lang="en-GB" altLang="en-US" sz="1400" b="1" i="1" dirty="0" smtClean="0">
                <a:solidFill>
                  <a:srgbClr val="0093D5"/>
                </a:solidFill>
                <a:latin typeface="Calibri" pitchFamily="34" charset="0"/>
                <a:cs typeface="Calibri" panose="020F0502020204030204" pitchFamily="34" charset="0"/>
              </a:rPr>
              <a:t>suffering</a:t>
            </a:r>
            <a:endParaRPr lang="en-GB" altLang="en-US" sz="1400" b="1" i="1" dirty="0">
              <a:solidFill>
                <a:srgbClr val="6699FF"/>
              </a:solidFill>
              <a:latin typeface="Calibri" pitchFamily="34" charset="0"/>
              <a:cs typeface="Calibri" panose="020F0502020204030204" pitchFamily="34" charset="0"/>
            </a:endParaRPr>
          </a:p>
          <a:p>
            <a:pPr fontAlgn="base">
              <a:spcBef>
                <a:spcPct val="0"/>
              </a:spcBef>
              <a:spcAft>
                <a:spcPct val="0"/>
              </a:spcAft>
              <a:defRPr/>
            </a:pPr>
            <a:endParaRPr lang="en-GB" altLang="en-US" sz="1400" b="1" dirty="0">
              <a:solidFill>
                <a:srgbClr val="000000"/>
              </a:solidFill>
              <a:latin typeface="Calibri" pitchFamily="34" charset="0"/>
              <a:cs typeface="Calibri" panose="020F0502020204030204" pitchFamily="34" charset="0"/>
            </a:endParaRPr>
          </a:p>
          <a:p>
            <a:pPr fontAlgn="base">
              <a:spcBef>
                <a:spcPct val="0"/>
              </a:spcBef>
              <a:spcAft>
                <a:spcPct val="0"/>
              </a:spcAft>
              <a:defRPr/>
            </a:pPr>
            <a:r>
              <a:rPr lang="en-GB" altLang="en-US" sz="1400" b="1" dirty="0">
                <a:solidFill>
                  <a:srgbClr val="000000"/>
                </a:solidFill>
                <a:latin typeface="Calibri" pitchFamily="34" charset="0"/>
                <a:cs typeface="Calibri" panose="020F0502020204030204" pitchFamily="34" charset="0"/>
              </a:rPr>
              <a:t>Goal:    </a:t>
            </a:r>
            <a:endParaRPr lang="en-GB" altLang="en-US" sz="1400" b="1" dirty="0" smtClean="0">
              <a:solidFill>
                <a:srgbClr val="000000"/>
              </a:solidFill>
              <a:latin typeface="Calibri" pitchFamily="34" charset="0"/>
              <a:cs typeface="Calibri" panose="020F0502020204030204" pitchFamily="34" charset="0"/>
            </a:endParaRPr>
          </a:p>
          <a:p>
            <a:pPr fontAlgn="base">
              <a:spcBef>
                <a:spcPct val="0"/>
              </a:spcBef>
              <a:spcAft>
                <a:spcPct val="0"/>
              </a:spcAft>
              <a:defRPr/>
            </a:pPr>
            <a:r>
              <a:rPr lang="en-GB" altLang="en-US" sz="1400" b="1" dirty="0" smtClean="0">
                <a:solidFill>
                  <a:srgbClr val="FF0000"/>
                </a:solidFill>
                <a:latin typeface="Calibri" pitchFamily="34" charset="0"/>
                <a:cs typeface="Calibri" panose="020F0502020204030204" pitchFamily="34" charset="0"/>
              </a:rPr>
              <a:t>End </a:t>
            </a:r>
            <a:r>
              <a:rPr lang="en-GB" altLang="en-US" sz="1400" b="1" dirty="0">
                <a:solidFill>
                  <a:srgbClr val="FF0000"/>
                </a:solidFill>
                <a:latin typeface="Calibri" pitchFamily="34" charset="0"/>
                <a:cs typeface="Calibri" panose="020F0502020204030204" pitchFamily="34" charset="0"/>
              </a:rPr>
              <a:t>the Global TB </a:t>
            </a:r>
            <a:r>
              <a:rPr lang="en-GB" altLang="en-US" sz="1400" b="1" dirty="0" smtClean="0">
                <a:solidFill>
                  <a:srgbClr val="FF0000"/>
                </a:solidFill>
                <a:latin typeface="Calibri" pitchFamily="34" charset="0"/>
                <a:cs typeface="Calibri" panose="020F0502020204030204" pitchFamily="34" charset="0"/>
              </a:rPr>
              <a:t>epidemic</a:t>
            </a:r>
            <a:endParaRPr lang="en-GB" altLang="en-US" sz="1400" b="1" dirty="0">
              <a:solidFill>
                <a:srgbClr val="FF0000"/>
              </a:solidFill>
              <a:latin typeface="Calibri" pitchFamily="34" charset="0"/>
              <a:cs typeface="Calibri" panose="020F0502020204030204" pitchFamily="34" charset="0"/>
            </a:endParaRPr>
          </a:p>
        </p:txBody>
      </p:sp>
      <p:pic>
        <p:nvPicPr>
          <p:cNvPr id="2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4352"/>
          <a:stretch/>
        </p:blipFill>
        <p:spPr bwMode="auto">
          <a:xfrm>
            <a:off x="187285" y="1275240"/>
            <a:ext cx="2224476" cy="182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4276" y="90845"/>
            <a:ext cx="13193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487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08" t="9366" r="1205" b="1799"/>
          <a:stretch/>
        </p:blipFill>
        <p:spPr bwMode="auto">
          <a:xfrm>
            <a:off x="193965" y="1052736"/>
            <a:ext cx="8839200" cy="494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9089" y="332655"/>
            <a:ext cx="8568952" cy="461665"/>
          </a:xfrm>
          <a:prstGeom prst="rect">
            <a:avLst/>
          </a:prstGeom>
          <a:noFill/>
        </p:spPr>
        <p:txBody>
          <a:bodyPr wrap="square" rtlCol="0">
            <a:spAutoFit/>
          </a:bodyPr>
          <a:lstStyle/>
          <a:p>
            <a:r>
              <a:rPr lang="en-GB" sz="2400" b="1" dirty="0" smtClean="0">
                <a:solidFill>
                  <a:srgbClr val="0070C0"/>
                </a:solidFill>
                <a:cs typeface="Arial" charset="0"/>
              </a:rPr>
              <a:t>PILLAR 1: </a:t>
            </a:r>
            <a:r>
              <a:rPr lang="en-GB" sz="2400" b="1" dirty="0" smtClean="0">
                <a:solidFill>
                  <a:srgbClr val="1F497D"/>
                </a:solidFill>
                <a:cs typeface="Arial" charset="0"/>
              </a:rPr>
              <a:t>INTEGRATED, PATIENT-CENTRED CARE AND PREVENTION</a:t>
            </a:r>
            <a:endParaRPr lang="en-GB" sz="2400" b="1" dirty="0">
              <a:solidFill>
                <a:srgbClr val="1F497D"/>
              </a:solidFill>
              <a:cs typeface="Arial" charset="0"/>
            </a:endParaRPr>
          </a:p>
        </p:txBody>
      </p:sp>
      <p:grpSp>
        <p:nvGrpSpPr>
          <p:cNvPr id="5" name="Group 4"/>
          <p:cNvGrpSpPr/>
          <p:nvPr/>
        </p:nvGrpSpPr>
        <p:grpSpPr>
          <a:xfrm>
            <a:off x="-21998" y="6270885"/>
            <a:ext cx="9180512" cy="587115"/>
            <a:chOff x="0" y="6239537"/>
            <a:chExt cx="9212088" cy="618462"/>
          </a:xfrm>
        </p:grpSpPr>
        <p:pic>
          <p:nvPicPr>
            <p:cNvPr id="6"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entagon 6"/>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8"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Tree>
    <p:extLst>
      <p:ext uri="{BB962C8B-B14F-4D97-AF65-F5344CB8AC3E}">
        <p14:creationId xmlns:p14="http://schemas.microsoft.com/office/powerpoint/2010/main" val="794387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107504" y="911180"/>
            <a:ext cx="5577729"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lnSpc>
                <a:spcPct val="114000"/>
              </a:lnSpc>
              <a:spcBef>
                <a:spcPct val="0"/>
              </a:spcBef>
              <a:spcAft>
                <a:spcPct val="0"/>
              </a:spcAft>
              <a:buFont typeface="Wingdings" pitchFamily="2" charset="2"/>
              <a:buChar char="ü"/>
            </a:pPr>
            <a:r>
              <a:rPr lang="en-US" altLang="en-US" sz="2000" b="1" dirty="0" smtClean="0">
                <a:solidFill>
                  <a:srgbClr val="000000"/>
                </a:solidFill>
                <a:latin typeface="Calibri" pitchFamily="34" charset="0"/>
              </a:rPr>
              <a:t>Tuberculosis (TB) is one of the </a:t>
            </a:r>
            <a:r>
              <a:rPr lang="en-US" altLang="en-US" sz="2000" b="1" dirty="0" smtClean="0">
                <a:solidFill>
                  <a:srgbClr val="FF0000"/>
                </a:solidFill>
                <a:latin typeface="Calibri" pitchFamily="34" charset="0"/>
              </a:rPr>
              <a:t>oldest diseases </a:t>
            </a:r>
            <a:r>
              <a:rPr lang="en-US" altLang="en-US" sz="2000" b="1" dirty="0" smtClean="0">
                <a:solidFill>
                  <a:srgbClr val="000000"/>
                </a:solidFill>
                <a:latin typeface="Calibri" pitchFamily="34" charset="0"/>
              </a:rPr>
              <a:t>of humans</a:t>
            </a:r>
          </a:p>
          <a:p>
            <a:pPr eaLnBrk="1" fontAlgn="base" hangingPunct="1">
              <a:lnSpc>
                <a:spcPct val="114000"/>
              </a:lnSpc>
              <a:spcBef>
                <a:spcPct val="0"/>
              </a:spcBef>
              <a:spcAft>
                <a:spcPct val="0"/>
              </a:spcAft>
              <a:buFont typeface="Wingdings" pitchFamily="2" charset="2"/>
              <a:buChar char="ü"/>
            </a:pPr>
            <a:r>
              <a:rPr lang="en-US" altLang="en-US" sz="2000" b="1" dirty="0" smtClean="0">
                <a:solidFill>
                  <a:srgbClr val="000000"/>
                </a:solidFill>
                <a:latin typeface="Calibri" pitchFamily="34" charset="0"/>
              </a:rPr>
              <a:t>TB is caused by </a:t>
            </a:r>
            <a:r>
              <a:rPr lang="en-US" altLang="en-US" sz="2000" b="1" i="1" dirty="0" smtClean="0">
                <a:solidFill>
                  <a:srgbClr val="FF0000"/>
                </a:solidFill>
                <a:latin typeface="Calibri" pitchFamily="34" charset="0"/>
              </a:rPr>
              <a:t>Mycobacterium tuberculosis</a:t>
            </a:r>
          </a:p>
          <a:p>
            <a:pPr eaLnBrk="1" fontAlgn="base" hangingPunct="1">
              <a:lnSpc>
                <a:spcPct val="114000"/>
              </a:lnSpc>
              <a:spcBef>
                <a:spcPct val="0"/>
              </a:spcBef>
              <a:spcAft>
                <a:spcPct val="0"/>
              </a:spcAft>
              <a:buFont typeface="Wingdings" pitchFamily="2" charset="2"/>
              <a:buChar char="ü"/>
            </a:pPr>
            <a:r>
              <a:rPr lang="en-US" altLang="en-US" sz="2000" b="1" dirty="0" smtClean="0">
                <a:solidFill>
                  <a:srgbClr val="000000"/>
                </a:solidFill>
                <a:latin typeface="Calibri" pitchFamily="34" charset="0"/>
              </a:rPr>
              <a:t>TB usually affects the </a:t>
            </a:r>
            <a:r>
              <a:rPr lang="en-US" altLang="en-US" sz="2000" b="1" dirty="0" smtClean="0">
                <a:solidFill>
                  <a:srgbClr val="FF0000"/>
                </a:solidFill>
                <a:latin typeface="Calibri" pitchFamily="34" charset="0"/>
              </a:rPr>
              <a:t>lungs</a:t>
            </a:r>
            <a:r>
              <a:rPr lang="en-US" altLang="en-US" sz="2000" b="1" dirty="0" smtClean="0">
                <a:solidFill>
                  <a:srgbClr val="000000"/>
                </a:solidFill>
                <a:latin typeface="Calibri" pitchFamily="34" charset="0"/>
              </a:rPr>
              <a:t>, although other organs are involved in 15-30% of cases </a:t>
            </a:r>
          </a:p>
          <a:p>
            <a:pPr eaLnBrk="1" fontAlgn="base" hangingPunct="1">
              <a:lnSpc>
                <a:spcPct val="114000"/>
              </a:lnSpc>
              <a:spcBef>
                <a:spcPct val="0"/>
              </a:spcBef>
              <a:spcAft>
                <a:spcPct val="0"/>
              </a:spcAft>
              <a:buFont typeface="Wingdings" pitchFamily="2" charset="2"/>
              <a:buChar char="ü"/>
            </a:pPr>
            <a:r>
              <a:rPr lang="en-US" altLang="en-US" sz="2000" b="1" dirty="0" smtClean="0">
                <a:solidFill>
                  <a:srgbClr val="000000"/>
                </a:solidFill>
                <a:latin typeface="Calibri" pitchFamily="34" charset="0"/>
              </a:rPr>
              <a:t>If properly treated, TB caused by drug-susceptible strains is </a:t>
            </a:r>
            <a:r>
              <a:rPr lang="en-US" altLang="en-US" sz="2000" b="1" dirty="0" smtClean="0">
                <a:solidFill>
                  <a:srgbClr val="FF0000"/>
                </a:solidFill>
                <a:latin typeface="Calibri" pitchFamily="34" charset="0"/>
              </a:rPr>
              <a:t>curable</a:t>
            </a:r>
            <a:r>
              <a:rPr lang="en-US" altLang="en-US" sz="2000" b="1" dirty="0" smtClean="0">
                <a:solidFill>
                  <a:srgbClr val="000000"/>
                </a:solidFill>
                <a:latin typeface="Calibri" pitchFamily="34" charset="0"/>
              </a:rPr>
              <a:t> in virtually all cases </a:t>
            </a:r>
          </a:p>
          <a:p>
            <a:pPr eaLnBrk="1" fontAlgn="base" hangingPunct="1">
              <a:lnSpc>
                <a:spcPct val="114000"/>
              </a:lnSpc>
              <a:spcBef>
                <a:spcPct val="0"/>
              </a:spcBef>
              <a:spcAft>
                <a:spcPct val="0"/>
              </a:spcAft>
              <a:buFont typeface="Wingdings" pitchFamily="2" charset="2"/>
              <a:buChar char="ü"/>
            </a:pPr>
            <a:r>
              <a:rPr lang="en-US" altLang="en-US" sz="2000" b="1" dirty="0" smtClean="0">
                <a:solidFill>
                  <a:srgbClr val="000000"/>
                </a:solidFill>
                <a:latin typeface="Calibri" pitchFamily="34" charset="0"/>
              </a:rPr>
              <a:t>If </a:t>
            </a:r>
            <a:r>
              <a:rPr lang="en-US" altLang="en-US" sz="2000" b="1" dirty="0" smtClean="0">
                <a:solidFill>
                  <a:srgbClr val="FF0000"/>
                </a:solidFill>
                <a:latin typeface="Calibri" pitchFamily="34" charset="0"/>
              </a:rPr>
              <a:t>untreated</a:t>
            </a:r>
            <a:r>
              <a:rPr lang="en-US" altLang="en-US" sz="2000" b="1" dirty="0" smtClean="0">
                <a:solidFill>
                  <a:srgbClr val="000000"/>
                </a:solidFill>
                <a:latin typeface="Calibri" pitchFamily="34" charset="0"/>
              </a:rPr>
              <a:t>, TB may be fatal within 5 years in 2/3 of cases </a:t>
            </a:r>
          </a:p>
          <a:p>
            <a:pPr eaLnBrk="1" fontAlgn="base" hangingPunct="1">
              <a:lnSpc>
                <a:spcPct val="114000"/>
              </a:lnSpc>
              <a:spcBef>
                <a:spcPct val="0"/>
              </a:spcBef>
              <a:spcAft>
                <a:spcPct val="0"/>
              </a:spcAft>
              <a:buFont typeface="Wingdings" pitchFamily="2" charset="2"/>
              <a:buChar char="ü"/>
            </a:pPr>
            <a:r>
              <a:rPr lang="en-US" altLang="en-US" sz="2000" b="1" dirty="0" smtClean="0">
                <a:solidFill>
                  <a:srgbClr val="FF0000"/>
                </a:solidFill>
                <a:latin typeface="Calibri" pitchFamily="34" charset="0"/>
              </a:rPr>
              <a:t>MDR-TB</a:t>
            </a:r>
            <a:r>
              <a:rPr lang="en-US" altLang="en-US" sz="2000" b="1" dirty="0" smtClean="0">
                <a:solidFill>
                  <a:srgbClr val="000000"/>
                </a:solidFill>
                <a:latin typeface="Calibri" pitchFamily="34" charset="0"/>
              </a:rPr>
              <a:t> is a form of TB that needs longer, more toxic and more expensive regimens. Cure rate is 50%</a:t>
            </a:r>
          </a:p>
          <a:p>
            <a:pPr eaLnBrk="1" fontAlgn="base" hangingPunct="1">
              <a:lnSpc>
                <a:spcPct val="114000"/>
              </a:lnSpc>
              <a:spcBef>
                <a:spcPct val="0"/>
              </a:spcBef>
              <a:spcAft>
                <a:spcPct val="0"/>
              </a:spcAft>
              <a:buFont typeface="Wingdings" pitchFamily="2" charset="2"/>
              <a:buChar char="ü"/>
            </a:pPr>
            <a:r>
              <a:rPr lang="en-US" altLang="en-US" sz="2000" b="1" dirty="0" smtClean="0">
                <a:solidFill>
                  <a:srgbClr val="000000"/>
                </a:solidFill>
                <a:latin typeface="Calibri" pitchFamily="34" charset="0"/>
              </a:rPr>
              <a:t>One third of world is estimated to have </a:t>
            </a:r>
            <a:r>
              <a:rPr lang="en-US" altLang="en-US" sz="2000" b="1" dirty="0" smtClean="0">
                <a:solidFill>
                  <a:srgbClr val="FF0000"/>
                </a:solidFill>
                <a:latin typeface="Calibri" pitchFamily="34" charset="0"/>
              </a:rPr>
              <a:t>latent TB infection</a:t>
            </a:r>
          </a:p>
        </p:txBody>
      </p:sp>
      <p:sp>
        <p:nvSpPr>
          <p:cNvPr id="57347" name="Rectangle 6"/>
          <p:cNvSpPr>
            <a:spLocks noChangeArrowheads="1"/>
          </p:cNvSpPr>
          <p:nvPr/>
        </p:nvSpPr>
        <p:spPr bwMode="auto">
          <a:xfrm>
            <a:off x="469835" y="44624"/>
            <a:ext cx="5974373"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0"/>
              </a:spcBef>
              <a:spcAft>
                <a:spcPct val="0"/>
              </a:spcAft>
            </a:pPr>
            <a:r>
              <a:rPr kumimoji="1" lang="en-GB" altLang="en-US" sz="4000" b="1" dirty="0" smtClean="0">
                <a:solidFill>
                  <a:srgbClr val="000000"/>
                </a:solidFill>
                <a:latin typeface="Century Gothic" panose="020B0502020202020204" pitchFamily="34" charset="0"/>
              </a:rPr>
              <a:t>Tuberculosis: </a:t>
            </a:r>
            <a:r>
              <a:rPr kumimoji="1" lang="en-GB" altLang="en-US" sz="4000" b="1" dirty="0" smtClean="0">
                <a:solidFill>
                  <a:srgbClr val="FF0000"/>
                </a:solidFill>
                <a:latin typeface="Century Gothic" panose="020B0502020202020204" pitchFamily="34" charset="0"/>
              </a:rPr>
              <a:t>basics</a:t>
            </a:r>
          </a:p>
        </p:txBody>
      </p:sp>
      <p:pic>
        <p:nvPicPr>
          <p:cNvPr id="9" name="Picture 4" descr="VER06009_0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3601" y="1484784"/>
            <a:ext cx="2982411" cy="2016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4">
            <a:lum bright="6000" contrast="18000"/>
            <a:extLst>
              <a:ext uri="{28A0092B-C50C-407E-A947-70E740481C1C}">
                <a14:useLocalDpi xmlns:a14="http://schemas.microsoft.com/office/drawing/2010/main"/>
              </a:ext>
            </a:extLst>
          </a:blip>
          <a:srcRect/>
          <a:stretch>
            <a:fillRect/>
          </a:stretch>
        </p:blipFill>
        <p:spPr bwMode="auto">
          <a:xfrm>
            <a:off x="5868144" y="3861048"/>
            <a:ext cx="2906651" cy="19354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0" y="6298265"/>
            <a:ext cx="9180512" cy="587115"/>
            <a:chOff x="0" y="6239537"/>
            <a:chExt cx="9212088" cy="618462"/>
          </a:xfrm>
        </p:grpSpPr>
        <p:pic>
          <p:nvPicPr>
            <p:cNvPr id="12" name="Picture 7"/>
            <p:cNvPicPr>
              <a:picLocks noChangeAspect="1" noChangeArrowheads="1"/>
            </p:cNvPicPr>
            <p:nvPr/>
          </p:nvPicPr>
          <p:blipFill rotWithShape="1">
            <a:blip r:embed="rId5">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Pentagon 12"/>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14"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
        <p:nvSpPr>
          <p:cNvPr id="17" name="Rectangle 16"/>
          <p:cNvSpPr>
            <a:spLocks noChangeArrowheads="1"/>
          </p:cNvSpPr>
          <p:nvPr/>
        </p:nvSpPr>
        <p:spPr bwMode="auto">
          <a:xfrm>
            <a:off x="539552" y="790993"/>
            <a:ext cx="8286460"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prstClr val="black"/>
              </a:solidFill>
              <a:latin typeface="Arial Narrow" panose="020B0606020202030204" pitchFamily="34" charset="0"/>
              <a:cs typeface="Arial" charset="0"/>
            </a:endParaRPr>
          </a:p>
        </p:txBody>
      </p:sp>
    </p:spTree>
    <p:extLst>
      <p:ext uri="{BB962C8B-B14F-4D97-AF65-F5344CB8AC3E}">
        <p14:creationId xmlns:p14="http://schemas.microsoft.com/office/powerpoint/2010/main" val="19975254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217"/>
          <a:stretch/>
        </p:blipFill>
        <p:spPr bwMode="auto">
          <a:xfrm>
            <a:off x="85725" y="908720"/>
            <a:ext cx="8970963" cy="498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6730" y="332654"/>
            <a:ext cx="8568952" cy="461665"/>
          </a:xfrm>
          <a:prstGeom prst="rect">
            <a:avLst/>
          </a:prstGeom>
          <a:noFill/>
        </p:spPr>
        <p:txBody>
          <a:bodyPr wrap="square" rtlCol="0">
            <a:spAutoFit/>
          </a:bodyPr>
          <a:lstStyle/>
          <a:p>
            <a:pPr algn="ctr"/>
            <a:r>
              <a:rPr lang="en-GB" sz="2400" b="1" dirty="0" smtClean="0">
                <a:solidFill>
                  <a:srgbClr val="0070C0"/>
                </a:solidFill>
                <a:cs typeface="Arial" charset="0"/>
              </a:rPr>
              <a:t>PILLAR 2: </a:t>
            </a:r>
            <a:r>
              <a:rPr lang="en-GB" sz="2400" b="1" dirty="0" smtClean="0">
                <a:solidFill>
                  <a:srgbClr val="4F81BD">
                    <a:lumMod val="50000"/>
                  </a:srgbClr>
                </a:solidFill>
                <a:cs typeface="Arial" charset="0"/>
              </a:rPr>
              <a:t>BOLD POLICIES AND SUPPORTIVE SYSTEMS</a:t>
            </a:r>
            <a:endParaRPr lang="en-GB" sz="2400" b="1" dirty="0">
              <a:solidFill>
                <a:srgbClr val="4F81BD">
                  <a:lumMod val="50000"/>
                </a:srgbClr>
              </a:solidFill>
              <a:cs typeface="Arial" charset="0"/>
            </a:endParaRPr>
          </a:p>
        </p:txBody>
      </p:sp>
      <p:grpSp>
        <p:nvGrpSpPr>
          <p:cNvPr id="5" name="Group 4"/>
          <p:cNvGrpSpPr/>
          <p:nvPr/>
        </p:nvGrpSpPr>
        <p:grpSpPr>
          <a:xfrm>
            <a:off x="-7484" y="6283761"/>
            <a:ext cx="9180512" cy="587115"/>
            <a:chOff x="0" y="6239537"/>
            <a:chExt cx="9212088" cy="618462"/>
          </a:xfrm>
        </p:grpSpPr>
        <p:pic>
          <p:nvPicPr>
            <p:cNvPr id="6"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entagon 6"/>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8"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Tree>
    <p:extLst>
      <p:ext uri="{BB962C8B-B14F-4D97-AF65-F5344CB8AC3E}">
        <p14:creationId xmlns:p14="http://schemas.microsoft.com/office/powerpoint/2010/main" val="5726704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165"/>
          <a:stretch/>
        </p:blipFill>
        <p:spPr bwMode="auto">
          <a:xfrm>
            <a:off x="128588" y="1625599"/>
            <a:ext cx="8885237" cy="425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6730" y="582108"/>
            <a:ext cx="8568952" cy="461665"/>
          </a:xfrm>
          <a:prstGeom prst="rect">
            <a:avLst/>
          </a:prstGeom>
          <a:noFill/>
        </p:spPr>
        <p:txBody>
          <a:bodyPr wrap="square" rtlCol="0">
            <a:spAutoFit/>
          </a:bodyPr>
          <a:lstStyle/>
          <a:p>
            <a:pPr algn="ctr"/>
            <a:r>
              <a:rPr lang="en-GB" sz="2400" b="1" dirty="0" smtClean="0">
                <a:solidFill>
                  <a:srgbClr val="0070C0"/>
                </a:solidFill>
                <a:cs typeface="Arial" charset="0"/>
              </a:rPr>
              <a:t>PILLAR 3: </a:t>
            </a:r>
            <a:r>
              <a:rPr lang="en-GB" sz="2400" b="1" dirty="0" smtClean="0">
                <a:solidFill>
                  <a:srgbClr val="1F497D"/>
                </a:solidFill>
                <a:cs typeface="Arial" charset="0"/>
              </a:rPr>
              <a:t>INTENSIFIED RESEARCH AND INNOVATION</a:t>
            </a:r>
            <a:endParaRPr lang="en-GB" sz="2400" b="1" dirty="0">
              <a:solidFill>
                <a:srgbClr val="1F497D"/>
              </a:solidFill>
              <a:cs typeface="Arial" charset="0"/>
            </a:endParaRPr>
          </a:p>
        </p:txBody>
      </p:sp>
      <p:grpSp>
        <p:nvGrpSpPr>
          <p:cNvPr id="5" name="Group 4"/>
          <p:cNvGrpSpPr/>
          <p:nvPr/>
        </p:nvGrpSpPr>
        <p:grpSpPr>
          <a:xfrm>
            <a:off x="-14512" y="6283761"/>
            <a:ext cx="9180512" cy="587115"/>
            <a:chOff x="0" y="6239537"/>
            <a:chExt cx="9212088" cy="618462"/>
          </a:xfrm>
        </p:grpSpPr>
        <p:pic>
          <p:nvPicPr>
            <p:cNvPr id="6"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entagon 6"/>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8"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Tree>
    <p:extLst>
      <p:ext uri="{BB962C8B-B14F-4D97-AF65-F5344CB8AC3E}">
        <p14:creationId xmlns:p14="http://schemas.microsoft.com/office/powerpoint/2010/main" val="18063971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14410" y="1844824"/>
            <a:ext cx="7713973" cy="4230280"/>
            <a:chOff x="-108520" y="1249339"/>
            <a:chExt cx="9267398" cy="5131989"/>
          </a:xfrm>
        </p:grpSpPr>
        <p:grpSp>
          <p:nvGrpSpPr>
            <p:cNvPr id="3" name="Group 2"/>
            <p:cNvGrpSpPr/>
            <p:nvPr/>
          </p:nvGrpSpPr>
          <p:grpSpPr>
            <a:xfrm>
              <a:off x="-108520" y="1249339"/>
              <a:ext cx="9267398" cy="5131989"/>
              <a:chOff x="-108520" y="1249339"/>
              <a:chExt cx="9267398" cy="5131989"/>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249339"/>
                <a:ext cx="9267398" cy="513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135126" y="2348880"/>
                <a:ext cx="1689174" cy="23042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GB" sz="3600" smtClean="0">
                  <a:solidFill>
                    <a:srgbClr val="000000"/>
                  </a:solidFill>
                  <a:latin typeface="Tahoma" pitchFamily="34" charset="0"/>
                  <a:cs typeface="Tahoma" pitchFamily="34" charset="0"/>
                </a:endParaRPr>
              </a:p>
            </p:txBody>
          </p:sp>
        </p:grpSp>
        <p:sp>
          <p:nvSpPr>
            <p:cNvPr id="5" name="Rectangle 4"/>
            <p:cNvSpPr/>
            <p:nvPr/>
          </p:nvSpPr>
          <p:spPr bwMode="auto">
            <a:xfrm>
              <a:off x="2987824" y="3789040"/>
              <a:ext cx="1944216" cy="17739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GB" sz="3600" smtClean="0">
                <a:solidFill>
                  <a:srgbClr val="000000"/>
                </a:solidFill>
                <a:latin typeface="Tahoma" pitchFamily="34" charset="0"/>
                <a:cs typeface="Tahoma" pitchFamily="34" charset="0"/>
              </a:endParaRPr>
            </a:p>
          </p:txBody>
        </p:sp>
      </p:grpSp>
      <p:sp>
        <p:nvSpPr>
          <p:cNvPr id="81923" name="Title 1"/>
          <p:cNvSpPr>
            <a:spLocks noGrp="1"/>
          </p:cNvSpPr>
          <p:nvPr>
            <p:ph type="title"/>
          </p:nvPr>
        </p:nvSpPr>
        <p:spPr>
          <a:xfrm>
            <a:off x="683569" y="188640"/>
            <a:ext cx="8352482" cy="766762"/>
          </a:xfrm>
        </p:spPr>
        <p:txBody>
          <a:bodyPr>
            <a:normAutofit fontScale="90000"/>
          </a:bodyPr>
          <a:lstStyle/>
          <a:p>
            <a:pPr algn="l">
              <a:lnSpc>
                <a:spcPts val="3000"/>
              </a:lnSpc>
            </a:pPr>
            <a:r>
              <a:rPr lang="en-US" altLang="en-US" sz="3200" b="1" dirty="0" smtClean="0">
                <a:solidFill>
                  <a:schemeClr val="tx1"/>
                </a:solidFill>
                <a:latin typeface="Calibri" panose="020F0502020204030204" pitchFamily="34" charset="0"/>
                <a:cs typeface="Calibri" panose="020F0502020204030204" pitchFamily="34" charset="0"/>
              </a:rPr>
              <a:t>Innovations and Research are critical to </a:t>
            </a:r>
            <a:br>
              <a:rPr lang="en-US" altLang="en-US" sz="3200" b="1" dirty="0" smtClean="0">
                <a:solidFill>
                  <a:schemeClr val="tx1"/>
                </a:solidFill>
                <a:latin typeface="Calibri" panose="020F0502020204030204" pitchFamily="34" charset="0"/>
                <a:cs typeface="Calibri" panose="020F0502020204030204" pitchFamily="34" charset="0"/>
              </a:rPr>
            </a:br>
            <a:r>
              <a:rPr lang="en-US" altLang="en-US" sz="3200" b="1" dirty="0" smtClean="0">
                <a:solidFill>
                  <a:srgbClr val="FF0000"/>
                </a:solidFill>
                <a:latin typeface="Calibri" panose="020F0502020204030204" pitchFamily="34" charset="0"/>
                <a:cs typeface="Calibri" panose="020F0502020204030204" pitchFamily="34" charset="0"/>
              </a:rPr>
              <a:t>break the trajectory of the TB epidemic</a:t>
            </a:r>
            <a:endParaRPr lang="en-GB" altLang="en-US" sz="3200" b="1" dirty="0" smtClean="0">
              <a:solidFill>
                <a:srgbClr val="FF0000"/>
              </a:solidFill>
              <a:latin typeface="Calibri" panose="020F0502020204030204" pitchFamily="34" charset="0"/>
              <a:cs typeface="Calibri" panose="020F0502020204030204" pitchFamily="34" charset="0"/>
            </a:endParaRPr>
          </a:p>
        </p:txBody>
      </p:sp>
      <p:pic>
        <p:nvPicPr>
          <p:cNvPr id="22"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1785" t="21318" r="67688" b="39810"/>
          <a:stretch/>
        </p:blipFill>
        <p:spPr bwMode="auto">
          <a:xfrm>
            <a:off x="988927" y="2820978"/>
            <a:ext cx="1515462" cy="158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2885" t="49726" r="45111" b="15735"/>
          <a:stretch/>
        </p:blipFill>
        <p:spPr bwMode="auto">
          <a:xfrm>
            <a:off x="2924674" y="4050164"/>
            <a:ext cx="1643075" cy="142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59259" y="1052736"/>
            <a:ext cx="7889205" cy="954107"/>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US" sz="1400" b="1" dirty="0">
                <a:solidFill>
                  <a:prstClr val="black"/>
                </a:solidFill>
                <a:latin typeface="Calibri" panose="020F0502020204030204" pitchFamily="34" charset="0"/>
                <a:cs typeface="Calibri" panose="020F0502020204030204" pitchFamily="34" charset="0"/>
              </a:rPr>
              <a:t>Better diagnostics, including new </a:t>
            </a:r>
            <a:r>
              <a:rPr lang="en-US" sz="1400" b="1" dirty="0" smtClean="0">
                <a:solidFill>
                  <a:prstClr val="black"/>
                </a:solidFill>
                <a:latin typeface="Calibri" panose="020F0502020204030204" pitchFamily="34" charset="0"/>
                <a:cs typeface="Calibri" panose="020F0502020204030204" pitchFamily="34" charset="0"/>
              </a:rPr>
              <a:t>point-of care </a:t>
            </a:r>
            <a:r>
              <a:rPr lang="en-GB" sz="1400" b="1" dirty="0" smtClean="0">
                <a:solidFill>
                  <a:prstClr val="black"/>
                </a:solidFill>
                <a:latin typeface="Calibri" panose="020F0502020204030204" pitchFamily="34" charset="0"/>
                <a:cs typeface="Calibri" panose="020F0502020204030204" pitchFamily="34" charset="0"/>
              </a:rPr>
              <a:t>tests;</a:t>
            </a:r>
          </a:p>
          <a:p>
            <a:pPr marL="285750" indent="-285750" fontAlgn="base">
              <a:spcBef>
                <a:spcPct val="0"/>
              </a:spcBef>
              <a:spcAft>
                <a:spcPct val="0"/>
              </a:spcAft>
              <a:buFont typeface="Arial" panose="020B0604020202020204" pitchFamily="34" charset="0"/>
              <a:buChar char="•"/>
            </a:pPr>
            <a:r>
              <a:rPr lang="en-US" sz="1400" b="1" dirty="0" smtClean="0">
                <a:solidFill>
                  <a:prstClr val="black"/>
                </a:solidFill>
                <a:latin typeface="Calibri" panose="020F0502020204030204" pitchFamily="34" charset="0"/>
                <a:cs typeface="Calibri" panose="020F0502020204030204" pitchFamily="34" charset="0"/>
              </a:rPr>
              <a:t>Safer</a:t>
            </a:r>
            <a:r>
              <a:rPr lang="en-US" sz="1400" b="1" dirty="0">
                <a:solidFill>
                  <a:prstClr val="black"/>
                </a:solidFill>
                <a:latin typeface="Calibri" panose="020F0502020204030204" pitchFamily="34" charset="0"/>
                <a:cs typeface="Calibri" panose="020F0502020204030204" pitchFamily="34" charset="0"/>
              </a:rPr>
              <a:t>, easier and shorter </a:t>
            </a:r>
            <a:r>
              <a:rPr lang="en-US" sz="1400" b="1" dirty="0" smtClean="0">
                <a:solidFill>
                  <a:prstClr val="black"/>
                </a:solidFill>
                <a:latin typeface="Calibri" panose="020F0502020204030204" pitchFamily="34" charset="0"/>
                <a:cs typeface="Calibri" panose="020F0502020204030204" pitchFamily="34" charset="0"/>
              </a:rPr>
              <a:t>treatment </a:t>
            </a:r>
            <a:r>
              <a:rPr lang="en-GB" sz="1400" b="1" dirty="0" smtClean="0">
                <a:solidFill>
                  <a:prstClr val="black"/>
                </a:solidFill>
                <a:latin typeface="Calibri" panose="020F0502020204030204" pitchFamily="34" charset="0"/>
                <a:cs typeface="Calibri" panose="020F0502020204030204" pitchFamily="34" charset="0"/>
              </a:rPr>
              <a:t>regimens for disease and</a:t>
            </a:r>
            <a:r>
              <a:rPr lang="en-US" sz="1400" b="1" dirty="0" smtClean="0">
                <a:solidFill>
                  <a:prstClr val="black"/>
                </a:solidFill>
                <a:latin typeface="Calibri" panose="020F0502020204030204" pitchFamily="34" charset="0"/>
                <a:cs typeface="Calibri" panose="020F0502020204030204" pitchFamily="34" charset="0"/>
              </a:rPr>
              <a:t> </a:t>
            </a:r>
            <a:r>
              <a:rPr lang="en-GB" sz="1400" b="1" dirty="0" smtClean="0">
                <a:solidFill>
                  <a:prstClr val="black"/>
                </a:solidFill>
                <a:latin typeface="Calibri" panose="020F0502020204030204" pitchFamily="34" charset="0"/>
                <a:cs typeface="Calibri" panose="020F0502020204030204" pitchFamily="34" charset="0"/>
              </a:rPr>
              <a:t>latent </a:t>
            </a:r>
            <a:r>
              <a:rPr lang="en-GB" sz="1400" b="1" dirty="0">
                <a:solidFill>
                  <a:prstClr val="black"/>
                </a:solidFill>
                <a:latin typeface="Calibri" panose="020F0502020204030204" pitchFamily="34" charset="0"/>
                <a:cs typeface="Calibri" panose="020F0502020204030204" pitchFamily="34" charset="0"/>
              </a:rPr>
              <a:t>TB </a:t>
            </a:r>
            <a:r>
              <a:rPr lang="en-GB" sz="1400" b="1" dirty="0" smtClean="0">
                <a:solidFill>
                  <a:prstClr val="black"/>
                </a:solidFill>
                <a:latin typeface="Calibri" panose="020F0502020204030204" pitchFamily="34" charset="0"/>
                <a:cs typeface="Calibri" panose="020F0502020204030204" pitchFamily="34" charset="0"/>
              </a:rPr>
              <a:t>infection;</a:t>
            </a:r>
          </a:p>
          <a:p>
            <a:pPr marL="285750" indent="-285750" fontAlgn="base">
              <a:spcBef>
                <a:spcPct val="0"/>
              </a:spcBef>
              <a:spcAft>
                <a:spcPct val="0"/>
              </a:spcAft>
              <a:buFont typeface="Arial" panose="020B0604020202020204" pitchFamily="34" charset="0"/>
              <a:buChar char="•"/>
            </a:pPr>
            <a:r>
              <a:rPr lang="en-GB" sz="1400" b="1" dirty="0" smtClean="0">
                <a:solidFill>
                  <a:prstClr val="black"/>
                </a:solidFill>
                <a:latin typeface="Calibri" panose="020F0502020204030204" pitchFamily="34" charset="0"/>
                <a:cs typeface="Calibri" panose="020F0502020204030204" pitchFamily="34" charset="0"/>
              </a:rPr>
              <a:t>Effective </a:t>
            </a:r>
            <a:r>
              <a:rPr lang="en-GB" sz="1400" b="1" dirty="0">
                <a:solidFill>
                  <a:prstClr val="black"/>
                </a:solidFill>
                <a:latin typeface="Calibri" panose="020F0502020204030204" pitchFamily="34" charset="0"/>
                <a:cs typeface="Calibri" panose="020F0502020204030204" pitchFamily="34" charset="0"/>
              </a:rPr>
              <a:t>pre- and post-exposure vaccines</a:t>
            </a:r>
            <a:r>
              <a:rPr lang="en-GB" sz="1400" b="1" dirty="0" smtClean="0">
                <a:solidFill>
                  <a:prstClr val="black"/>
                </a:solidFill>
                <a:latin typeface="Calibri" panose="020F0502020204030204" pitchFamily="34" charset="0"/>
                <a:cs typeface="Calibri" panose="020F0502020204030204" pitchFamily="34" charset="0"/>
              </a:rPr>
              <a:t>.</a:t>
            </a:r>
          </a:p>
          <a:p>
            <a:pPr marL="285750" indent="-285750" fontAlgn="base">
              <a:spcBef>
                <a:spcPct val="0"/>
              </a:spcBef>
              <a:spcAft>
                <a:spcPct val="0"/>
              </a:spcAft>
              <a:buFont typeface="Arial" panose="020B0604020202020204" pitchFamily="34" charset="0"/>
              <a:buChar char="•"/>
            </a:pPr>
            <a:r>
              <a:rPr lang="en-GB" sz="1400" b="1" dirty="0" smtClean="0">
                <a:solidFill>
                  <a:prstClr val="black"/>
                </a:solidFill>
                <a:latin typeface="Calibri" panose="020F0502020204030204" pitchFamily="34" charset="0"/>
                <a:cs typeface="Calibri" panose="020F0502020204030204" pitchFamily="34" charset="0"/>
              </a:rPr>
              <a:t>All technological and system innovations possible</a:t>
            </a:r>
            <a:endParaRPr lang="en-GB" sz="1400" b="1" dirty="0">
              <a:solidFill>
                <a:prstClr val="black"/>
              </a:solidFill>
              <a:latin typeface="Calibri" panose="020F0502020204030204" pitchFamily="34" charset="0"/>
              <a:cs typeface="Calibri" panose="020F0502020204030204" pitchFamily="34" charset="0"/>
            </a:endParaRPr>
          </a:p>
        </p:txBody>
      </p:sp>
      <p:grpSp>
        <p:nvGrpSpPr>
          <p:cNvPr id="17" name="Group 16"/>
          <p:cNvGrpSpPr/>
          <p:nvPr/>
        </p:nvGrpSpPr>
        <p:grpSpPr>
          <a:xfrm>
            <a:off x="-36512" y="6070733"/>
            <a:ext cx="9217024" cy="814646"/>
            <a:chOff x="-1310378" y="5996998"/>
            <a:chExt cx="11089042" cy="980106"/>
          </a:xfrm>
        </p:grpSpPr>
        <p:pic>
          <p:nvPicPr>
            <p:cNvPr id="1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634664" y="5997002"/>
              <a:ext cx="9144000" cy="98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Pentagon 18"/>
            <p:cNvSpPr/>
            <p:nvPr/>
          </p:nvSpPr>
          <p:spPr>
            <a:xfrm>
              <a:off x="-1310378" y="5996998"/>
              <a:ext cx="7610570" cy="98010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2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12131" t="6778" r="43934" b="-1"/>
            <a:stretch/>
          </p:blipFill>
          <p:spPr bwMode="auto">
            <a:xfrm>
              <a:off x="7390805" y="6110777"/>
              <a:ext cx="2064330" cy="70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79008" y="6133588"/>
              <a:ext cx="2392675" cy="70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814" y="6075203"/>
              <a:ext cx="2380609" cy="728638"/>
            </a:xfrm>
            <a:prstGeom prst="rect">
              <a:avLst/>
            </a:prstGeom>
          </p:spPr>
        </p:pic>
      </p:grpSp>
      <p:sp>
        <p:nvSpPr>
          <p:cNvPr id="21" name="Rectangle 20"/>
          <p:cNvSpPr>
            <a:spLocks noChangeArrowheads="1"/>
          </p:cNvSpPr>
          <p:nvPr/>
        </p:nvSpPr>
        <p:spPr bwMode="auto">
          <a:xfrm flipV="1">
            <a:off x="202677" y="980728"/>
            <a:ext cx="8601357" cy="49242"/>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984091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ustomShape 1"/>
          <p:cNvSpPr/>
          <p:nvPr/>
        </p:nvSpPr>
        <p:spPr>
          <a:xfrm>
            <a:off x="457200" y="116632"/>
            <a:ext cx="8228880" cy="1185840"/>
          </a:xfrm>
          <a:prstGeom prst="rect">
            <a:avLst/>
          </a:prstGeom>
          <a:noFill/>
          <a:ln>
            <a:noFill/>
          </a:ln>
        </p:spPr>
        <p:txBody>
          <a:bodyPr lIns="0" tIns="0" rIns="0" bIns="0" anchor="ctr"/>
          <a:lstStyle/>
          <a:p>
            <a:r>
              <a:rPr lang="en-US" sz="3200" b="1" dirty="0" smtClean="0">
                <a:solidFill>
                  <a:srgbClr val="FF0000"/>
                </a:solidFill>
                <a:latin typeface="Century Gothic" panose="020B0502020202020204" pitchFamily="34" charset="0"/>
                <a:cs typeface="Arial" charset="0"/>
              </a:rPr>
              <a:t>Reality check: </a:t>
            </a:r>
            <a:r>
              <a:rPr lang="en-US" sz="3200" b="1" dirty="0" smtClean="0">
                <a:solidFill>
                  <a:prstClr val="black"/>
                </a:solidFill>
                <a:latin typeface="Century Gothic" panose="020B0502020202020204" pitchFamily="34" charset="0"/>
                <a:cs typeface="Arial" charset="0"/>
              </a:rPr>
              <a:t>Projected </a:t>
            </a:r>
            <a:r>
              <a:rPr lang="en-US" sz="3200" b="1" dirty="0">
                <a:solidFill>
                  <a:prstClr val="black"/>
                </a:solidFill>
                <a:latin typeface="Century Gothic" panose="020B0502020202020204" pitchFamily="34" charset="0"/>
                <a:cs typeface="Arial" charset="0"/>
              </a:rPr>
              <a:t>incidence based on current </a:t>
            </a:r>
            <a:r>
              <a:rPr lang="en-US" sz="3200" b="1" dirty="0" smtClean="0">
                <a:solidFill>
                  <a:prstClr val="black"/>
                </a:solidFill>
                <a:latin typeface="Century Gothic" panose="020B0502020202020204" pitchFamily="34" charset="0"/>
                <a:cs typeface="Arial" charset="0"/>
              </a:rPr>
              <a:t>trends in 30 HBCs</a:t>
            </a:r>
            <a:endParaRPr sz="1400" b="1" dirty="0">
              <a:solidFill>
                <a:prstClr val="black"/>
              </a:solidFill>
              <a:latin typeface="Century Gothic" panose="020B0502020202020204" pitchFamily="34" charset="0"/>
              <a:cs typeface="Arial" charset="0"/>
            </a:endParaRPr>
          </a:p>
        </p:txBody>
      </p:sp>
      <p:pic>
        <p:nvPicPr>
          <p:cNvPr id="37" name="Picture 36"/>
          <p:cNvPicPr/>
          <p:nvPr/>
        </p:nvPicPr>
        <p:blipFill>
          <a:blip r:embed="rId2"/>
          <a:stretch>
            <a:fillRect/>
          </a:stretch>
        </p:blipFill>
        <p:spPr>
          <a:xfrm>
            <a:off x="37232" y="1484784"/>
            <a:ext cx="9143280" cy="4409640"/>
          </a:xfrm>
          <a:prstGeom prst="rect">
            <a:avLst/>
          </a:prstGeom>
          <a:ln>
            <a:noFill/>
          </a:ln>
        </p:spPr>
      </p:pic>
      <p:cxnSp>
        <p:nvCxnSpPr>
          <p:cNvPr id="3" name="Straight Connector 2"/>
          <p:cNvCxnSpPr/>
          <p:nvPr/>
        </p:nvCxnSpPr>
        <p:spPr>
          <a:xfrm>
            <a:off x="457200" y="5733256"/>
            <a:ext cx="871776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6512" y="6070738"/>
            <a:ext cx="9217024" cy="814646"/>
            <a:chOff x="-1310378" y="5996998"/>
            <a:chExt cx="11089042" cy="980106"/>
          </a:xfrm>
        </p:grpSpPr>
        <p:pic>
          <p:nvPicPr>
            <p:cNvPr id="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634664" y="5997002"/>
              <a:ext cx="9144000" cy="98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entagon 7"/>
            <p:cNvSpPr/>
            <p:nvPr/>
          </p:nvSpPr>
          <p:spPr>
            <a:xfrm>
              <a:off x="-1310378" y="5996998"/>
              <a:ext cx="7610570" cy="98010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2131" t="6778" r="43934" b="-1"/>
            <a:stretch/>
          </p:blipFill>
          <p:spPr bwMode="auto">
            <a:xfrm>
              <a:off x="7390805" y="6110777"/>
              <a:ext cx="2064330" cy="70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9008" y="6133588"/>
              <a:ext cx="2392675" cy="70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814" y="6075203"/>
              <a:ext cx="2380609" cy="728638"/>
            </a:xfrm>
            <a:prstGeom prst="rect">
              <a:avLst/>
            </a:prstGeom>
          </p:spPr>
        </p:pic>
      </p:grpSp>
      <p:sp>
        <p:nvSpPr>
          <p:cNvPr id="12" name="Rectangle 11"/>
          <p:cNvSpPr>
            <a:spLocks noChangeArrowheads="1"/>
          </p:cNvSpPr>
          <p:nvPr/>
        </p:nvSpPr>
        <p:spPr bwMode="auto">
          <a:xfrm flipV="1">
            <a:off x="202677" y="1196752"/>
            <a:ext cx="8601357" cy="49242"/>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entury Gothic" panose="020B0502020202020204" pitchFamily="34" charset="0"/>
            </a:endParaRPr>
          </a:p>
        </p:txBody>
      </p:sp>
    </p:spTree>
    <p:extLst>
      <p:ext uri="{BB962C8B-B14F-4D97-AF65-F5344CB8AC3E}">
        <p14:creationId xmlns:p14="http://schemas.microsoft.com/office/powerpoint/2010/main" val="8243124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6"/>
          <p:cNvSpPr>
            <a:spLocks noChangeArrowheads="1"/>
          </p:cNvSpPr>
          <p:nvPr/>
        </p:nvSpPr>
        <p:spPr bwMode="auto">
          <a:xfrm>
            <a:off x="73025" y="153198"/>
            <a:ext cx="903605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lnSpc>
                <a:spcPct val="80000"/>
              </a:lnSpc>
              <a:spcBef>
                <a:spcPct val="20000"/>
              </a:spcBef>
              <a:spcAft>
                <a:spcPct val="0"/>
              </a:spcAft>
              <a:buClr>
                <a:srgbClr val="800080"/>
              </a:buClr>
            </a:pPr>
            <a:endParaRPr lang="en-US" altLang="en-US" sz="2400" b="1" i="1" dirty="0">
              <a:solidFill>
                <a:prstClr val="black"/>
              </a:solidFill>
              <a:latin typeface="Calibri" pitchFamily="34" charset="0"/>
              <a:cs typeface="Arial" charset="0"/>
            </a:endParaRPr>
          </a:p>
        </p:txBody>
      </p:sp>
      <p:sp>
        <p:nvSpPr>
          <p:cNvPr id="11" name="Title 1"/>
          <p:cNvSpPr txBox="1">
            <a:spLocks/>
          </p:cNvSpPr>
          <p:nvPr/>
        </p:nvSpPr>
        <p:spPr>
          <a:xfrm>
            <a:off x="172910" y="153194"/>
            <a:ext cx="7535657" cy="7667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lnSpc>
                <a:spcPts val="3000"/>
              </a:lnSpc>
            </a:pPr>
            <a:r>
              <a:rPr lang="en-GB" altLang="en-US" sz="3100" b="1" kern="0" dirty="0" smtClean="0">
                <a:solidFill>
                  <a:srgbClr val="000000"/>
                </a:solidFill>
                <a:latin typeface="Century Gothic" panose="020B0502020202020204" pitchFamily="34" charset="0"/>
                <a:cs typeface="Calibri" panose="020F0502020204030204" pitchFamily="34" charset="0"/>
              </a:rPr>
              <a:t>Critical funding gaps can </a:t>
            </a:r>
            <a:r>
              <a:rPr lang="en-GB" altLang="en-US" sz="3100" b="1" kern="0" dirty="0" smtClean="0">
                <a:solidFill>
                  <a:srgbClr val="FF0000"/>
                </a:solidFill>
                <a:latin typeface="Century Gothic" panose="020B0502020202020204" pitchFamily="34" charset="0"/>
                <a:cs typeface="Calibri" panose="020F0502020204030204" pitchFamily="34" charset="0"/>
              </a:rPr>
              <a:t>compromise </a:t>
            </a:r>
          </a:p>
          <a:p>
            <a:pPr algn="l">
              <a:lnSpc>
                <a:spcPts val="3000"/>
              </a:lnSpc>
            </a:pPr>
            <a:r>
              <a:rPr lang="en-GB" altLang="en-US" sz="3100" b="1" kern="0" dirty="0" smtClean="0">
                <a:solidFill>
                  <a:srgbClr val="FF0000"/>
                </a:solidFill>
                <a:latin typeface="Century Gothic" panose="020B0502020202020204" pitchFamily="34" charset="0"/>
                <a:cs typeface="Calibri" panose="020F0502020204030204" pitchFamily="34" charset="0"/>
              </a:rPr>
              <a:t>efforts to save lives</a:t>
            </a:r>
          </a:p>
        </p:txBody>
      </p:sp>
      <p:graphicFrame>
        <p:nvGraphicFramePr>
          <p:cNvPr id="2" name="Chart 1"/>
          <p:cNvGraphicFramePr/>
          <p:nvPr>
            <p:extLst>
              <p:ext uri="{D42A27DB-BD31-4B8C-83A1-F6EECF244321}">
                <p14:modId xmlns:p14="http://schemas.microsoft.com/office/powerpoint/2010/main" val="239457769"/>
              </p:ext>
            </p:extLst>
          </p:nvPr>
        </p:nvGraphicFramePr>
        <p:xfrm>
          <a:off x="173286" y="1869257"/>
          <a:ext cx="4996868" cy="320826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115618" y="2348930"/>
            <a:ext cx="2016224" cy="615553"/>
          </a:xfrm>
          <a:prstGeom prst="rect">
            <a:avLst/>
          </a:prstGeom>
          <a:noFill/>
        </p:spPr>
        <p:txBody>
          <a:bodyPr wrap="square" rtlCol="0">
            <a:spAutoFit/>
          </a:bodyPr>
          <a:lstStyle/>
          <a:p>
            <a:pPr algn="ctr" fontAlgn="base">
              <a:spcBef>
                <a:spcPct val="0"/>
              </a:spcBef>
              <a:spcAft>
                <a:spcPct val="0"/>
              </a:spcAft>
            </a:pPr>
            <a:r>
              <a:rPr lang="en-GB" sz="1700" b="1" dirty="0" smtClean="0">
                <a:solidFill>
                  <a:srgbClr val="FFFFFF"/>
                </a:solidFill>
                <a:latin typeface="Calibri" panose="020F0502020204030204" pitchFamily="34" charset="0"/>
                <a:cs typeface="Arial" charset="0"/>
              </a:rPr>
              <a:t>$1.7 billion</a:t>
            </a:r>
          </a:p>
          <a:p>
            <a:pPr algn="ctr" fontAlgn="base">
              <a:spcBef>
                <a:spcPct val="0"/>
              </a:spcBef>
              <a:spcAft>
                <a:spcPct val="0"/>
              </a:spcAft>
            </a:pPr>
            <a:r>
              <a:rPr lang="en-GB" sz="1700" b="1" dirty="0">
                <a:solidFill>
                  <a:srgbClr val="FFFFFF"/>
                </a:solidFill>
                <a:latin typeface="Calibri" panose="020F0502020204030204" pitchFamily="34" charset="0"/>
                <a:cs typeface="Arial" charset="0"/>
              </a:rPr>
              <a:t>f</a:t>
            </a:r>
            <a:r>
              <a:rPr lang="en-GB" sz="1700" b="1" dirty="0" smtClean="0">
                <a:solidFill>
                  <a:srgbClr val="FFFFFF"/>
                </a:solidFill>
                <a:latin typeface="Calibri" panose="020F0502020204030204" pitchFamily="34" charset="0"/>
                <a:cs typeface="Arial" charset="0"/>
              </a:rPr>
              <a:t>unding gap</a:t>
            </a:r>
            <a:endParaRPr lang="en-GB" sz="1700" b="1" dirty="0">
              <a:solidFill>
                <a:srgbClr val="FFFFFF"/>
              </a:solidFill>
              <a:latin typeface="Calibri" panose="020F0502020204030204" pitchFamily="34" charset="0"/>
              <a:cs typeface="Arial" charset="0"/>
            </a:endParaRPr>
          </a:p>
        </p:txBody>
      </p:sp>
      <p:sp>
        <p:nvSpPr>
          <p:cNvPr id="13" name="TextBox 12"/>
          <p:cNvSpPr txBox="1"/>
          <p:nvPr/>
        </p:nvSpPr>
        <p:spPr>
          <a:xfrm>
            <a:off x="-8366" y="4941218"/>
            <a:ext cx="5112568" cy="646331"/>
          </a:xfrm>
          <a:prstGeom prst="rect">
            <a:avLst/>
          </a:prstGeom>
          <a:noFill/>
        </p:spPr>
        <p:txBody>
          <a:bodyPr wrap="square" rtlCol="0">
            <a:spAutoFit/>
          </a:bodyPr>
          <a:lstStyle/>
          <a:p>
            <a:pPr algn="ctr" fontAlgn="base">
              <a:spcBef>
                <a:spcPct val="0"/>
              </a:spcBef>
              <a:spcAft>
                <a:spcPct val="0"/>
              </a:spcAft>
            </a:pPr>
            <a:r>
              <a:rPr lang="en-GB" b="1" dirty="0" smtClean="0">
                <a:solidFill>
                  <a:srgbClr val="000000"/>
                </a:solidFill>
                <a:latin typeface="Calibri" panose="020F0502020204030204" pitchFamily="34" charset="0"/>
                <a:cs typeface="Arial" charset="0"/>
              </a:rPr>
              <a:t>$8.3 billion funding required in 2016 for </a:t>
            </a:r>
            <a:br>
              <a:rPr lang="en-GB" b="1" dirty="0" smtClean="0">
                <a:solidFill>
                  <a:srgbClr val="000000"/>
                </a:solidFill>
                <a:latin typeface="Calibri" panose="020F0502020204030204" pitchFamily="34" charset="0"/>
                <a:cs typeface="Arial" charset="0"/>
              </a:rPr>
            </a:br>
            <a:r>
              <a:rPr lang="en-GB" b="1" dirty="0" smtClean="0">
                <a:solidFill>
                  <a:srgbClr val="000000"/>
                </a:solidFill>
                <a:latin typeface="Calibri" panose="020F0502020204030204" pitchFamily="34" charset="0"/>
                <a:cs typeface="Arial" charset="0"/>
              </a:rPr>
              <a:t>TB prevention, diagnosis and treatment</a:t>
            </a:r>
            <a:endParaRPr lang="en-GB" b="1" dirty="0">
              <a:solidFill>
                <a:srgbClr val="000000"/>
              </a:solidFill>
              <a:latin typeface="Calibri" panose="020F0502020204030204" pitchFamily="34" charset="0"/>
              <a:cs typeface="Arial" charset="0"/>
            </a:endParaRPr>
          </a:p>
        </p:txBody>
      </p:sp>
      <p:graphicFrame>
        <p:nvGraphicFramePr>
          <p:cNvPr id="5" name="Chart 4"/>
          <p:cNvGraphicFramePr/>
          <p:nvPr>
            <p:extLst>
              <p:ext uri="{D42A27DB-BD31-4B8C-83A1-F6EECF244321}">
                <p14:modId xmlns:p14="http://schemas.microsoft.com/office/powerpoint/2010/main" val="1727795200"/>
              </p:ext>
            </p:extLst>
          </p:nvPr>
        </p:nvGraphicFramePr>
        <p:xfrm>
          <a:off x="5459150" y="2992001"/>
          <a:ext cx="3397339" cy="2672136"/>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5724134" y="4149082"/>
            <a:ext cx="2016224" cy="584775"/>
          </a:xfrm>
          <a:prstGeom prst="rect">
            <a:avLst/>
          </a:prstGeom>
          <a:noFill/>
        </p:spPr>
        <p:txBody>
          <a:bodyPr wrap="square" rtlCol="0">
            <a:spAutoFit/>
          </a:bodyPr>
          <a:lstStyle/>
          <a:p>
            <a:pPr algn="ctr" fontAlgn="base">
              <a:spcBef>
                <a:spcPct val="0"/>
              </a:spcBef>
              <a:spcAft>
                <a:spcPct val="0"/>
              </a:spcAft>
            </a:pPr>
            <a:r>
              <a:rPr lang="en-GB" sz="1600" b="1" dirty="0" smtClean="0">
                <a:solidFill>
                  <a:srgbClr val="FFFFFF"/>
                </a:solidFill>
                <a:latin typeface="Calibri" panose="020F0502020204030204" pitchFamily="34" charset="0"/>
                <a:cs typeface="Arial" charset="0"/>
              </a:rPr>
              <a:t>$1.3 billion</a:t>
            </a:r>
          </a:p>
          <a:p>
            <a:pPr algn="ctr" fontAlgn="base">
              <a:spcBef>
                <a:spcPct val="0"/>
              </a:spcBef>
              <a:spcAft>
                <a:spcPct val="0"/>
              </a:spcAft>
            </a:pPr>
            <a:r>
              <a:rPr lang="en-GB" sz="1600" b="1" dirty="0">
                <a:solidFill>
                  <a:srgbClr val="FFFFFF"/>
                </a:solidFill>
                <a:latin typeface="Calibri" panose="020F0502020204030204" pitchFamily="34" charset="0"/>
                <a:cs typeface="Arial" charset="0"/>
              </a:rPr>
              <a:t>f</a:t>
            </a:r>
            <a:r>
              <a:rPr lang="en-GB" sz="1600" b="1" dirty="0" smtClean="0">
                <a:solidFill>
                  <a:srgbClr val="FFFFFF"/>
                </a:solidFill>
                <a:latin typeface="Calibri" panose="020F0502020204030204" pitchFamily="34" charset="0"/>
                <a:cs typeface="Arial" charset="0"/>
              </a:rPr>
              <a:t>unding gap</a:t>
            </a:r>
            <a:endParaRPr lang="en-GB" sz="1600" b="1" dirty="0">
              <a:solidFill>
                <a:srgbClr val="FFFFFF"/>
              </a:solidFill>
              <a:latin typeface="Calibri" panose="020F0502020204030204" pitchFamily="34" charset="0"/>
              <a:cs typeface="Arial" charset="0"/>
            </a:endParaRPr>
          </a:p>
        </p:txBody>
      </p:sp>
      <p:sp>
        <p:nvSpPr>
          <p:cNvPr id="6" name="TextBox 5"/>
          <p:cNvSpPr txBox="1"/>
          <p:nvPr/>
        </p:nvSpPr>
        <p:spPr>
          <a:xfrm>
            <a:off x="5904154" y="5611107"/>
            <a:ext cx="2952328" cy="276999"/>
          </a:xfrm>
          <a:prstGeom prst="rect">
            <a:avLst/>
          </a:prstGeom>
          <a:noFill/>
        </p:spPr>
        <p:txBody>
          <a:bodyPr wrap="square" rtlCol="0">
            <a:spAutoFit/>
          </a:bodyPr>
          <a:lstStyle/>
          <a:p>
            <a:pPr algn="ctr" fontAlgn="base">
              <a:spcBef>
                <a:spcPct val="0"/>
              </a:spcBef>
              <a:spcAft>
                <a:spcPct val="0"/>
              </a:spcAft>
            </a:pPr>
            <a:r>
              <a:rPr lang="en-GB" sz="1200" dirty="0" smtClean="0">
                <a:solidFill>
                  <a:srgbClr val="000000"/>
                </a:solidFill>
                <a:latin typeface="Calibri" panose="020F0502020204030204" pitchFamily="34" charset="0"/>
                <a:cs typeface="Arial" charset="0"/>
              </a:rPr>
              <a:t>TAG TB R&amp;D report 2016</a:t>
            </a:r>
            <a:endParaRPr lang="en-GB" sz="1200" dirty="0">
              <a:solidFill>
                <a:srgbClr val="000000"/>
              </a:solidFill>
              <a:latin typeface="Calibri" panose="020F0502020204030204" pitchFamily="34" charset="0"/>
              <a:cs typeface="Arial" charset="0"/>
            </a:endParaRPr>
          </a:p>
        </p:txBody>
      </p:sp>
      <p:pic>
        <p:nvPicPr>
          <p:cNvPr id="12"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04148" y="5818563"/>
            <a:ext cx="664228" cy="25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520" y="1178168"/>
            <a:ext cx="5722913" cy="738664"/>
          </a:xfrm>
          <a:prstGeom prst="rect">
            <a:avLst/>
          </a:prstGeom>
          <a:solidFill>
            <a:srgbClr val="00A7E2"/>
          </a:solidFill>
        </p:spPr>
        <p:txBody>
          <a:bodyPr wrap="none" rtlCol="0">
            <a:spAutoFit/>
          </a:bodyPr>
          <a:lstStyle/>
          <a:p>
            <a:pPr algn="ctr" fontAlgn="base">
              <a:spcBef>
                <a:spcPct val="0"/>
              </a:spcBef>
              <a:spcAft>
                <a:spcPct val="0"/>
              </a:spcAft>
            </a:pPr>
            <a:r>
              <a:rPr lang="en-GB" sz="2400" b="1" dirty="0" smtClean="0">
                <a:solidFill>
                  <a:srgbClr val="FFFFFF"/>
                </a:solidFill>
                <a:latin typeface="Calibri" panose="020F0502020204030204" pitchFamily="34" charset="0"/>
                <a:cs typeface="Calibri" panose="020F0502020204030204" pitchFamily="34" charset="0"/>
              </a:rPr>
              <a:t>IMPLEMENTATION – </a:t>
            </a:r>
            <a:r>
              <a:rPr lang="en-GB" b="1" dirty="0" smtClean="0">
                <a:solidFill>
                  <a:srgbClr val="FFFFFF"/>
                </a:solidFill>
                <a:latin typeface="Calibri" panose="020F0502020204030204" pitchFamily="34" charset="0"/>
                <a:cs typeface="Calibri" panose="020F0502020204030204" pitchFamily="34" charset="0"/>
              </a:rPr>
              <a:t>US$8.3 billion needed in </a:t>
            </a:r>
            <a:r>
              <a:rPr lang="en-GB" b="1" dirty="0" smtClean="0">
                <a:solidFill>
                  <a:srgbClr val="FFFFFF"/>
                </a:solidFill>
                <a:latin typeface="Calibri" panose="020F0502020204030204" pitchFamily="34" charset="0"/>
                <a:cs typeface="Calibri" panose="020F0502020204030204" pitchFamily="34" charset="0"/>
              </a:rPr>
              <a:t>2016 </a:t>
            </a:r>
          </a:p>
          <a:p>
            <a:pPr algn="ctr" fontAlgn="base">
              <a:spcBef>
                <a:spcPct val="0"/>
              </a:spcBef>
              <a:spcAft>
                <a:spcPct val="0"/>
              </a:spcAft>
            </a:pPr>
            <a:r>
              <a:rPr lang="en-GB" b="1" dirty="0" smtClean="0">
                <a:solidFill>
                  <a:srgbClr val="FFFFFF"/>
                </a:solidFill>
                <a:latin typeface="Calibri" panose="020F0502020204030204" pitchFamily="34" charset="0"/>
                <a:cs typeface="Calibri" panose="020F0502020204030204" pitchFamily="34" charset="0"/>
              </a:rPr>
              <a:t>(STBP Global Plan to Stop TB 2016-2020)</a:t>
            </a:r>
            <a:endParaRPr lang="en-GB" b="1" dirty="0">
              <a:solidFill>
                <a:srgbClr val="FFFFFF"/>
              </a:solidFill>
              <a:latin typeface="Calibri" panose="020F0502020204030204" pitchFamily="34" charset="0"/>
              <a:cs typeface="Calibri" panose="020F0502020204030204" pitchFamily="34" charset="0"/>
            </a:endParaRPr>
          </a:p>
        </p:txBody>
      </p:sp>
      <p:sp>
        <p:nvSpPr>
          <p:cNvPr id="19" name="TextBox 18"/>
          <p:cNvSpPr txBox="1"/>
          <p:nvPr/>
        </p:nvSpPr>
        <p:spPr>
          <a:xfrm>
            <a:off x="5313758" y="2287324"/>
            <a:ext cx="3773116" cy="738664"/>
          </a:xfrm>
          <a:prstGeom prst="rect">
            <a:avLst/>
          </a:prstGeom>
          <a:solidFill>
            <a:srgbClr val="00A84C"/>
          </a:solidFill>
        </p:spPr>
        <p:txBody>
          <a:bodyPr wrap="square" rtlCol="0">
            <a:spAutoFit/>
          </a:bodyPr>
          <a:lstStyle/>
          <a:p>
            <a:pPr fontAlgn="base">
              <a:spcBef>
                <a:spcPct val="0"/>
              </a:spcBef>
              <a:spcAft>
                <a:spcPct val="0"/>
              </a:spcAft>
            </a:pPr>
            <a:r>
              <a:rPr lang="en-GB" sz="2400" b="1" dirty="0" smtClean="0">
                <a:solidFill>
                  <a:srgbClr val="FFFFFF"/>
                </a:solidFill>
                <a:latin typeface="Calibri" panose="020F0502020204030204" pitchFamily="34" charset="0"/>
                <a:cs typeface="Calibri" panose="020F0502020204030204" pitchFamily="34" charset="0"/>
              </a:rPr>
              <a:t>RESEARCH </a:t>
            </a:r>
            <a:r>
              <a:rPr lang="en-GB" b="1" dirty="0" smtClean="0">
                <a:solidFill>
                  <a:srgbClr val="FFFFFF"/>
                </a:solidFill>
                <a:latin typeface="Calibri" panose="020F0502020204030204" pitchFamily="34" charset="0"/>
                <a:cs typeface="Calibri" panose="020F0502020204030204" pitchFamily="34" charset="0"/>
              </a:rPr>
              <a:t>– </a:t>
            </a:r>
          </a:p>
          <a:p>
            <a:pPr fontAlgn="base">
              <a:spcBef>
                <a:spcPct val="0"/>
              </a:spcBef>
              <a:spcAft>
                <a:spcPct val="0"/>
              </a:spcAft>
            </a:pPr>
            <a:r>
              <a:rPr lang="en-GB" b="1" dirty="0" smtClean="0">
                <a:solidFill>
                  <a:srgbClr val="FFFFFF"/>
                </a:solidFill>
                <a:latin typeface="Calibri" panose="020F0502020204030204" pitchFamily="34" charset="0"/>
                <a:cs typeface="Calibri" panose="020F0502020204030204" pitchFamily="34" charset="0"/>
              </a:rPr>
              <a:t>at least US$ 2 billion per year needed</a:t>
            </a:r>
            <a:endParaRPr lang="en-GB" b="1" dirty="0">
              <a:solidFill>
                <a:srgbClr val="FFFFFF"/>
              </a:solidFill>
              <a:latin typeface="Calibri" panose="020F0502020204030204" pitchFamily="34" charset="0"/>
              <a:cs typeface="Calibri" panose="020F0502020204030204" pitchFamily="34" charset="0"/>
            </a:endParaRPr>
          </a:p>
        </p:txBody>
      </p:sp>
      <p:sp>
        <p:nvSpPr>
          <p:cNvPr id="8" name="TextBox 7"/>
          <p:cNvSpPr txBox="1"/>
          <p:nvPr/>
        </p:nvSpPr>
        <p:spPr>
          <a:xfrm>
            <a:off x="7297899" y="3429004"/>
            <a:ext cx="1113122" cy="830997"/>
          </a:xfrm>
          <a:prstGeom prst="rect">
            <a:avLst/>
          </a:prstGeom>
          <a:noFill/>
        </p:spPr>
        <p:txBody>
          <a:bodyPr wrap="square" rtlCol="0">
            <a:spAutoFit/>
          </a:bodyPr>
          <a:lstStyle/>
          <a:p>
            <a:pPr fontAlgn="base">
              <a:spcBef>
                <a:spcPct val="0"/>
              </a:spcBef>
              <a:spcAft>
                <a:spcPct val="0"/>
              </a:spcAft>
            </a:pPr>
            <a:r>
              <a:rPr lang="en-GB" sz="1600" b="1" dirty="0" smtClean="0">
                <a:solidFill>
                  <a:srgbClr val="FFFFFF"/>
                </a:solidFill>
                <a:latin typeface="Calibri" panose="020F0502020204030204" pitchFamily="34" charset="0"/>
                <a:cs typeface="Calibri" panose="020F0502020204030204" pitchFamily="34" charset="0"/>
              </a:rPr>
              <a:t>$</a:t>
            </a:r>
            <a:r>
              <a:rPr lang="en-GB" sz="1600" b="1" dirty="0" smtClean="0">
                <a:solidFill>
                  <a:srgbClr val="FFFFFF"/>
                </a:solidFill>
                <a:latin typeface="Calibri" panose="020F0502020204030204" pitchFamily="34" charset="0"/>
                <a:cs typeface="Calibri" panose="020F0502020204030204" pitchFamily="34" charset="0"/>
              </a:rPr>
              <a:t>621 </a:t>
            </a:r>
            <a:r>
              <a:rPr lang="en-GB" sz="1600" b="1" dirty="0" smtClean="0">
                <a:solidFill>
                  <a:srgbClr val="FFFFFF"/>
                </a:solidFill>
                <a:latin typeface="Calibri" panose="020F0502020204030204" pitchFamily="34" charset="0"/>
                <a:cs typeface="Calibri" panose="020F0502020204030204" pitchFamily="34" charset="0"/>
              </a:rPr>
              <a:t>available in 2015</a:t>
            </a:r>
            <a:endParaRPr lang="en-GB" sz="1600" b="1" dirty="0">
              <a:solidFill>
                <a:srgbClr val="FFFFFF"/>
              </a:solidFill>
              <a:latin typeface="Calibri" panose="020F0502020204030204" pitchFamily="34" charset="0"/>
              <a:cs typeface="Calibri" panose="020F0502020204030204" pitchFamily="34" charset="0"/>
            </a:endParaRPr>
          </a:p>
        </p:txBody>
      </p:sp>
      <p:grpSp>
        <p:nvGrpSpPr>
          <p:cNvPr id="20" name="Group 19"/>
          <p:cNvGrpSpPr/>
          <p:nvPr/>
        </p:nvGrpSpPr>
        <p:grpSpPr>
          <a:xfrm>
            <a:off x="0" y="6298265"/>
            <a:ext cx="9180512" cy="587115"/>
            <a:chOff x="0" y="6239537"/>
            <a:chExt cx="9212088" cy="618462"/>
          </a:xfrm>
        </p:grpSpPr>
        <p:pic>
          <p:nvPicPr>
            <p:cNvPr id="21" name="Picture 7"/>
            <p:cNvPicPr>
              <a:picLocks noChangeAspect="1" noChangeArrowheads="1"/>
            </p:cNvPicPr>
            <p:nvPr/>
          </p:nvPicPr>
          <p:blipFill rotWithShape="1">
            <a:blip r:embed="rId6">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Pentagon 21"/>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23" name="Picture 5"/>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0"/>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8567" y="44624"/>
            <a:ext cx="1255921" cy="1255921"/>
          </a:xfrm>
          <a:prstGeom prst="rect">
            <a:avLst/>
          </a:prstGeom>
        </p:spPr>
      </p:pic>
      <p:sp>
        <p:nvSpPr>
          <p:cNvPr id="26" name="Rectangle 25"/>
          <p:cNvSpPr>
            <a:spLocks noChangeArrowheads="1"/>
          </p:cNvSpPr>
          <p:nvPr/>
        </p:nvSpPr>
        <p:spPr bwMode="auto">
          <a:xfrm flipV="1">
            <a:off x="172910" y="1066889"/>
            <a:ext cx="7535657" cy="49242"/>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111848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8748464" cy="947533"/>
          </a:xfrm>
        </p:spPr>
        <p:txBody>
          <a:bodyPr>
            <a:noAutofit/>
          </a:bodyPr>
          <a:lstStyle/>
          <a:p>
            <a:pPr algn="l"/>
            <a:r>
              <a:rPr lang="en-US" sz="2000" dirty="0"/>
              <a:t/>
            </a:r>
            <a:br>
              <a:rPr lang="en-US" sz="2000" dirty="0"/>
            </a:br>
            <a:endParaRPr lang="en-GB" sz="2000" dirty="0"/>
          </a:p>
        </p:txBody>
      </p:sp>
      <p:sp>
        <p:nvSpPr>
          <p:cNvPr id="5" name="Title 1"/>
          <p:cNvSpPr txBox="1">
            <a:spLocks/>
          </p:cNvSpPr>
          <p:nvPr/>
        </p:nvSpPr>
        <p:spPr bwMode="auto">
          <a:xfrm>
            <a:off x="375483" y="63946"/>
            <a:ext cx="8424936" cy="1037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US" sz="3600" b="1" kern="0" dirty="0" smtClean="0">
                <a:solidFill>
                  <a:schemeClr val="tx1"/>
                </a:solidFill>
                <a:latin typeface="Century Gothic" panose="020B0502020202020204" pitchFamily="34" charset="0"/>
              </a:rPr>
              <a:t>TB funding needs to increase</a:t>
            </a:r>
            <a:br>
              <a:rPr lang="en-US" sz="3600" b="1" kern="0" dirty="0" smtClean="0">
                <a:solidFill>
                  <a:schemeClr val="tx1"/>
                </a:solidFill>
                <a:latin typeface="Century Gothic" panose="020B0502020202020204" pitchFamily="34" charset="0"/>
              </a:rPr>
            </a:br>
            <a:r>
              <a:rPr lang="en-US" sz="2400" b="1" kern="0" dirty="0" smtClean="0">
                <a:solidFill>
                  <a:srgbClr val="FF0000"/>
                </a:solidFill>
              </a:rPr>
              <a:t>in low and middle-income countries </a:t>
            </a:r>
            <a:endParaRPr lang="en-GB" sz="2400" kern="0" dirty="0">
              <a:solidFill>
                <a:srgbClr val="FF0000"/>
              </a:solidFill>
            </a:endParaRPr>
          </a:p>
        </p:txBody>
      </p:sp>
      <p:sp>
        <p:nvSpPr>
          <p:cNvPr id="7" name="TextBox 6"/>
          <p:cNvSpPr txBox="1"/>
          <p:nvPr/>
        </p:nvSpPr>
        <p:spPr>
          <a:xfrm flipV="1">
            <a:off x="767472" y="2228247"/>
            <a:ext cx="461665" cy="1656184"/>
          </a:xfrm>
          <a:prstGeom prst="rect">
            <a:avLst/>
          </a:prstGeom>
          <a:noFill/>
        </p:spPr>
        <p:txBody>
          <a:bodyPr vert="eaVert" wrap="square" rtlCol="0">
            <a:spAutoFit/>
          </a:bodyPr>
          <a:lstStyle/>
          <a:p>
            <a:r>
              <a:rPr lang="en-GB" b="1" dirty="0" smtClean="0">
                <a:solidFill>
                  <a:srgbClr val="FF0000"/>
                </a:solidFill>
              </a:rPr>
              <a:t>US$ billions</a:t>
            </a:r>
            <a:endParaRPr lang="en-GB" b="1" dirty="0">
              <a:solidFill>
                <a:srgbClr val="FF0000"/>
              </a:solidFill>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108" y="1124744"/>
            <a:ext cx="7299686" cy="5082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a:xfrm>
            <a:off x="5107229" y="2924944"/>
            <a:ext cx="0" cy="455513"/>
          </a:xfrm>
          <a:prstGeom prst="straightConnector1">
            <a:avLst/>
          </a:prstGeom>
          <a:ln w="31750" cmpd="sng">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185070" y="1899325"/>
            <a:ext cx="0" cy="1555245"/>
          </a:xfrm>
          <a:prstGeom prst="straightConnector1">
            <a:avLst/>
          </a:prstGeom>
          <a:ln w="31750" cmpd="sng">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106500" y="3007652"/>
            <a:ext cx="1258678" cy="307777"/>
          </a:xfrm>
          <a:prstGeom prst="rect">
            <a:avLst/>
          </a:prstGeom>
          <a:noFill/>
        </p:spPr>
        <p:txBody>
          <a:bodyPr wrap="none" rtlCol="0">
            <a:spAutoFit/>
          </a:bodyPr>
          <a:lstStyle/>
          <a:p>
            <a:r>
              <a:rPr lang="en-GB" sz="1400" b="1" dirty="0" smtClean="0"/>
              <a:t>US$ 2 billion</a:t>
            </a:r>
            <a:endParaRPr lang="en-GB" sz="1400" b="1" dirty="0"/>
          </a:p>
        </p:txBody>
      </p:sp>
      <p:sp>
        <p:nvSpPr>
          <p:cNvPr id="19" name="TextBox 18"/>
          <p:cNvSpPr txBox="1"/>
          <p:nvPr/>
        </p:nvSpPr>
        <p:spPr>
          <a:xfrm>
            <a:off x="7182883" y="2415285"/>
            <a:ext cx="1258678" cy="307777"/>
          </a:xfrm>
          <a:prstGeom prst="rect">
            <a:avLst/>
          </a:prstGeom>
          <a:noFill/>
        </p:spPr>
        <p:txBody>
          <a:bodyPr wrap="none" rtlCol="0">
            <a:spAutoFit/>
          </a:bodyPr>
          <a:lstStyle/>
          <a:p>
            <a:r>
              <a:rPr lang="en-GB" sz="1400" b="1" dirty="0" smtClean="0"/>
              <a:t>US$ 6 billion</a:t>
            </a:r>
            <a:endParaRPr lang="en-GB" sz="1400" b="1" dirty="0"/>
          </a:p>
        </p:txBody>
      </p:sp>
      <p:sp>
        <p:nvSpPr>
          <p:cNvPr id="17" name="TextBox 16"/>
          <p:cNvSpPr txBox="1"/>
          <p:nvPr/>
        </p:nvSpPr>
        <p:spPr>
          <a:xfrm>
            <a:off x="4948448" y="5768488"/>
            <a:ext cx="2864887" cy="338554"/>
          </a:xfrm>
          <a:prstGeom prst="rect">
            <a:avLst/>
          </a:prstGeom>
          <a:solidFill>
            <a:schemeClr val="bg1"/>
          </a:solidFill>
        </p:spPr>
        <p:txBody>
          <a:bodyPr wrap="none" rtlCol="0">
            <a:spAutoFit/>
          </a:bodyPr>
          <a:lstStyle/>
          <a:p>
            <a:r>
              <a:rPr lang="en-GB" sz="1600" b="1" dirty="0" smtClean="0"/>
              <a:t>International donor funding</a:t>
            </a:r>
            <a:endParaRPr lang="en-GB" sz="1600" b="1" dirty="0"/>
          </a:p>
        </p:txBody>
      </p:sp>
      <p:sp>
        <p:nvSpPr>
          <p:cNvPr id="21" name="TextBox 20"/>
          <p:cNvSpPr txBox="1"/>
          <p:nvPr/>
        </p:nvSpPr>
        <p:spPr>
          <a:xfrm>
            <a:off x="2359076" y="5781799"/>
            <a:ext cx="1917513" cy="338554"/>
          </a:xfrm>
          <a:prstGeom prst="rect">
            <a:avLst/>
          </a:prstGeom>
          <a:solidFill>
            <a:schemeClr val="bg1"/>
          </a:solidFill>
        </p:spPr>
        <p:txBody>
          <a:bodyPr wrap="none" rtlCol="0">
            <a:spAutoFit/>
          </a:bodyPr>
          <a:lstStyle/>
          <a:p>
            <a:r>
              <a:rPr lang="en-GB" sz="1600" b="1" dirty="0" smtClean="0"/>
              <a:t>Domestic funding</a:t>
            </a:r>
            <a:endParaRPr lang="en-GB" sz="1600" b="1" dirty="0"/>
          </a:p>
        </p:txBody>
      </p:sp>
      <p:sp>
        <p:nvSpPr>
          <p:cNvPr id="22" name="TextBox 21"/>
          <p:cNvSpPr txBox="1"/>
          <p:nvPr/>
        </p:nvSpPr>
        <p:spPr>
          <a:xfrm>
            <a:off x="4350473" y="1253495"/>
            <a:ext cx="2874641" cy="923330"/>
          </a:xfrm>
          <a:prstGeom prst="rect">
            <a:avLst/>
          </a:prstGeom>
          <a:noFill/>
        </p:spPr>
        <p:txBody>
          <a:bodyPr wrap="square" rtlCol="0">
            <a:spAutoFit/>
          </a:bodyPr>
          <a:lstStyle/>
          <a:p>
            <a:r>
              <a:rPr lang="en-GB" b="1" dirty="0" smtClean="0"/>
              <a:t>Stop TB Partnership Global Plan estimates of funding required</a:t>
            </a:r>
            <a:endParaRPr lang="en-GB" b="1" dirty="0"/>
          </a:p>
        </p:txBody>
      </p:sp>
      <p:grpSp>
        <p:nvGrpSpPr>
          <p:cNvPr id="14" name="Group 13"/>
          <p:cNvGrpSpPr/>
          <p:nvPr/>
        </p:nvGrpSpPr>
        <p:grpSpPr>
          <a:xfrm>
            <a:off x="-26126" y="6298269"/>
            <a:ext cx="9180512" cy="587115"/>
            <a:chOff x="0" y="6239537"/>
            <a:chExt cx="9212088" cy="618462"/>
          </a:xfrm>
        </p:grpSpPr>
        <p:pic>
          <p:nvPicPr>
            <p:cNvPr id="1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Pentagon 1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cxnSp>
        <p:nvCxnSpPr>
          <p:cNvPr id="26" name="Straight Connector 25"/>
          <p:cNvCxnSpPr/>
          <p:nvPr/>
        </p:nvCxnSpPr>
        <p:spPr>
          <a:xfrm flipV="1">
            <a:off x="0" y="1098618"/>
            <a:ext cx="9154386" cy="8786"/>
          </a:xfrm>
          <a:prstGeom prst="line">
            <a:avLst/>
          </a:prstGeom>
          <a:ln w="38100">
            <a:solidFill>
              <a:srgbClr val="008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241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8748464" cy="947533"/>
          </a:xfrm>
        </p:spPr>
        <p:txBody>
          <a:bodyPr>
            <a:noAutofit/>
          </a:bodyPr>
          <a:lstStyle/>
          <a:p>
            <a:pPr algn="l"/>
            <a:r>
              <a:rPr lang="en-US" sz="2000" dirty="0"/>
              <a:t/>
            </a:r>
            <a:br>
              <a:rPr lang="en-US" sz="2000" dirty="0"/>
            </a:br>
            <a:endParaRPr lang="en-GB" sz="2000" dirty="0"/>
          </a:p>
        </p:txBody>
      </p:sp>
      <p:sp>
        <p:nvSpPr>
          <p:cNvPr id="5" name="Title 1"/>
          <p:cNvSpPr txBox="1">
            <a:spLocks/>
          </p:cNvSpPr>
          <p:nvPr/>
        </p:nvSpPr>
        <p:spPr bwMode="auto">
          <a:xfrm>
            <a:off x="419230" y="63949"/>
            <a:ext cx="8352928" cy="129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US" sz="3200" b="1" kern="0" dirty="0" smtClean="0">
                <a:solidFill>
                  <a:schemeClr val="tx1"/>
                </a:solidFill>
                <a:latin typeface="Century Gothic" panose="020B0502020202020204" pitchFamily="34" charset="0"/>
              </a:rPr>
              <a:t>More domestic and international donor funding needed</a:t>
            </a:r>
            <a:endParaRPr lang="en-GB" sz="3200" kern="0" dirty="0">
              <a:solidFill>
                <a:schemeClr val="tx1"/>
              </a:solidFill>
              <a:latin typeface="Century Gothic" panose="020B0502020202020204" pitchFamily="34"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811" y="1417940"/>
            <a:ext cx="4524375" cy="501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0046" y="1821855"/>
            <a:ext cx="280987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44207" y="4692708"/>
            <a:ext cx="2016225" cy="830997"/>
          </a:xfrm>
          <a:prstGeom prst="rect">
            <a:avLst/>
          </a:prstGeom>
          <a:noFill/>
        </p:spPr>
        <p:txBody>
          <a:bodyPr wrap="square" rtlCol="0">
            <a:spAutoFit/>
          </a:bodyPr>
          <a:lstStyle/>
          <a:p>
            <a:r>
              <a:rPr lang="en-GB" sz="1600" b="1" dirty="0" smtClean="0"/>
              <a:t>Share of global TB burden in 2015 </a:t>
            </a:r>
            <a:r>
              <a:rPr lang="en-GB" sz="1400" b="1" dirty="0" smtClean="0"/>
              <a:t>(incident cases)</a:t>
            </a:r>
            <a:endParaRPr lang="en-GB" sz="1400" b="1" dirty="0"/>
          </a:p>
        </p:txBody>
      </p:sp>
      <p:sp>
        <p:nvSpPr>
          <p:cNvPr id="4" name="TextBox 3"/>
          <p:cNvSpPr txBox="1"/>
          <p:nvPr/>
        </p:nvSpPr>
        <p:spPr>
          <a:xfrm>
            <a:off x="8144292" y="1821855"/>
            <a:ext cx="793807" cy="523220"/>
          </a:xfrm>
          <a:prstGeom prst="rect">
            <a:avLst/>
          </a:prstGeom>
          <a:noFill/>
        </p:spPr>
        <p:txBody>
          <a:bodyPr wrap="none" rtlCol="0">
            <a:spAutoFit/>
          </a:bodyPr>
          <a:lstStyle/>
          <a:p>
            <a:r>
              <a:rPr lang="en-GB" sz="1400" b="1" dirty="0" smtClean="0"/>
              <a:t>BRICS </a:t>
            </a:r>
          </a:p>
          <a:p>
            <a:r>
              <a:rPr lang="en-GB" sz="1400" b="1" dirty="0" smtClean="0"/>
              <a:t>42%</a:t>
            </a:r>
            <a:endParaRPr lang="en-GB" sz="1400" b="1" dirty="0"/>
          </a:p>
        </p:txBody>
      </p:sp>
      <p:sp>
        <p:nvSpPr>
          <p:cNvPr id="6" name="TextBox 5"/>
          <p:cNvSpPr txBox="1"/>
          <p:nvPr/>
        </p:nvSpPr>
        <p:spPr>
          <a:xfrm>
            <a:off x="5364088" y="3799326"/>
            <a:ext cx="1368152" cy="523220"/>
          </a:xfrm>
          <a:prstGeom prst="rect">
            <a:avLst/>
          </a:prstGeom>
          <a:noFill/>
        </p:spPr>
        <p:txBody>
          <a:bodyPr wrap="square" rtlCol="0">
            <a:spAutoFit/>
          </a:bodyPr>
          <a:lstStyle/>
          <a:p>
            <a:r>
              <a:rPr lang="en-GB" sz="1400" b="1" dirty="0" smtClean="0"/>
              <a:t>Other middle-income (42%)</a:t>
            </a:r>
            <a:endParaRPr lang="en-GB" sz="1400" b="1" dirty="0"/>
          </a:p>
        </p:txBody>
      </p:sp>
      <p:sp>
        <p:nvSpPr>
          <p:cNvPr id="22" name="TextBox 21"/>
          <p:cNvSpPr txBox="1"/>
          <p:nvPr/>
        </p:nvSpPr>
        <p:spPr>
          <a:xfrm>
            <a:off x="5867804" y="1697239"/>
            <a:ext cx="1368152" cy="523220"/>
          </a:xfrm>
          <a:prstGeom prst="rect">
            <a:avLst/>
          </a:prstGeom>
          <a:noFill/>
        </p:spPr>
        <p:txBody>
          <a:bodyPr wrap="square" rtlCol="0">
            <a:spAutoFit/>
          </a:bodyPr>
          <a:lstStyle/>
          <a:p>
            <a:r>
              <a:rPr lang="en-GB" sz="1400" b="1" dirty="0" smtClean="0"/>
              <a:t>Low-income (14%)</a:t>
            </a:r>
            <a:endParaRPr lang="en-GB" sz="1400" b="1" dirty="0"/>
          </a:p>
        </p:txBody>
      </p:sp>
      <p:sp>
        <p:nvSpPr>
          <p:cNvPr id="23" name="TextBox 22"/>
          <p:cNvSpPr txBox="1"/>
          <p:nvPr/>
        </p:nvSpPr>
        <p:spPr>
          <a:xfrm>
            <a:off x="7033686" y="1360149"/>
            <a:ext cx="1264967" cy="523220"/>
          </a:xfrm>
          <a:prstGeom prst="rect">
            <a:avLst/>
          </a:prstGeom>
          <a:noFill/>
        </p:spPr>
        <p:txBody>
          <a:bodyPr wrap="square" rtlCol="0">
            <a:spAutoFit/>
          </a:bodyPr>
          <a:lstStyle/>
          <a:p>
            <a:r>
              <a:rPr lang="en-GB" sz="1400" b="1" dirty="0" smtClean="0"/>
              <a:t>High-income (2%)</a:t>
            </a:r>
            <a:endParaRPr lang="en-GB" sz="1400" b="1" dirty="0"/>
          </a:p>
        </p:txBody>
      </p:sp>
      <p:sp>
        <p:nvSpPr>
          <p:cNvPr id="9" name="TextBox 8"/>
          <p:cNvSpPr txBox="1"/>
          <p:nvPr/>
        </p:nvSpPr>
        <p:spPr>
          <a:xfrm flipV="1">
            <a:off x="166733" y="1340768"/>
            <a:ext cx="430887" cy="3495956"/>
          </a:xfrm>
          <a:prstGeom prst="rect">
            <a:avLst/>
          </a:prstGeom>
          <a:noFill/>
        </p:spPr>
        <p:txBody>
          <a:bodyPr vert="eaVert" wrap="square" rtlCol="0">
            <a:spAutoFit/>
          </a:bodyPr>
          <a:lstStyle/>
          <a:p>
            <a:r>
              <a:rPr lang="en-GB" sz="1600" b="1" dirty="0" smtClean="0">
                <a:solidFill>
                  <a:srgbClr val="FF0000"/>
                </a:solidFill>
              </a:rPr>
              <a:t>Share of available funding in 2016</a:t>
            </a:r>
            <a:endParaRPr lang="en-GB" sz="1600" b="1" dirty="0">
              <a:solidFill>
                <a:srgbClr val="FF0000"/>
              </a:solidFill>
            </a:endParaRPr>
          </a:p>
        </p:txBody>
      </p:sp>
      <p:grpSp>
        <p:nvGrpSpPr>
          <p:cNvPr id="12" name="Group 11"/>
          <p:cNvGrpSpPr/>
          <p:nvPr/>
        </p:nvGrpSpPr>
        <p:grpSpPr>
          <a:xfrm>
            <a:off x="-26126" y="6298269"/>
            <a:ext cx="9180512" cy="587115"/>
            <a:chOff x="0" y="6239537"/>
            <a:chExt cx="9212088" cy="618462"/>
          </a:xfrm>
        </p:grpSpPr>
        <p:pic>
          <p:nvPicPr>
            <p:cNvPr id="13"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Pentagon 13"/>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cxnSp>
        <p:nvCxnSpPr>
          <p:cNvPr id="18" name="Straight Connector 17"/>
          <p:cNvCxnSpPr/>
          <p:nvPr/>
        </p:nvCxnSpPr>
        <p:spPr>
          <a:xfrm flipV="1">
            <a:off x="0" y="1245168"/>
            <a:ext cx="9154386" cy="8786"/>
          </a:xfrm>
          <a:prstGeom prst="line">
            <a:avLst/>
          </a:prstGeom>
          <a:ln w="38100">
            <a:solidFill>
              <a:srgbClr val="008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509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45624" cy="836116"/>
          </a:xfrm>
        </p:spPr>
        <p:txBody>
          <a:bodyPr>
            <a:noAutofit/>
          </a:bodyPr>
          <a:lstStyle/>
          <a:p>
            <a:pPr algn="l"/>
            <a:r>
              <a:rPr lang="en-US" sz="2000" dirty="0"/>
              <a:t/>
            </a:r>
            <a:br>
              <a:rPr lang="en-US" sz="2000" dirty="0"/>
            </a:br>
            <a:endParaRPr lang="en-GB" sz="2000" dirty="0"/>
          </a:p>
        </p:txBody>
      </p:sp>
      <p:sp>
        <p:nvSpPr>
          <p:cNvPr id="5" name="Title 1"/>
          <p:cNvSpPr txBox="1">
            <a:spLocks/>
          </p:cNvSpPr>
          <p:nvPr/>
        </p:nvSpPr>
        <p:spPr bwMode="auto">
          <a:xfrm>
            <a:off x="419764" y="188640"/>
            <a:ext cx="8029782" cy="100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r>
              <a:rPr lang="en-US" sz="3200" b="1" kern="0" dirty="0" smtClean="0">
                <a:solidFill>
                  <a:schemeClr val="tx1"/>
                </a:solidFill>
                <a:latin typeface="Century Gothic" panose="020B0502020202020204" pitchFamily="34" charset="0"/>
              </a:rPr>
              <a:t>Overall health financing needs to increase</a:t>
            </a:r>
            <a:endParaRPr lang="en-GB" sz="3200" kern="0" dirty="0">
              <a:solidFill>
                <a:schemeClr val="tx1"/>
              </a:solidFill>
              <a:latin typeface="Century Gothic" panose="020B0502020202020204" pitchFamily="34" charset="0"/>
            </a:endParaRPr>
          </a:p>
        </p:txBody>
      </p:sp>
      <p:grpSp>
        <p:nvGrpSpPr>
          <p:cNvPr id="3" name="Group 2"/>
          <p:cNvGrpSpPr/>
          <p:nvPr/>
        </p:nvGrpSpPr>
        <p:grpSpPr>
          <a:xfrm>
            <a:off x="82478" y="1394677"/>
            <a:ext cx="8966200" cy="4914643"/>
            <a:chOff x="82478" y="1394677"/>
            <a:chExt cx="8966200" cy="4914643"/>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78" y="1394677"/>
              <a:ext cx="8966200" cy="487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21960" y="4333621"/>
              <a:ext cx="1251797" cy="738664"/>
            </a:xfrm>
            <a:prstGeom prst="rect">
              <a:avLst/>
            </a:prstGeom>
            <a:solidFill>
              <a:schemeClr val="bg1"/>
            </a:solidFill>
            <a:ln>
              <a:noFill/>
            </a:ln>
          </p:spPr>
          <p:txBody>
            <a:bodyPr wrap="square" rtlCol="0">
              <a:spAutoFit/>
            </a:bodyPr>
            <a:lstStyle/>
            <a:p>
              <a:r>
                <a:rPr lang="en-GB" sz="1400" b="1" dirty="0" smtClean="0">
                  <a:solidFill>
                    <a:srgbClr val="000000"/>
                  </a:solidFill>
                </a:rPr>
                <a:t>Gov’t health spending as % GDP</a:t>
              </a:r>
              <a:endParaRPr lang="en-GB" sz="1400" b="1" dirty="0">
                <a:solidFill>
                  <a:srgbClr val="000000"/>
                </a:solidFill>
              </a:endParaRPr>
            </a:p>
          </p:txBody>
        </p:sp>
        <p:sp>
          <p:nvSpPr>
            <p:cNvPr id="7" name="TextBox 6"/>
            <p:cNvSpPr txBox="1"/>
            <p:nvPr/>
          </p:nvSpPr>
          <p:spPr>
            <a:xfrm>
              <a:off x="6266509" y="5007323"/>
              <a:ext cx="695409" cy="1261884"/>
            </a:xfrm>
            <a:prstGeom prst="rect">
              <a:avLst/>
            </a:prstGeom>
            <a:solidFill>
              <a:schemeClr val="bg1"/>
            </a:solidFill>
          </p:spPr>
          <p:txBody>
            <a:bodyPr wrap="square" rtlCol="0">
              <a:spAutoFit/>
            </a:bodyPr>
            <a:lstStyle/>
            <a:p>
              <a:r>
                <a:rPr lang="en-GB" sz="1300" b="1" dirty="0" smtClean="0">
                  <a:solidFill>
                    <a:srgbClr val="000000"/>
                  </a:solidFill>
                </a:rPr>
                <a:t>&lt;4</a:t>
              </a:r>
            </a:p>
            <a:p>
              <a:r>
                <a:rPr lang="en-GB" sz="1300" b="1" dirty="0" smtClean="0">
                  <a:solidFill>
                    <a:srgbClr val="000000"/>
                  </a:solidFill>
                </a:rPr>
                <a:t>4-5.9</a:t>
              </a:r>
            </a:p>
            <a:p>
              <a:r>
                <a:rPr lang="en-GB" sz="1300" b="1" dirty="0" smtClean="0">
                  <a:solidFill>
                    <a:srgbClr val="000000"/>
                  </a:solidFill>
                </a:rPr>
                <a:t>6-9.9</a:t>
              </a:r>
            </a:p>
            <a:p>
              <a:r>
                <a:rPr lang="en-GB" sz="1300" b="1" dirty="0" smtClean="0">
                  <a:solidFill>
                    <a:srgbClr val="000000"/>
                  </a:solidFill>
                </a:rPr>
                <a:t>≥10</a:t>
              </a:r>
            </a:p>
            <a:p>
              <a:endParaRPr lang="en-GB" sz="1200" b="1" dirty="0" smtClean="0">
                <a:solidFill>
                  <a:srgbClr val="000000"/>
                </a:solidFill>
              </a:endParaRPr>
            </a:p>
            <a:p>
              <a:endParaRPr lang="en-GB" sz="1200" b="1" dirty="0">
                <a:solidFill>
                  <a:srgbClr val="000000"/>
                </a:solidFill>
              </a:endParaRPr>
            </a:p>
          </p:txBody>
        </p:sp>
        <p:sp>
          <p:nvSpPr>
            <p:cNvPr id="8" name="Rectangle 7"/>
            <p:cNvSpPr/>
            <p:nvPr/>
          </p:nvSpPr>
          <p:spPr>
            <a:xfrm>
              <a:off x="5765174" y="5824669"/>
              <a:ext cx="522035" cy="484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grpSp>
        <p:nvGrpSpPr>
          <p:cNvPr id="9" name="Group 8"/>
          <p:cNvGrpSpPr/>
          <p:nvPr/>
        </p:nvGrpSpPr>
        <p:grpSpPr>
          <a:xfrm>
            <a:off x="-26126" y="6298269"/>
            <a:ext cx="9180512" cy="587115"/>
            <a:chOff x="0" y="6239537"/>
            <a:chExt cx="9212088" cy="618462"/>
          </a:xfrm>
        </p:grpSpPr>
        <p:pic>
          <p:nvPicPr>
            <p:cNvPr id="10"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entagon 10"/>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pic>
          <p:nvPicPr>
            <p:cNvPr id="12"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cxnSp>
        <p:nvCxnSpPr>
          <p:cNvPr id="15" name="Straight Connector 14"/>
          <p:cNvCxnSpPr/>
          <p:nvPr/>
        </p:nvCxnSpPr>
        <p:spPr>
          <a:xfrm flipV="1">
            <a:off x="0" y="1268760"/>
            <a:ext cx="9154386" cy="8786"/>
          </a:xfrm>
          <a:prstGeom prst="line">
            <a:avLst/>
          </a:prstGeom>
          <a:ln w="38100">
            <a:solidFill>
              <a:srgbClr val="008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144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6"/>
          <p:cNvSpPr>
            <a:spLocks noChangeArrowheads="1"/>
          </p:cNvSpPr>
          <p:nvPr/>
        </p:nvSpPr>
        <p:spPr bwMode="auto">
          <a:xfrm>
            <a:off x="73025" y="153198"/>
            <a:ext cx="903605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lnSpc>
                <a:spcPct val="80000"/>
              </a:lnSpc>
              <a:spcBef>
                <a:spcPct val="20000"/>
              </a:spcBef>
              <a:spcAft>
                <a:spcPct val="0"/>
              </a:spcAft>
              <a:buClr>
                <a:srgbClr val="800080"/>
              </a:buClr>
            </a:pPr>
            <a:endParaRPr lang="en-US" altLang="en-US" sz="2400" b="1" i="1" dirty="0">
              <a:solidFill>
                <a:prstClr val="black"/>
              </a:solidFill>
              <a:latin typeface="Calibri" pitchFamily="34" charset="0"/>
              <a:cs typeface="Arial" charset="0"/>
            </a:endParaRPr>
          </a:p>
        </p:txBody>
      </p:sp>
      <p:sp>
        <p:nvSpPr>
          <p:cNvPr id="11" name="Title 1"/>
          <p:cNvSpPr txBox="1">
            <a:spLocks/>
          </p:cNvSpPr>
          <p:nvPr/>
        </p:nvSpPr>
        <p:spPr>
          <a:xfrm>
            <a:off x="177139" y="181444"/>
            <a:ext cx="8568952" cy="7667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lnSpc>
                <a:spcPts val="3000"/>
              </a:lnSpc>
            </a:pPr>
            <a:r>
              <a:rPr lang="en-GB" altLang="en-US" sz="2800" b="1" kern="0" dirty="0" smtClean="0">
                <a:solidFill>
                  <a:srgbClr val="000000"/>
                </a:solidFill>
                <a:latin typeface="Century Gothic" panose="020B0502020202020204" pitchFamily="34" charset="0"/>
                <a:cs typeface="Calibri" panose="020F0502020204030204" pitchFamily="34" charset="0"/>
              </a:rPr>
              <a:t>International donor funding has grown for TB</a:t>
            </a:r>
          </a:p>
          <a:p>
            <a:pPr algn="l">
              <a:lnSpc>
                <a:spcPts val="3000"/>
              </a:lnSpc>
            </a:pPr>
            <a:r>
              <a:rPr lang="en-GB" altLang="en-US" sz="2400" b="1" kern="0" dirty="0" smtClean="0">
                <a:solidFill>
                  <a:srgbClr val="FF0000"/>
                </a:solidFill>
                <a:latin typeface="Century Gothic" panose="020B0502020202020204" pitchFamily="34" charset="0"/>
                <a:cs typeface="Calibri" panose="020F0502020204030204" pitchFamily="34" charset="0"/>
              </a:rPr>
              <a:t>But HIV and Malaria funding are 9x and 2x</a:t>
            </a:r>
          </a:p>
        </p:txBody>
      </p:sp>
      <p:sp>
        <p:nvSpPr>
          <p:cNvPr id="16" name="TextBox 15"/>
          <p:cNvSpPr txBox="1"/>
          <p:nvPr/>
        </p:nvSpPr>
        <p:spPr>
          <a:xfrm>
            <a:off x="5724134" y="4149082"/>
            <a:ext cx="2016224" cy="584775"/>
          </a:xfrm>
          <a:prstGeom prst="rect">
            <a:avLst/>
          </a:prstGeom>
          <a:noFill/>
        </p:spPr>
        <p:txBody>
          <a:bodyPr wrap="square" rtlCol="0">
            <a:spAutoFit/>
          </a:bodyPr>
          <a:lstStyle/>
          <a:p>
            <a:pPr algn="ctr" fontAlgn="base">
              <a:spcBef>
                <a:spcPct val="0"/>
              </a:spcBef>
              <a:spcAft>
                <a:spcPct val="0"/>
              </a:spcAft>
            </a:pPr>
            <a:r>
              <a:rPr lang="en-GB" sz="1600" b="1" dirty="0" smtClean="0">
                <a:solidFill>
                  <a:srgbClr val="FFFFFF"/>
                </a:solidFill>
                <a:latin typeface="Calibri" panose="020F0502020204030204" pitchFamily="34" charset="0"/>
                <a:cs typeface="Arial" charset="0"/>
              </a:rPr>
              <a:t>$1.32 billion</a:t>
            </a:r>
          </a:p>
          <a:p>
            <a:pPr algn="ctr" fontAlgn="base">
              <a:spcBef>
                <a:spcPct val="0"/>
              </a:spcBef>
              <a:spcAft>
                <a:spcPct val="0"/>
              </a:spcAft>
            </a:pPr>
            <a:r>
              <a:rPr lang="en-GB" sz="1600" b="1" dirty="0">
                <a:solidFill>
                  <a:srgbClr val="FFFFFF"/>
                </a:solidFill>
                <a:latin typeface="Calibri" panose="020F0502020204030204" pitchFamily="34" charset="0"/>
                <a:cs typeface="Arial" charset="0"/>
              </a:rPr>
              <a:t>f</a:t>
            </a:r>
            <a:r>
              <a:rPr lang="en-GB" sz="1600" b="1" dirty="0" smtClean="0">
                <a:solidFill>
                  <a:srgbClr val="FFFFFF"/>
                </a:solidFill>
                <a:latin typeface="Calibri" panose="020F0502020204030204" pitchFamily="34" charset="0"/>
                <a:cs typeface="Arial" charset="0"/>
              </a:rPr>
              <a:t>unding gap</a:t>
            </a:r>
            <a:endParaRPr lang="en-GB" sz="1600" b="1" dirty="0">
              <a:solidFill>
                <a:srgbClr val="FFFFFF"/>
              </a:solidFill>
              <a:latin typeface="Calibri" panose="020F0502020204030204" pitchFamily="34" charset="0"/>
              <a:cs typeface="Arial"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920868951"/>
              </p:ext>
            </p:extLst>
          </p:nvPr>
        </p:nvGraphicFramePr>
        <p:xfrm>
          <a:off x="611560" y="5831208"/>
          <a:ext cx="8452718" cy="391872"/>
        </p:xfrm>
        <a:graphic>
          <a:graphicData uri="http://schemas.openxmlformats.org/drawingml/2006/table">
            <a:tbl>
              <a:tblPr>
                <a:tableStyleId>{5C22544A-7EE6-4342-B048-85BDC9FD1C3A}</a:tableStyleId>
              </a:tblPr>
              <a:tblGrid>
                <a:gridCol w="8452718"/>
              </a:tblGrid>
              <a:tr h="245187">
                <a:tc>
                  <a:txBody>
                    <a:bodyPr/>
                    <a:lstStyle/>
                    <a:p>
                      <a:pPr algn="l" fontAlgn="b"/>
                      <a:r>
                        <a:rPr lang="en-US" sz="900" u="none" strike="noStrike" dirty="0" smtClean="0">
                          <a:effectLst/>
                          <a:latin typeface="Calibri" panose="020F0502020204030204" pitchFamily="34" charset="0"/>
                          <a:cs typeface="Calibri" panose="020F0502020204030204" pitchFamily="34" charset="0"/>
                        </a:rPr>
                        <a:t>Source: Creditor </a:t>
                      </a:r>
                      <a:r>
                        <a:rPr lang="en-US" sz="900" u="none" strike="noStrike" dirty="0">
                          <a:effectLst/>
                          <a:latin typeface="Calibri" panose="020F0502020204030204" pitchFamily="34" charset="0"/>
                          <a:cs typeface="Calibri" panose="020F0502020204030204" pitchFamily="34" charset="0"/>
                        </a:rPr>
                        <a:t>reporting system. Paris: </a:t>
                      </a:r>
                      <a:r>
                        <a:rPr lang="en-US" sz="900" u="none" strike="noStrike" dirty="0" err="1">
                          <a:effectLst/>
                          <a:latin typeface="Calibri" panose="020F0502020204030204" pitchFamily="34" charset="0"/>
                          <a:cs typeface="Calibri" panose="020F0502020204030204" pitchFamily="34" charset="0"/>
                        </a:rPr>
                        <a:t>Organisation</a:t>
                      </a:r>
                      <a:r>
                        <a:rPr lang="en-US" sz="900" u="none" strike="noStrike" dirty="0">
                          <a:effectLst/>
                          <a:latin typeface="Calibri" panose="020F0502020204030204" pitchFamily="34" charset="0"/>
                          <a:cs typeface="Calibri" panose="020F0502020204030204" pitchFamily="34" charset="0"/>
                        </a:rPr>
                        <a:t> of Economic Co-operation and </a:t>
                      </a:r>
                      <a:r>
                        <a:rPr lang="en-US" sz="900" u="none" strike="noStrike" dirty="0" smtClean="0">
                          <a:effectLst/>
                          <a:latin typeface="Calibri" panose="020F0502020204030204" pitchFamily="34" charset="0"/>
                          <a:cs typeface="Calibri" panose="020F0502020204030204" pitchFamily="34" charset="0"/>
                        </a:rPr>
                        <a:t>Development</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noFill/>
                  </a:tcPr>
                </a:tc>
              </a:tr>
              <a:tr h="114853">
                <a:tc>
                  <a:txBody>
                    <a:bodyPr/>
                    <a:lstStyle/>
                    <a:p>
                      <a:pPr algn="l" fontAlgn="b"/>
                      <a:r>
                        <a:rPr lang="en-US" sz="900" u="none" strike="noStrike" dirty="0">
                          <a:effectLst/>
                          <a:latin typeface="Calibri" panose="020F0502020204030204" pitchFamily="34" charset="0"/>
                          <a:cs typeface="Calibri" panose="020F0502020204030204" pitchFamily="34" charset="0"/>
                        </a:rPr>
                        <a:t>Note: HIV funding is recorded as “STD control including HIV/AIDS”.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9525" marR="9525" marT="9525" marB="0" anchor="b">
                    <a:noFill/>
                  </a:tcPr>
                </a:tc>
              </a:tr>
            </a:tbl>
          </a:graphicData>
        </a:graphic>
      </p:graphicFrame>
      <p:grpSp>
        <p:nvGrpSpPr>
          <p:cNvPr id="12" name="Group 11"/>
          <p:cNvGrpSpPr/>
          <p:nvPr/>
        </p:nvGrpSpPr>
        <p:grpSpPr>
          <a:xfrm>
            <a:off x="2" y="6298279"/>
            <a:ext cx="9180512" cy="587115"/>
            <a:chOff x="0" y="6239537"/>
            <a:chExt cx="9212088" cy="618462"/>
          </a:xfrm>
        </p:grpSpPr>
        <p:pic>
          <p:nvPicPr>
            <p:cNvPr id="13"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Pentagon 13"/>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
        <p:nvSpPr>
          <p:cNvPr id="17" name="Rectangle 16"/>
          <p:cNvSpPr>
            <a:spLocks noChangeArrowheads="1"/>
          </p:cNvSpPr>
          <p:nvPr/>
        </p:nvSpPr>
        <p:spPr bwMode="auto">
          <a:xfrm>
            <a:off x="251520" y="1079025"/>
            <a:ext cx="7848872"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pic>
        <p:nvPicPr>
          <p:cNvPr id="18" name="Picture 2" descr="Global tuberculosis report 2016 - cover 200p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0392" y="21348"/>
            <a:ext cx="929169" cy="13194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Chart 21"/>
          <p:cNvGraphicFramePr>
            <a:graphicFrameLocks/>
          </p:cNvGraphicFramePr>
          <p:nvPr>
            <p:extLst>
              <p:ext uri="{D42A27DB-BD31-4B8C-83A1-F6EECF244321}">
                <p14:modId xmlns:p14="http://schemas.microsoft.com/office/powerpoint/2010/main" val="4138199093"/>
              </p:ext>
            </p:extLst>
          </p:nvPr>
        </p:nvGraphicFramePr>
        <p:xfrm>
          <a:off x="445892" y="1131161"/>
          <a:ext cx="7210425" cy="461329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214360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Box 3"/>
          <p:cNvSpPr txBox="1">
            <a:spLocks noChangeArrowheads="1"/>
          </p:cNvSpPr>
          <p:nvPr/>
        </p:nvSpPr>
        <p:spPr bwMode="auto">
          <a:xfrm>
            <a:off x="34925" y="241300"/>
            <a:ext cx="9136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en-GB" altLang="en-US" sz="2800" b="1" smtClean="0">
                <a:solidFill>
                  <a:srgbClr val="000000"/>
                </a:solidFill>
                <a:latin typeface="Century Gothic" pitchFamily="34" charset="0"/>
              </a:rPr>
              <a:t>First of all, UHC and social protection for the poorest</a:t>
            </a:r>
            <a:endParaRPr lang="en-GB" altLang="en-US" sz="2800" b="1" smtClean="0">
              <a:solidFill>
                <a:srgbClr val="FF0000"/>
              </a:solidFill>
              <a:latin typeface="Century Gothic" pitchFamily="34" charset="0"/>
            </a:endParaRPr>
          </a:p>
        </p:txBody>
      </p:sp>
      <p:cxnSp>
        <p:nvCxnSpPr>
          <p:cNvPr id="8" name="Straight Connector 7"/>
          <p:cNvCxnSpPr/>
          <p:nvPr/>
        </p:nvCxnSpPr>
        <p:spPr>
          <a:xfrm>
            <a:off x="179388" y="804863"/>
            <a:ext cx="88757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9574" name="Picture 4" descr="http://pix.avaxnews.com/avaxnews/8d/ae/0001ae8d_medium.jpeg"/>
          <p:cNvPicPr>
            <a:picLocks noChangeAspect="1" noChangeArrowheads="1"/>
          </p:cNvPicPr>
          <p:nvPr/>
        </p:nvPicPr>
        <p:blipFill>
          <a:blip r:embed="rId2"/>
          <a:srcRect/>
          <a:stretch>
            <a:fillRect/>
          </a:stretch>
        </p:blipFill>
        <p:spPr bwMode="auto">
          <a:xfrm>
            <a:off x="6011863" y="3860800"/>
            <a:ext cx="3043237" cy="2028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5" name="Picture 22" descr="d0552a32[1]"/>
          <p:cNvPicPr>
            <a:picLocks noChangeAspect="1" noChangeArrowheads="1"/>
          </p:cNvPicPr>
          <p:nvPr/>
        </p:nvPicPr>
        <p:blipFill>
          <a:blip r:embed="rId3"/>
          <a:srcRect/>
          <a:stretch>
            <a:fillRect/>
          </a:stretch>
        </p:blipFill>
        <p:spPr bwMode="auto">
          <a:xfrm>
            <a:off x="3355975" y="3044825"/>
            <a:ext cx="2497138" cy="3198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288" y="908050"/>
            <a:ext cx="3111500" cy="207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3001963"/>
            <a:ext cx="2574925" cy="30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8" name="Picture 6" descr="Die Ärtze werden von den Bewohnern bereits erwartet"/>
          <p:cNvPicPr>
            <a:picLocks noChangeAspect="1" noChangeArrowheads="1"/>
          </p:cNvPicPr>
          <p:nvPr/>
        </p:nvPicPr>
        <p:blipFill>
          <a:blip r:embed="rId6"/>
          <a:srcRect/>
          <a:stretch>
            <a:fillRect/>
          </a:stretch>
        </p:blipFill>
        <p:spPr bwMode="auto">
          <a:xfrm>
            <a:off x="6084888" y="979488"/>
            <a:ext cx="1946275" cy="2593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nvGrpSpPr>
          <p:cNvPr id="189449" name="Group 7"/>
          <p:cNvGrpSpPr>
            <a:grpSpLocks/>
          </p:cNvGrpSpPr>
          <p:nvPr/>
        </p:nvGrpSpPr>
        <p:grpSpPr bwMode="auto">
          <a:xfrm>
            <a:off x="0" y="6297613"/>
            <a:ext cx="9180513" cy="587375"/>
            <a:chOff x="0" y="6239537"/>
            <a:chExt cx="9212088" cy="618462"/>
          </a:xfrm>
        </p:grpSpPr>
        <p:pic>
          <p:nvPicPr>
            <p:cNvPr id="189450" name="Picture 7"/>
            <p:cNvPicPr>
              <a:picLocks noChangeAspect="1" noChangeArrowheads="1"/>
            </p:cNvPicPr>
            <p:nvPr/>
          </p:nvPicPr>
          <p:blipFill>
            <a:blip r:embed="rId7">
              <a:extLst>
                <a:ext uri="{28A0092B-C50C-407E-A947-70E740481C1C}">
                  <a14:useLocalDpi xmlns:a14="http://schemas.microsoft.com/office/drawing/2010/main" val="0"/>
                </a:ext>
              </a:extLst>
            </a:blip>
            <a:srcRect l="1613" r="16685"/>
            <a:stretch>
              <a:fillRect/>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Pentagon 13"/>
            <p:cNvSpPr/>
            <p:nvPr/>
          </p:nvSpPr>
          <p:spPr>
            <a:xfrm>
              <a:off x="0" y="6239537"/>
              <a:ext cx="6300157"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smtClean="0">
                <a:solidFill>
                  <a:srgbClr val="FFFFFF"/>
                </a:solidFill>
              </a:endParaRPr>
            </a:p>
          </p:txBody>
        </p:sp>
        <p:pic>
          <p:nvPicPr>
            <p:cNvPr id="189452" name="Picture 5"/>
            <p:cNvPicPr>
              <a:picLocks noChangeAspect="1" noChangeArrowheads="1"/>
            </p:cNvPicPr>
            <p:nvPr/>
          </p:nvPicPr>
          <p:blipFill>
            <a:blip r:embed="rId8">
              <a:extLst>
                <a:ext uri="{28A0092B-C50C-407E-A947-70E740481C1C}">
                  <a14:useLocalDpi xmlns:a14="http://schemas.microsoft.com/office/drawing/2010/main" val="0"/>
                </a:ext>
              </a:extLst>
            </a:blip>
            <a:srcRect l="12131" t="6778" r="43935" b="-2"/>
            <a:stretch>
              <a:fillRect/>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53" name="Picture 2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54" name="Picture 1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47424" y="6366209"/>
              <a:ext cx="1358968" cy="41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3290880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07486" y="280341"/>
            <a:ext cx="1315488" cy="830997"/>
          </a:xfrm>
          <a:prstGeom prst="rect">
            <a:avLst/>
          </a:prstGeom>
          <a:noFill/>
        </p:spPr>
        <p:txBody>
          <a:bodyPr wrap="none" rtlCol="0">
            <a:spAutoFit/>
          </a:bodyPr>
          <a:lstStyle/>
          <a:p>
            <a:r>
              <a:rPr lang="en-US" sz="4800" dirty="0" smtClean="0">
                <a:solidFill>
                  <a:prstClr val="white"/>
                </a:solidFill>
                <a:latin typeface="Arial" pitchFamily="34" charset="0"/>
                <a:cs typeface="Arial" pitchFamily="34" charset="0"/>
              </a:rPr>
              <a:t>Text</a:t>
            </a:r>
            <a:endParaRPr lang="en-US" sz="4800" dirty="0">
              <a:solidFill>
                <a:prstClr val="white"/>
              </a:solidFill>
              <a:latin typeface="Arial" pitchFamily="34" charset="0"/>
              <a:cs typeface="Arial" pitchFamily="34" charset="0"/>
            </a:endParaRPr>
          </a:p>
        </p:txBody>
      </p:sp>
      <p:sp>
        <p:nvSpPr>
          <p:cNvPr id="28" name="Rectangle 5"/>
          <p:cNvSpPr>
            <a:spLocks noChangeArrowheads="1"/>
          </p:cNvSpPr>
          <p:nvPr/>
        </p:nvSpPr>
        <p:spPr bwMode="auto">
          <a:xfrm>
            <a:off x="646815" y="188640"/>
            <a:ext cx="8749721"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p>
            <a:pPr fontAlgn="base">
              <a:spcBef>
                <a:spcPct val="0"/>
              </a:spcBef>
              <a:spcAft>
                <a:spcPct val="0"/>
              </a:spcAft>
            </a:pPr>
            <a:r>
              <a:rPr kumimoji="1" lang="en-GB" sz="3600" b="1" dirty="0" smtClean="0">
                <a:solidFill>
                  <a:prstClr val="black"/>
                </a:solidFill>
                <a:latin typeface="Century Gothic" panose="020B0502020202020204" pitchFamily="34" charset="0"/>
                <a:cs typeface="Calibri" pitchFamily="34" charset="0"/>
              </a:rPr>
              <a:t>TB is </a:t>
            </a:r>
            <a:r>
              <a:rPr kumimoji="1" lang="en-GB" sz="3600" b="1" dirty="0" smtClean="0">
                <a:solidFill>
                  <a:srgbClr val="FF0000"/>
                </a:solidFill>
                <a:latin typeface="Century Gothic" panose="020B0502020202020204" pitchFamily="34" charset="0"/>
                <a:cs typeface="Calibri" pitchFamily="34" charset="0"/>
              </a:rPr>
              <a:t>airborne</a:t>
            </a:r>
            <a:endParaRPr kumimoji="1" lang="en-GB" sz="3600" b="1" dirty="0">
              <a:solidFill>
                <a:srgbClr val="FF0000"/>
              </a:solidFill>
              <a:latin typeface="Century Gothic" panose="020B0502020202020204" pitchFamily="34" charset="0"/>
              <a:cs typeface="Calibri" pitchFamily="34" charset="0"/>
            </a:endParaRPr>
          </a:p>
        </p:txBody>
      </p:sp>
      <p:grpSp>
        <p:nvGrpSpPr>
          <p:cNvPr id="9" name="Group 8"/>
          <p:cNvGrpSpPr/>
          <p:nvPr/>
        </p:nvGrpSpPr>
        <p:grpSpPr>
          <a:xfrm>
            <a:off x="700204" y="2204864"/>
            <a:ext cx="4905221" cy="3443610"/>
            <a:chOff x="268156" y="2379384"/>
            <a:chExt cx="4905221" cy="3443610"/>
          </a:xfrm>
        </p:grpSpPr>
        <p:sp>
          <p:nvSpPr>
            <p:cNvPr id="3" name="Rectangle 2"/>
            <p:cNvSpPr/>
            <p:nvPr/>
          </p:nvSpPr>
          <p:spPr>
            <a:xfrm>
              <a:off x="284859" y="4899664"/>
              <a:ext cx="4888518" cy="923330"/>
            </a:xfrm>
            <a:prstGeom prst="rect">
              <a:avLst/>
            </a:prstGeom>
          </p:spPr>
          <p:txBody>
            <a:bodyPr wrap="none">
              <a:spAutoFit/>
            </a:bodyPr>
            <a:lstStyle/>
            <a:p>
              <a:pPr fontAlgn="base">
                <a:spcBef>
                  <a:spcPct val="0"/>
                </a:spcBef>
                <a:spcAft>
                  <a:spcPct val="0"/>
                </a:spcAft>
              </a:pPr>
              <a:r>
                <a:rPr lang="en-US" altLang="en-US" b="1" dirty="0" smtClean="0">
                  <a:solidFill>
                    <a:prstClr val="black"/>
                  </a:solidFill>
                  <a:latin typeface="Calibri" pitchFamily="34" charset="0"/>
                  <a:cs typeface="Arial" charset="0"/>
                </a:rPr>
                <a:t>Of those exposed, some (e.g., 10-15 in 1 year) </a:t>
              </a:r>
            </a:p>
            <a:p>
              <a:pPr fontAlgn="base">
                <a:spcBef>
                  <a:spcPct val="0"/>
                </a:spcBef>
                <a:spcAft>
                  <a:spcPct val="0"/>
                </a:spcAft>
              </a:pPr>
              <a:r>
                <a:rPr lang="en-US" altLang="en-US" b="1" dirty="0" smtClean="0">
                  <a:solidFill>
                    <a:prstClr val="black"/>
                  </a:solidFill>
                  <a:latin typeface="Calibri" pitchFamily="34" charset="0"/>
                  <a:cs typeface="Arial" charset="0"/>
                </a:rPr>
                <a:t>will get infected  (1/3 of humanity!) a</a:t>
              </a:r>
              <a:r>
                <a:rPr lang="en-US" b="1" dirty="0" smtClean="0">
                  <a:solidFill>
                    <a:prstClr val="black"/>
                  </a:solidFill>
                  <a:latin typeface="Calibri" pitchFamily="34" charset="0"/>
                  <a:cs typeface="Arial" charset="0"/>
                </a:rPr>
                <a:t>nd of those </a:t>
              </a:r>
            </a:p>
            <a:p>
              <a:pPr fontAlgn="base">
                <a:spcBef>
                  <a:spcPct val="0"/>
                </a:spcBef>
                <a:spcAft>
                  <a:spcPct val="0"/>
                </a:spcAft>
              </a:pPr>
              <a:r>
                <a:rPr lang="en-US" b="1" dirty="0" smtClean="0">
                  <a:solidFill>
                    <a:prstClr val="black"/>
                  </a:solidFill>
                  <a:latin typeface="Calibri" pitchFamily="34" charset="0"/>
                  <a:cs typeface="Arial" charset="0"/>
                </a:rPr>
                <a:t>Infected up to 10% will develop TB</a:t>
              </a:r>
              <a:endParaRPr lang="en-GB" dirty="0">
                <a:solidFill>
                  <a:prstClr val="black"/>
                </a:solidFill>
                <a:latin typeface="Arial" charset="0"/>
                <a:cs typeface="Arial" charset="0"/>
              </a:endParaRPr>
            </a:p>
          </p:txBody>
        </p:sp>
        <p:grpSp>
          <p:nvGrpSpPr>
            <p:cNvPr id="7" name="Group 6"/>
            <p:cNvGrpSpPr/>
            <p:nvPr/>
          </p:nvGrpSpPr>
          <p:grpSpPr>
            <a:xfrm>
              <a:off x="268156" y="2379384"/>
              <a:ext cx="4396144" cy="2784704"/>
              <a:chOff x="268156" y="2379384"/>
              <a:chExt cx="4396144" cy="2784704"/>
            </a:xfrm>
          </p:grpSpPr>
          <p:pic>
            <p:nvPicPr>
              <p:cNvPr id="4" name="single person" descr="Male.png"/>
              <p:cNvPicPr>
                <a:picLocks noChangeAspect="1"/>
              </p:cNvPicPr>
              <p:nvPr/>
            </p:nvPicPr>
            <p:blipFill>
              <a:blip r:embed="rId2"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268156" y="2420888"/>
                <a:ext cx="1567540" cy="2743200"/>
              </a:xfrm>
              <a:prstGeom prst="rect">
                <a:avLst/>
              </a:prstGeom>
            </p:spPr>
          </p:pic>
          <p:grpSp>
            <p:nvGrpSpPr>
              <p:cNvPr id="6" name="Group 5"/>
              <p:cNvGrpSpPr/>
              <p:nvPr/>
            </p:nvGrpSpPr>
            <p:grpSpPr>
              <a:xfrm>
                <a:off x="1563633" y="2379384"/>
                <a:ext cx="3100667" cy="1947281"/>
                <a:chOff x="1563633" y="2379384"/>
                <a:chExt cx="3100667" cy="1947281"/>
              </a:xfrm>
            </p:grpSpPr>
            <p:sp>
              <p:nvSpPr>
                <p:cNvPr id="5" name="Cloud 4"/>
                <p:cNvSpPr/>
                <p:nvPr/>
              </p:nvSpPr>
              <p:spPr>
                <a:xfrm>
                  <a:off x="2250960" y="3241208"/>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10" name="Cloud 209"/>
                <p:cNvSpPr/>
                <p:nvPr/>
              </p:nvSpPr>
              <p:spPr>
                <a:xfrm>
                  <a:off x="2403360" y="3393608"/>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11" name="Cloud 210"/>
                <p:cNvSpPr/>
                <p:nvPr/>
              </p:nvSpPr>
              <p:spPr>
                <a:xfrm>
                  <a:off x="2555760" y="3546008"/>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12" name="Cloud 211"/>
                <p:cNvSpPr/>
                <p:nvPr/>
              </p:nvSpPr>
              <p:spPr>
                <a:xfrm>
                  <a:off x="2708160" y="3698408"/>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13" name="Cloud 212"/>
                <p:cNvSpPr/>
                <p:nvPr/>
              </p:nvSpPr>
              <p:spPr>
                <a:xfrm>
                  <a:off x="4019600" y="2429655"/>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14" name="Cloud 213"/>
                <p:cNvSpPr/>
                <p:nvPr/>
              </p:nvSpPr>
              <p:spPr>
                <a:xfrm>
                  <a:off x="4172000" y="2582055"/>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15" name="Cloud 214"/>
                <p:cNvSpPr/>
                <p:nvPr/>
              </p:nvSpPr>
              <p:spPr>
                <a:xfrm>
                  <a:off x="4324400" y="2734455"/>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16" name="Cloud 215"/>
                <p:cNvSpPr/>
                <p:nvPr/>
              </p:nvSpPr>
              <p:spPr>
                <a:xfrm>
                  <a:off x="4449420" y="2949696"/>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17" name="Cloud 216"/>
                <p:cNvSpPr/>
                <p:nvPr/>
              </p:nvSpPr>
              <p:spPr>
                <a:xfrm>
                  <a:off x="4520284" y="3247267"/>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18" name="Cloud 217"/>
                <p:cNvSpPr/>
                <p:nvPr/>
              </p:nvSpPr>
              <p:spPr>
                <a:xfrm>
                  <a:off x="3999384" y="3465951"/>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19" name="Cloud 218"/>
                <p:cNvSpPr/>
                <p:nvPr/>
              </p:nvSpPr>
              <p:spPr>
                <a:xfrm>
                  <a:off x="4151784" y="3618351"/>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20" name="Cloud 219"/>
                <p:cNvSpPr/>
                <p:nvPr/>
              </p:nvSpPr>
              <p:spPr>
                <a:xfrm>
                  <a:off x="4304184" y="3770751"/>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21" name="Cloud 220"/>
                <p:cNvSpPr/>
                <p:nvPr/>
              </p:nvSpPr>
              <p:spPr>
                <a:xfrm>
                  <a:off x="2060432" y="3369650"/>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22" name="Cloud 221"/>
                <p:cNvSpPr/>
                <p:nvPr/>
              </p:nvSpPr>
              <p:spPr>
                <a:xfrm>
                  <a:off x="2267744" y="3573016"/>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23" name="Cloud 222"/>
                <p:cNvSpPr/>
                <p:nvPr/>
              </p:nvSpPr>
              <p:spPr>
                <a:xfrm>
                  <a:off x="3550568" y="2379384"/>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24" name="Cloud 223"/>
                <p:cNvSpPr/>
                <p:nvPr/>
              </p:nvSpPr>
              <p:spPr>
                <a:xfrm>
                  <a:off x="3702968" y="2531784"/>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25" name="Cloud 224"/>
                <p:cNvSpPr/>
                <p:nvPr/>
              </p:nvSpPr>
              <p:spPr>
                <a:xfrm>
                  <a:off x="3855368" y="2684184"/>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26" name="Cloud 225"/>
                <p:cNvSpPr/>
                <p:nvPr/>
              </p:nvSpPr>
              <p:spPr>
                <a:xfrm>
                  <a:off x="3950568" y="2996952"/>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27" name="Cloud 226"/>
                <p:cNvSpPr/>
                <p:nvPr/>
              </p:nvSpPr>
              <p:spPr>
                <a:xfrm>
                  <a:off x="4283968" y="3090614"/>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28" name="Cloud 227"/>
                <p:cNvSpPr/>
                <p:nvPr/>
              </p:nvSpPr>
              <p:spPr>
                <a:xfrm>
                  <a:off x="4255368" y="3301752"/>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30" name="Cloud 229"/>
                <p:cNvSpPr/>
                <p:nvPr/>
              </p:nvSpPr>
              <p:spPr>
                <a:xfrm>
                  <a:off x="3835152" y="3720480"/>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31" name="Cloud 230"/>
                <p:cNvSpPr/>
                <p:nvPr/>
              </p:nvSpPr>
              <p:spPr>
                <a:xfrm>
                  <a:off x="3987552" y="3872880"/>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32" name="Cloud 231"/>
                <p:cNvSpPr/>
                <p:nvPr/>
              </p:nvSpPr>
              <p:spPr>
                <a:xfrm>
                  <a:off x="4139952" y="4025280"/>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33" name="Cloud 232"/>
                <p:cNvSpPr/>
                <p:nvPr/>
              </p:nvSpPr>
              <p:spPr>
                <a:xfrm>
                  <a:off x="2391544" y="265019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34" name="Cloud 233"/>
                <p:cNvSpPr/>
                <p:nvPr/>
              </p:nvSpPr>
              <p:spPr>
                <a:xfrm>
                  <a:off x="2543944" y="280259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35" name="Cloud 234"/>
                <p:cNvSpPr/>
                <p:nvPr/>
              </p:nvSpPr>
              <p:spPr>
                <a:xfrm>
                  <a:off x="2696344" y="295499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36" name="Cloud 235"/>
                <p:cNvSpPr/>
                <p:nvPr/>
              </p:nvSpPr>
              <p:spPr>
                <a:xfrm>
                  <a:off x="2848744" y="310739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37" name="Cloud 236"/>
                <p:cNvSpPr/>
                <p:nvPr/>
              </p:nvSpPr>
              <p:spPr>
                <a:xfrm>
                  <a:off x="3726160" y="3145871"/>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38" name="Cloud 237"/>
                <p:cNvSpPr/>
                <p:nvPr/>
              </p:nvSpPr>
              <p:spPr>
                <a:xfrm>
                  <a:off x="3878560" y="3298271"/>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39" name="Cloud 238"/>
                <p:cNvSpPr/>
                <p:nvPr/>
              </p:nvSpPr>
              <p:spPr>
                <a:xfrm>
                  <a:off x="3305944" y="356459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40" name="Cloud 239"/>
                <p:cNvSpPr/>
                <p:nvPr/>
              </p:nvSpPr>
              <p:spPr>
                <a:xfrm>
                  <a:off x="3458344" y="371699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41" name="Cloud 240"/>
                <p:cNvSpPr/>
                <p:nvPr/>
              </p:nvSpPr>
              <p:spPr>
                <a:xfrm>
                  <a:off x="3610744" y="386939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42" name="Cloud 241"/>
                <p:cNvSpPr/>
                <p:nvPr/>
              </p:nvSpPr>
              <p:spPr>
                <a:xfrm>
                  <a:off x="3763144" y="402179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43" name="Cloud 242"/>
                <p:cNvSpPr/>
                <p:nvPr/>
              </p:nvSpPr>
              <p:spPr>
                <a:xfrm>
                  <a:off x="3915544" y="417419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44" name="Cloud 243"/>
                <p:cNvSpPr/>
                <p:nvPr/>
              </p:nvSpPr>
              <p:spPr>
                <a:xfrm>
                  <a:off x="1940441" y="2841095"/>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45" name="Cloud 244"/>
                <p:cNvSpPr/>
                <p:nvPr/>
              </p:nvSpPr>
              <p:spPr>
                <a:xfrm>
                  <a:off x="2319536" y="2996952"/>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46" name="Cloud 245"/>
                <p:cNvSpPr/>
                <p:nvPr/>
              </p:nvSpPr>
              <p:spPr>
                <a:xfrm>
                  <a:off x="2471936" y="3149352"/>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47" name="Cloud 246"/>
                <p:cNvSpPr/>
                <p:nvPr/>
              </p:nvSpPr>
              <p:spPr>
                <a:xfrm>
                  <a:off x="2624336" y="3301752"/>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48" name="Cloud 247"/>
                <p:cNvSpPr/>
                <p:nvPr/>
              </p:nvSpPr>
              <p:spPr>
                <a:xfrm>
                  <a:off x="2776736" y="3454152"/>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49" name="Cloud 248"/>
                <p:cNvSpPr/>
                <p:nvPr/>
              </p:nvSpPr>
              <p:spPr>
                <a:xfrm>
                  <a:off x="2929136" y="3606552"/>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50" name="Cloud 249"/>
                <p:cNvSpPr/>
                <p:nvPr/>
              </p:nvSpPr>
              <p:spPr>
                <a:xfrm>
                  <a:off x="3081536" y="3758952"/>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51" name="Cloud 250"/>
                <p:cNvSpPr/>
                <p:nvPr/>
              </p:nvSpPr>
              <p:spPr>
                <a:xfrm>
                  <a:off x="3233936" y="3911352"/>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52" name="Cloud 251"/>
                <p:cNvSpPr/>
                <p:nvPr/>
              </p:nvSpPr>
              <p:spPr>
                <a:xfrm>
                  <a:off x="3386336" y="4063752"/>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53" name="Cloud 252"/>
                <p:cNvSpPr/>
                <p:nvPr/>
              </p:nvSpPr>
              <p:spPr>
                <a:xfrm>
                  <a:off x="3538736" y="4216152"/>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54" name="Cloud 253"/>
                <p:cNvSpPr/>
                <p:nvPr/>
              </p:nvSpPr>
              <p:spPr>
                <a:xfrm>
                  <a:off x="1563633" y="2883048"/>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55" name="Cloud 254"/>
                <p:cNvSpPr/>
                <p:nvPr/>
              </p:nvSpPr>
              <p:spPr>
                <a:xfrm>
                  <a:off x="1716033" y="3035448"/>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56" name="Cloud 255"/>
                <p:cNvSpPr/>
                <p:nvPr/>
              </p:nvSpPr>
              <p:spPr>
                <a:xfrm>
                  <a:off x="1868433" y="3187848"/>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57" name="Cloud 256"/>
                <p:cNvSpPr/>
                <p:nvPr/>
              </p:nvSpPr>
              <p:spPr>
                <a:xfrm>
                  <a:off x="3381400" y="2479543"/>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58" name="Cloud 257"/>
                <p:cNvSpPr/>
                <p:nvPr/>
              </p:nvSpPr>
              <p:spPr>
                <a:xfrm>
                  <a:off x="3004592" y="2476062"/>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59" name="Cloud 258"/>
                <p:cNvSpPr/>
                <p:nvPr/>
              </p:nvSpPr>
              <p:spPr>
                <a:xfrm>
                  <a:off x="3156992" y="2628462"/>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60" name="Cloud 259"/>
                <p:cNvSpPr/>
                <p:nvPr/>
              </p:nvSpPr>
              <p:spPr>
                <a:xfrm>
                  <a:off x="2627784" y="2518015"/>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61" name="Cloud 260"/>
                <p:cNvSpPr/>
                <p:nvPr/>
              </p:nvSpPr>
              <p:spPr>
                <a:xfrm>
                  <a:off x="2780184" y="2670415"/>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62" name="Cloud 261"/>
                <p:cNvSpPr/>
                <p:nvPr/>
              </p:nvSpPr>
              <p:spPr>
                <a:xfrm>
                  <a:off x="3741440" y="2856417"/>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63" name="Cloud 262"/>
                <p:cNvSpPr/>
                <p:nvPr/>
              </p:nvSpPr>
              <p:spPr>
                <a:xfrm>
                  <a:off x="3364632" y="2852936"/>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64" name="Cloud 263"/>
                <p:cNvSpPr/>
                <p:nvPr/>
              </p:nvSpPr>
              <p:spPr>
                <a:xfrm>
                  <a:off x="3517032" y="3005336"/>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65" name="Cloud 264"/>
                <p:cNvSpPr/>
                <p:nvPr/>
              </p:nvSpPr>
              <p:spPr>
                <a:xfrm>
                  <a:off x="2987824" y="289488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66" name="Cloud 265"/>
                <p:cNvSpPr/>
                <p:nvPr/>
              </p:nvSpPr>
              <p:spPr>
                <a:xfrm>
                  <a:off x="3140224" y="304728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67" name="Cloud 266"/>
                <p:cNvSpPr/>
                <p:nvPr/>
              </p:nvSpPr>
              <p:spPr>
                <a:xfrm>
                  <a:off x="3707904" y="3534511"/>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68" name="Cloud 267"/>
                <p:cNvSpPr/>
                <p:nvPr/>
              </p:nvSpPr>
              <p:spPr>
                <a:xfrm>
                  <a:off x="3364632" y="3212976"/>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69" name="Cloud 268"/>
                <p:cNvSpPr/>
                <p:nvPr/>
              </p:nvSpPr>
              <p:spPr>
                <a:xfrm>
                  <a:off x="3517032" y="3365376"/>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70" name="Cloud 269"/>
                <p:cNvSpPr/>
                <p:nvPr/>
              </p:nvSpPr>
              <p:spPr>
                <a:xfrm>
                  <a:off x="2987824" y="325492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71" name="Cloud 270"/>
                <p:cNvSpPr/>
                <p:nvPr/>
              </p:nvSpPr>
              <p:spPr>
                <a:xfrm>
                  <a:off x="3140224" y="340732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72" name="Cloud 271"/>
                <p:cNvSpPr/>
                <p:nvPr/>
              </p:nvSpPr>
              <p:spPr>
                <a:xfrm>
                  <a:off x="4499992" y="3559630"/>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73" name="Cloud 272"/>
                <p:cNvSpPr/>
                <p:nvPr/>
              </p:nvSpPr>
              <p:spPr>
                <a:xfrm>
                  <a:off x="3538736" y="2698437"/>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74" name="Cloud 273"/>
                <p:cNvSpPr/>
                <p:nvPr/>
              </p:nvSpPr>
              <p:spPr>
                <a:xfrm>
                  <a:off x="2071872" y="3080677"/>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75" name="Cloud 274"/>
                <p:cNvSpPr/>
                <p:nvPr/>
              </p:nvSpPr>
              <p:spPr>
                <a:xfrm>
                  <a:off x="4155216" y="2831607"/>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76" name="Cloud 275"/>
                <p:cNvSpPr/>
                <p:nvPr/>
              </p:nvSpPr>
              <p:spPr>
                <a:xfrm>
                  <a:off x="2224272" y="2745904"/>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77" name="Cloud 276"/>
                <p:cNvSpPr/>
                <p:nvPr/>
              </p:nvSpPr>
              <p:spPr>
                <a:xfrm>
                  <a:off x="2286799" y="2479519"/>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78" name="Cloud 277"/>
                <p:cNvSpPr/>
                <p:nvPr/>
              </p:nvSpPr>
              <p:spPr>
                <a:xfrm>
                  <a:off x="1835696" y="2670415"/>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279" name="Cloud 278"/>
                <p:cNvSpPr/>
                <p:nvPr/>
              </p:nvSpPr>
              <p:spPr>
                <a:xfrm>
                  <a:off x="2119527" y="2575224"/>
                  <a:ext cx="144016" cy="11051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grpSp>
        </p:grpSp>
      </p:grpSp>
      <p:grpSp>
        <p:nvGrpSpPr>
          <p:cNvPr id="14" name="Group 13"/>
          <p:cNvGrpSpPr/>
          <p:nvPr/>
        </p:nvGrpSpPr>
        <p:grpSpPr>
          <a:xfrm>
            <a:off x="683568" y="1226639"/>
            <a:ext cx="8064896" cy="4810513"/>
            <a:chOff x="251520" y="1226639"/>
            <a:chExt cx="8064896" cy="4810513"/>
          </a:xfrm>
        </p:grpSpPr>
        <p:grpSp>
          <p:nvGrpSpPr>
            <p:cNvPr id="11" name="Group 10"/>
            <p:cNvGrpSpPr/>
            <p:nvPr/>
          </p:nvGrpSpPr>
          <p:grpSpPr>
            <a:xfrm>
              <a:off x="5361914" y="1268760"/>
              <a:ext cx="2954502" cy="4768392"/>
              <a:chOff x="5237725" y="1545521"/>
              <a:chExt cx="2954502" cy="4768392"/>
            </a:xfrm>
          </p:grpSpPr>
          <p:grpSp>
            <p:nvGrpSpPr>
              <p:cNvPr id="8" name="Group 7"/>
              <p:cNvGrpSpPr/>
              <p:nvPr/>
            </p:nvGrpSpPr>
            <p:grpSpPr>
              <a:xfrm>
                <a:off x="5237725" y="1545521"/>
                <a:ext cx="2954502" cy="4768392"/>
                <a:chOff x="5237725" y="1545521"/>
                <a:chExt cx="2954502" cy="4768392"/>
              </a:xfrm>
            </p:grpSpPr>
            <p:pic>
              <p:nvPicPr>
                <p:cNvPr id="12" name="16" descr="Ma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3331568"/>
                  <a:ext cx="523883" cy="1097660"/>
                </a:xfrm>
                <a:prstGeom prst="rect">
                  <a:avLst/>
                </a:prstGeom>
              </p:spPr>
            </p:pic>
            <p:pic>
              <p:nvPicPr>
                <p:cNvPr id="15" name="13" descr="Ma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9091" y="4648817"/>
                  <a:ext cx="523883" cy="1097660"/>
                </a:xfrm>
                <a:prstGeom prst="rect">
                  <a:avLst/>
                </a:prstGeom>
              </p:spPr>
            </p:pic>
            <p:pic>
              <p:nvPicPr>
                <p:cNvPr id="16" name="12" descr="Ma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7725" y="5216253"/>
                  <a:ext cx="523883" cy="1097660"/>
                </a:xfrm>
                <a:prstGeom prst="rect">
                  <a:avLst/>
                </a:prstGeom>
              </p:spPr>
            </p:pic>
            <p:pic>
              <p:nvPicPr>
                <p:cNvPr id="17" name="11" descr="Ma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7726" y="4003105"/>
                  <a:ext cx="523883" cy="1097660"/>
                </a:xfrm>
                <a:prstGeom prst="rect">
                  <a:avLst/>
                </a:prstGeom>
              </p:spPr>
            </p:pic>
            <p:pic>
              <p:nvPicPr>
                <p:cNvPr id="20" name="8" descr="Male.png"/>
                <p:cNvPicPr>
                  <a:picLocks noChangeAspect="1"/>
                </p:cNvPicPr>
                <p:nvPr/>
              </p:nvPicPr>
              <p:blipFill>
                <a:blip r:embed="rId4" cstate="screen">
                  <a:duotone>
                    <a:prstClr val="black"/>
                    <a:srgbClr val="FF0000">
                      <a:tint val="45000"/>
                      <a:satMod val="400000"/>
                    </a:srgbClr>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tretch>
                  <a:fillRect/>
                </a:stretch>
              </p:blipFill>
              <p:spPr>
                <a:xfrm>
                  <a:off x="6064252" y="3451044"/>
                  <a:ext cx="523883" cy="1097660"/>
                </a:xfrm>
                <a:prstGeom prst="rect">
                  <a:avLst/>
                </a:prstGeom>
                <a:noFill/>
              </p:spPr>
            </p:pic>
            <p:pic>
              <p:nvPicPr>
                <p:cNvPr id="21" name="7" descr="Ma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2844" y="2204864"/>
                  <a:ext cx="523883" cy="1097660"/>
                </a:xfrm>
                <a:prstGeom prst="rect">
                  <a:avLst/>
                </a:prstGeom>
              </p:spPr>
            </p:pic>
            <p:pic>
              <p:nvPicPr>
                <p:cNvPr id="22" name="6" descr="Ma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7726" y="2792220"/>
                  <a:ext cx="523883" cy="1097660"/>
                </a:xfrm>
                <a:prstGeom prst="rect">
                  <a:avLst/>
                </a:prstGeom>
              </p:spPr>
            </p:pic>
            <p:pic>
              <p:nvPicPr>
                <p:cNvPr id="25" name="3" descr="Ma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9845" y="2775201"/>
                  <a:ext cx="523883" cy="1097660"/>
                </a:xfrm>
                <a:prstGeom prst="rect">
                  <a:avLst/>
                </a:prstGeom>
              </p:spPr>
            </p:pic>
            <p:pic>
              <p:nvPicPr>
                <p:cNvPr id="26" name="2" descr="Ma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1253" y="3973053"/>
                  <a:ext cx="523883" cy="1097660"/>
                </a:xfrm>
                <a:prstGeom prst="rect">
                  <a:avLst/>
                </a:prstGeom>
              </p:spPr>
            </p:pic>
            <p:pic>
              <p:nvPicPr>
                <p:cNvPr id="27" name="1" descr="Ma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7726" y="1545521"/>
                  <a:ext cx="523883" cy="1097660"/>
                </a:xfrm>
                <a:prstGeom prst="rect">
                  <a:avLst/>
                </a:prstGeom>
              </p:spPr>
            </p:pic>
          </p:gr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4088" y="1865358"/>
                <a:ext cx="228993" cy="228993"/>
              </a:xfrm>
              <a:prstGeom prst="rect">
                <a:avLst/>
              </a:prstGeom>
            </p:spPr>
          </p:pic>
          <p:pic>
            <p:nvPicPr>
              <p:cNvPr id="280" name="Picture 27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4088" y="3138885"/>
                <a:ext cx="228993" cy="228993"/>
              </a:xfrm>
              <a:prstGeom prst="rect">
                <a:avLst/>
              </a:prstGeom>
            </p:spPr>
          </p:pic>
          <p:pic>
            <p:nvPicPr>
              <p:cNvPr id="281" name="Picture 28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75887" y="4326665"/>
                <a:ext cx="228993" cy="228993"/>
              </a:xfrm>
              <a:prstGeom prst="rect">
                <a:avLst/>
              </a:prstGeom>
            </p:spPr>
          </p:pic>
          <p:pic>
            <p:nvPicPr>
              <p:cNvPr id="282" name="Picture 28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11696" y="2546208"/>
                <a:ext cx="228993" cy="228993"/>
              </a:xfrm>
              <a:prstGeom prst="rect">
                <a:avLst/>
              </a:prstGeom>
            </p:spPr>
          </p:pic>
          <p:pic>
            <p:nvPicPr>
              <p:cNvPr id="283" name="Picture 282"/>
              <p:cNvPicPr>
                <a:picLocks noChangeAspect="1"/>
              </p:cNvPicPr>
              <p:nvPr/>
            </p:nvPicPr>
            <p:blipFill>
              <a:blip r:embed="rId7" cstate="screen">
                <a:duotone>
                  <a:prstClr val="black"/>
                  <a:schemeClr val="bg1">
                    <a:tint val="45000"/>
                    <a:satMod val="400000"/>
                  </a:schemeClr>
                </a:duotone>
                <a:extLst>
                  <a:ext uri="{BEBA8EAE-BF5A-486C-A8C5-ECC9F3942E4B}">
                    <a14:imgProps xmlns:a14="http://schemas.microsoft.com/office/drawing/2010/main">
                      <a14:imgLayer r:embed="rId8">
                        <a14:imgEffect>
                          <a14:brightnessContrast bright="8000"/>
                        </a14:imgEffect>
                      </a14:imgLayer>
                    </a14:imgProps>
                  </a:ext>
                  <a:ext uri="{28A0092B-C50C-407E-A947-70E740481C1C}">
                    <a14:useLocalDpi xmlns:a14="http://schemas.microsoft.com/office/drawing/2010/main"/>
                  </a:ext>
                </a:extLst>
              </a:blip>
              <a:stretch>
                <a:fillRect/>
              </a:stretch>
            </p:blipFill>
            <p:spPr>
              <a:xfrm>
                <a:off x="6202817" y="3796287"/>
                <a:ext cx="228993" cy="228993"/>
              </a:xfrm>
              <a:prstGeom prst="rect">
                <a:avLst/>
              </a:prstGeom>
            </p:spPr>
          </p:pic>
          <p:pic>
            <p:nvPicPr>
              <p:cNvPr id="284" name="Picture 28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0720" y="5000207"/>
                <a:ext cx="228993" cy="228993"/>
              </a:xfrm>
              <a:prstGeom prst="rect">
                <a:avLst/>
              </a:prstGeom>
            </p:spPr>
          </p:pic>
          <p:pic>
            <p:nvPicPr>
              <p:cNvPr id="285" name="Picture 28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7289" y="4326665"/>
                <a:ext cx="228993" cy="228993"/>
              </a:xfrm>
              <a:prstGeom prst="rect">
                <a:avLst/>
              </a:prstGeom>
            </p:spPr>
          </p:pic>
          <p:pic>
            <p:nvPicPr>
              <p:cNvPr id="286" name="Picture 28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85169" y="5536090"/>
                <a:ext cx="228993" cy="228993"/>
              </a:xfrm>
              <a:prstGeom prst="rect">
                <a:avLst/>
              </a:prstGeom>
            </p:spPr>
          </p:pic>
          <p:pic>
            <p:nvPicPr>
              <p:cNvPr id="287" name="Picture 28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15788" y="3684617"/>
                <a:ext cx="228993" cy="228993"/>
              </a:xfrm>
              <a:prstGeom prst="rect">
                <a:avLst/>
              </a:prstGeom>
            </p:spPr>
          </p:pic>
          <p:pic>
            <p:nvPicPr>
              <p:cNvPr id="288" name="Picture 28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6677" y="3128787"/>
                <a:ext cx="228993" cy="228993"/>
              </a:xfrm>
              <a:prstGeom prst="rect">
                <a:avLst/>
              </a:prstGeom>
            </p:spPr>
          </p:pic>
        </p:grpSp>
        <p:sp>
          <p:nvSpPr>
            <p:cNvPr id="13" name="Rectangle 12"/>
            <p:cNvSpPr/>
            <p:nvPr/>
          </p:nvSpPr>
          <p:spPr>
            <a:xfrm>
              <a:off x="251520" y="1226639"/>
              <a:ext cx="5055966" cy="705899"/>
            </a:xfrm>
            <a:prstGeom prst="rect">
              <a:avLst/>
            </a:prstGeom>
          </p:spPr>
          <p:txBody>
            <a:bodyPr wrap="square">
              <a:spAutoFit/>
            </a:bodyPr>
            <a:lstStyle/>
            <a:p>
              <a:pPr fontAlgn="base">
                <a:lnSpc>
                  <a:spcPct val="114000"/>
                </a:lnSpc>
                <a:spcBef>
                  <a:spcPct val="0"/>
                </a:spcBef>
                <a:spcAft>
                  <a:spcPct val="0"/>
                </a:spcAft>
              </a:pPr>
              <a:r>
                <a:rPr lang="en-US" altLang="en-US" b="1" dirty="0">
                  <a:solidFill>
                    <a:srgbClr val="000000"/>
                  </a:solidFill>
                  <a:latin typeface="Calibri" pitchFamily="34" charset="0"/>
                  <a:cs typeface="Arial" charset="0"/>
                </a:rPr>
                <a:t>TB </a:t>
              </a:r>
              <a:r>
                <a:rPr lang="en-US" altLang="en-US" b="1" dirty="0" smtClean="0">
                  <a:solidFill>
                    <a:srgbClr val="000000"/>
                  </a:solidFill>
                  <a:latin typeface="Calibri" pitchFamily="34" charset="0"/>
                  <a:cs typeface="Arial" charset="0"/>
                </a:rPr>
                <a:t>is transmitted via aerosolized particles from an infectious patient to those sharing the same air</a:t>
              </a:r>
              <a:endParaRPr lang="en-US" altLang="en-US" b="1" dirty="0">
                <a:solidFill>
                  <a:srgbClr val="000000"/>
                </a:solidFill>
                <a:latin typeface="Calibri" pitchFamily="34" charset="0"/>
                <a:cs typeface="Arial" charset="0"/>
              </a:endParaRPr>
            </a:p>
          </p:txBody>
        </p:sp>
      </p:grpSp>
      <p:grpSp>
        <p:nvGrpSpPr>
          <p:cNvPr id="104" name="Group 103"/>
          <p:cNvGrpSpPr/>
          <p:nvPr/>
        </p:nvGrpSpPr>
        <p:grpSpPr>
          <a:xfrm>
            <a:off x="0" y="6298265"/>
            <a:ext cx="9180512" cy="587115"/>
            <a:chOff x="0" y="6239537"/>
            <a:chExt cx="9212088" cy="618462"/>
          </a:xfrm>
        </p:grpSpPr>
        <p:pic>
          <p:nvPicPr>
            <p:cNvPr id="105" name="Picture 7"/>
            <p:cNvPicPr>
              <a:picLocks noChangeAspect="1" noChangeArrowheads="1"/>
            </p:cNvPicPr>
            <p:nvPr/>
          </p:nvPicPr>
          <p:blipFill rotWithShape="1">
            <a:blip r:embed="rId9">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 name="Pentagon 105"/>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107" name="Picture 5"/>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20"/>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10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
        <p:nvSpPr>
          <p:cNvPr id="110" name="Rectangle 109"/>
          <p:cNvSpPr>
            <a:spLocks noChangeArrowheads="1"/>
          </p:cNvSpPr>
          <p:nvPr/>
        </p:nvSpPr>
        <p:spPr bwMode="auto">
          <a:xfrm>
            <a:off x="611560" y="908720"/>
            <a:ext cx="8136904"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prstClr val="black"/>
              </a:solidFill>
              <a:latin typeface="Arial Narrow" panose="020B0606020202030204" pitchFamily="34" charset="0"/>
              <a:cs typeface="Arial" charset="0"/>
            </a:endParaRPr>
          </a:p>
        </p:txBody>
      </p:sp>
    </p:spTree>
    <p:extLst>
      <p:ext uri="{BB962C8B-B14F-4D97-AF65-F5344CB8AC3E}">
        <p14:creationId xmlns:p14="http://schemas.microsoft.com/office/powerpoint/2010/main" val="4023195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ChangeArrowheads="1"/>
          </p:cNvSpPr>
          <p:nvPr/>
        </p:nvSpPr>
        <p:spPr bwMode="auto">
          <a:xfrm>
            <a:off x="128588" y="44450"/>
            <a:ext cx="7756525"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None/>
            </a:pPr>
            <a:endParaRPr lang="en-GB" altLang="en-US" sz="2800" b="1" smtClean="0">
              <a:solidFill>
                <a:srgbClr val="009999"/>
              </a:solidFill>
              <a:effectLst>
                <a:outerShdw blurRad="38100" dist="38100" dir="2700000" algn="tl">
                  <a:srgbClr val="C0C0C0"/>
                </a:outerShdw>
              </a:effectLst>
            </a:endParaRPr>
          </a:p>
        </p:txBody>
      </p:sp>
      <p:sp>
        <p:nvSpPr>
          <p:cNvPr id="191491" name="Text Box 3"/>
          <p:cNvSpPr txBox="1">
            <a:spLocks noChangeArrowheads="1"/>
          </p:cNvSpPr>
          <p:nvPr/>
        </p:nvSpPr>
        <p:spPr bwMode="auto">
          <a:xfrm>
            <a:off x="173038" y="1844675"/>
            <a:ext cx="87201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AutoNum type="arabicPeriod"/>
            </a:pPr>
            <a:endParaRPr lang="en-GB" altLang="zh-CN" sz="2400" b="1" smtClean="0">
              <a:solidFill>
                <a:srgbClr val="000000"/>
              </a:solidFill>
              <a:latin typeface="Tahoma" pitchFamily="34" charset="0"/>
              <a:ea typeface="SimSun" pitchFamily="2" charset="-122"/>
              <a:cs typeface="Tahoma" pitchFamily="34" charset="0"/>
            </a:endParaRPr>
          </a:p>
        </p:txBody>
      </p:sp>
      <p:sp>
        <p:nvSpPr>
          <p:cNvPr id="191492" name="Rectangle 6"/>
          <p:cNvSpPr>
            <a:spLocks noGrp="1" noChangeArrowheads="1"/>
          </p:cNvSpPr>
          <p:nvPr>
            <p:ph type="title"/>
          </p:nvPr>
        </p:nvSpPr>
        <p:spPr>
          <a:xfrm>
            <a:off x="251520" y="188912"/>
            <a:ext cx="8497193" cy="791815"/>
          </a:xfrm>
        </p:spPr>
        <p:txBody>
          <a:bodyPr/>
          <a:lstStyle/>
          <a:p>
            <a:pPr algn="l"/>
            <a:r>
              <a:rPr lang="en-GB" altLang="en-US" sz="3200" b="1" dirty="0" smtClean="0">
                <a:latin typeface="Century Gothic" pitchFamily="34" charset="0"/>
              </a:rPr>
              <a:t>Policy change towards </a:t>
            </a:r>
            <a:br>
              <a:rPr lang="en-GB" altLang="en-US" sz="3200" b="1" dirty="0" smtClean="0">
                <a:latin typeface="Century Gothic" pitchFamily="34" charset="0"/>
              </a:rPr>
            </a:br>
            <a:r>
              <a:rPr lang="en-GB" altLang="en-US" sz="3200" b="1" dirty="0" smtClean="0">
                <a:solidFill>
                  <a:srgbClr val="FF0000"/>
                </a:solidFill>
                <a:latin typeface="Century Gothic" pitchFamily="34" charset="0"/>
              </a:rPr>
              <a:t>Universal Health Coverage</a:t>
            </a:r>
          </a:p>
        </p:txBody>
      </p:sp>
      <p:sp>
        <p:nvSpPr>
          <p:cNvPr id="191493" name="Rectangle 7"/>
          <p:cNvSpPr>
            <a:spLocks noGrp="1" noChangeArrowheads="1"/>
          </p:cNvSpPr>
          <p:nvPr>
            <p:ph type="body" idx="1"/>
          </p:nvPr>
        </p:nvSpPr>
        <p:spPr>
          <a:xfrm>
            <a:off x="381000" y="1484313"/>
            <a:ext cx="8424863" cy="4608512"/>
          </a:xfrm>
          <a:effectLst/>
          <a:extLst>
            <a:ext uri="{91240B29-F687-4F45-9708-019B960494DF}">
              <a14:hiddenLine xmlns:a14="http://schemas.microsoft.com/office/drawing/2010/main" w="9525" cap="flat" algn="ctr">
                <a:solidFill>
                  <a:srgbClr val="000000"/>
                </a:solidFill>
                <a:miter lim="800000"/>
                <a:headEnd/>
                <a:tailEnd/>
              </a14:hiddenLine>
            </a:ext>
          </a:extLst>
        </p:spPr>
        <p:txBody>
          <a:bodyPr/>
          <a:lstStyle/>
          <a:p>
            <a:pPr marL="533400" indent="-533400">
              <a:lnSpc>
                <a:spcPct val="80000"/>
              </a:lnSpc>
              <a:spcBef>
                <a:spcPct val="70000"/>
              </a:spcBef>
              <a:buFontTx/>
              <a:buAutoNum type="arabicPeriod"/>
            </a:pPr>
            <a:r>
              <a:rPr lang="en-US" altLang="en-US" sz="2800" dirty="0" smtClean="0">
                <a:latin typeface="Calibri" pitchFamily="34" charset="0"/>
              </a:rPr>
              <a:t>WHO definition: "Universal access to needed health services without financial hardship in paying for them". (WHR 2010). </a:t>
            </a:r>
            <a:endParaRPr lang="en-GB" altLang="en-US" sz="2800" dirty="0" smtClean="0">
              <a:latin typeface="Calibri" pitchFamily="34" charset="0"/>
            </a:endParaRPr>
          </a:p>
          <a:p>
            <a:pPr marL="533400" indent="-533400">
              <a:lnSpc>
                <a:spcPct val="80000"/>
              </a:lnSpc>
              <a:spcBef>
                <a:spcPct val="70000"/>
              </a:spcBef>
              <a:buFontTx/>
              <a:buAutoNum type="arabicPeriod"/>
            </a:pPr>
            <a:r>
              <a:rPr lang="en-GB" altLang="en-US" sz="2800" dirty="0" smtClean="0">
                <a:latin typeface="Calibri" pitchFamily="34" charset="0"/>
              </a:rPr>
              <a:t>Lack of health insurance and social risk protection inhibits access and use of health services </a:t>
            </a:r>
          </a:p>
          <a:p>
            <a:pPr marL="533400" indent="-533400">
              <a:lnSpc>
                <a:spcPct val="80000"/>
              </a:lnSpc>
              <a:spcBef>
                <a:spcPct val="70000"/>
              </a:spcBef>
              <a:buFontTx/>
              <a:buAutoNum type="arabicPeriod"/>
            </a:pPr>
            <a:r>
              <a:rPr lang="en-GB" altLang="en-US" sz="2800" dirty="0" smtClean="0">
                <a:latin typeface="Calibri" pitchFamily="34" charset="0"/>
              </a:rPr>
              <a:t>For those affected by TB, costs are high. For MDR/XDR-TB, the costs of care are catastrophic</a:t>
            </a:r>
          </a:p>
          <a:p>
            <a:pPr marL="533400" indent="-533400">
              <a:lnSpc>
                <a:spcPct val="80000"/>
              </a:lnSpc>
              <a:spcBef>
                <a:spcPct val="70000"/>
              </a:spcBef>
              <a:buFontTx/>
              <a:buAutoNum type="arabicPeriod"/>
            </a:pPr>
            <a:r>
              <a:rPr lang="en-GB" altLang="en-US" sz="2800" dirty="0" smtClean="0">
                <a:latin typeface="Calibri" pitchFamily="34" charset="0"/>
              </a:rPr>
              <a:t>Absence of UHC contributes to slow progress on the SDG for health, including reduction of TB incidence and mortality. </a:t>
            </a:r>
          </a:p>
        </p:txBody>
      </p:sp>
      <p:grpSp>
        <p:nvGrpSpPr>
          <p:cNvPr id="191495" name="Group 7"/>
          <p:cNvGrpSpPr>
            <a:grpSpLocks/>
          </p:cNvGrpSpPr>
          <p:nvPr/>
        </p:nvGrpSpPr>
        <p:grpSpPr bwMode="auto">
          <a:xfrm>
            <a:off x="0" y="6297613"/>
            <a:ext cx="9180513" cy="587375"/>
            <a:chOff x="0" y="6239537"/>
            <a:chExt cx="9212088" cy="618462"/>
          </a:xfrm>
        </p:grpSpPr>
        <p:pic>
          <p:nvPicPr>
            <p:cNvPr id="191496" name="Picture 7"/>
            <p:cNvPicPr>
              <a:picLocks noChangeAspect="1" noChangeArrowheads="1"/>
            </p:cNvPicPr>
            <p:nvPr/>
          </p:nvPicPr>
          <p:blipFill>
            <a:blip r:embed="rId3">
              <a:extLst>
                <a:ext uri="{28A0092B-C50C-407E-A947-70E740481C1C}">
                  <a14:useLocalDpi xmlns:a14="http://schemas.microsoft.com/office/drawing/2010/main" val="0"/>
                </a:ext>
              </a:extLst>
            </a:blip>
            <a:srcRect l="1613" r="16685"/>
            <a:stretch>
              <a:fillRect/>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entagon 10"/>
            <p:cNvSpPr/>
            <p:nvPr/>
          </p:nvSpPr>
          <p:spPr>
            <a:xfrm>
              <a:off x="0" y="6239537"/>
              <a:ext cx="6300157"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smtClean="0">
                <a:solidFill>
                  <a:srgbClr val="FFFFFF"/>
                </a:solidFill>
              </a:endParaRPr>
            </a:p>
          </p:txBody>
        </p:sp>
        <p:pic>
          <p:nvPicPr>
            <p:cNvPr id="191498" name="Picture 5"/>
            <p:cNvPicPr>
              <a:picLocks noChangeAspect="1" noChangeArrowheads="1"/>
            </p:cNvPicPr>
            <p:nvPr/>
          </p:nvPicPr>
          <p:blipFill>
            <a:blip r:embed="rId4">
              <a:extLst>
                <a:ext uri="{28A0092B-C50C-407E-A947-70E740481C1C}">
                  <a14:useLocalDpi xmlns:a14="http://schemas.microsoft.com/office/drawing/2010/main" val="0"/>
                </a:ext>
              </a:extLst>
            </a:blip>
            <a:srcRect l="12131" t="6778" r="43935" b="-2"/>
            <a:stretch>
              <a:fillRect/>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9"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0"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7424" y="6366209"/>
              <a:ext cx="1358968" cy="41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p:cNvSpPr>
            <a:spLocks noChangeArrowheads="1"/>
          </p:cNvSpPr>
          <p:nvPr/>
        </p:nvSpPr>
        <p:spPr bwMode="auto">
          <a:xfrm>
            <a:off x="251520" y="1079025"/>
            <a:ext cx="8496944"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spTree>
    <p:extLst>
      <p:ext uri="{BB962C8B-B14F-4D97-AF65-F5344CB8AC3E}">
        <p14:creationId xmlns:p14="http://schemas.microsoft.com/office/powerpoint/2010/main" val="49205846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6" descr="D:\Documents MR\Photos\Foto Famiglia\Foto di viaggio da slide\Kyrgyzstan Bishkek 3-10-94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4353" y="4147344"/>
            <a:ext cx="2776609" cy="277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2" descr="d0552a32[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700809"/>
            <a:ext cx="3563815" cy="456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28" descr="PrisonTBRussia"/>
          <p:cNvPicPr>
            <a:picLocks noChangeAspect="1" noChangeArrowheads="1"/>
          </p:cNvPicPr>
          <p:nvPr/>
        </p:nvPicPr>
        <p:blipFill>
          <a:blip r:embed="rId5" cstate="screen">
            <a:extLst>
              <a:ext uri="{28A0092B-C50C-407E-A947-70E740481C1C}">
                <a14:useLocalDpi xmlns:a14="http://schemas.microsoft.com/office/drawing/2010/main"/>
              </a:ext>
            </a:extLst>
          </a:blip>
          <a:srcRect r="-16409"/>
          <a:stretch>
            <a:fillRect/>
          </a:stretch>
        </p:blipFill>
        <p:spPr bwMode="auto">
          <a:xfrm>
            <a:off x="6084281" y="4220382"/>
            <a:ext cx="3744307" cy="269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32"/>
          <p:cNvSpPr txBox="1">
            <a:spLocks noChangeArrowheads="1"/>
          </p:cNvSpPr>
          <p:nvPr/>
        </p:nvSpPr>
        <p:spPr bwMode="auto">
          <a:xfrm>
            <a:off x="0" y="6237322"/>
            <a:ext cx="3563815" cy="607859"/>
          </a:xfrm>
          <a:prstGeom prst="rect">
            <a:avLst/>
          </a:prstGeom>
          <a:solidFill>
            <a:schemeClr val="bg1"/>
          </a:solidFill>
          <a:ln w="28575">
            <a:solidFill>
              <a:srgbClr val="FF3300"/>
            </a:solidFill>
            <a:miter lim="800000"/>
            <a:headEnd/>
            <a:tailEnd/>
          </a:ln>
        </p:spPr>
        <p:txBody>
          <a:bodyPr>
            <a:spAutoFit/>
          </a:bodyP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50000"/>
              </a:spcBef>
              <a:spcAft>
                <a:spcPct val="0"/>
              </a:spcAft>
            </a:pPr>
            <a:r>
              <a:rPr lang="en-GB" altLang="en-US" sz="1600" b="1" dirty="0" smtClean="0">
                <a:solidFill>
                  <a:srgbClr val="000000"/>
                </a:solidFill>
                <a:latin typeface="Calibri" pitchFamily="34" charset="0"/>
                <a:cs typeface="Tahoma" pitchFamily="34" charset="0"/>
              </a:rPr>
              <a:t>TB linked to HIV infection, malnutrition, alcohol, drug and tobacco use, diabetes </a:t>
            </a:r>
          </a:p>
          <a:p>
            <a:pPr eaLnBrk="1" fontAlgn="base" hangingPunct="1">
              <a:spcBef>
                <a:spcPct val="50000"/>
              </a:spcBef>
              <a:spcAft>
                <a:spcPct val="0"/>
              </a:spcAft>
            </a:pPr>
            <a:endParaRPr lang="en-GB" altLang="en-US" sz="100" b="1" dirty="0" smtClean="0">
              <a:solidFill>
                <a:srgbClr val="000000"/>
              </a:solidFill>
              <a:latin typeface="Calibri" pitchFamily="34" charset="0"/>
              <a:cs typeface="Tahoma" pitchFamily="34" charset="0"/>
            </a:endParaRPr>
          </a:p>
        </p:txBody>
      </p:sp>
      <p:pic>
        <p:nvPicPr>
          <p:cNvPr id="58377" name="Picture 3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63892" y="1124744"/>
            <a:ext cx="2520389"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25" descr="migrant workers chin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24197" y="1126332"/>
            <a:ext cx="315643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Text Box 29"/>
          <p:cNvSpPr txBox="1">
            <a:spLocks noChangeArrowheads="1"/>
          </p:cNvSpPr>
          <p:nvPr/>
        </p:nvSpPr>
        <p:spPr bwMode="auto">
          <a:xfrm>
            <a:off x="6084168" y="3462834"/>
            <a:ext cx="3131527" cy="830262"/>
          </a:xfrm>
          <a:prstGeom prst="rect">
            <a:avLst/>
          </a:prstGeom>
          <a:solidFill>
            <a:schemeClr val="bg1"/>
          </a:solidFill>
          <a:ln w="28575">
            <a:solidFill>
              <a:srgbClr val="FF3300"/>
            </a:solidFill>
            <a:miter lim="800000"/>
            <a:headEnd/>
            <a:tailEnd/>
          </a:ln>
        </p:spPr>
        <p:txBody>
          <a:bodyPr>
            <a:spAutoFit/>
          </a:bodyP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50000"/>
              </a:spcBef>
              <a:spcAft>
                <a:spcPct val="0"/>
              </a:spcAft>
            </a:pPr>
            <a:r>
              <a:rPr lang="en-GB" altLang="en-US" sz="1600" b="1" dirty="0" smtClean="0">
                <a:solidFill>
                  <a:srgbClr val="000000"/>
                </a:solidFill>
                <a:latin typeface="Calibri" pitchFamily="34" charset="0"/>
                <a:cs typeface="Tahoma" pitchFamily="34" charset="0"/>
              </a:rPr>
              <a:t>Migrants, prisoners, minorities, refugees face risks, discrimination &amp; barriers to care</a:t>
            </a:r>
          </a:p>
        </p:txBody>
      </p:sp>
      <p:sp>
        <p:nvSpPr>
          <p:cNvPr id="58381" name="Text Box 39"/>
          <p:cNvSpPr txBox="1">
            <a:spLocks noChangeArrowheads="1"/>
          </p:cNvSpPr>
          <p:nvPr/>
        </p:nvSpPr>
        <p:spPr bwMode="auto">
          <a:xfrm>
            <a:off x="3563815" y="3069432"/>
            <a:ext cx="2520462" cy="1077218"/>
          </a:xfrm>
          <a:prstGeom prst="rect">
            <a:avLst/>
          </a:prstGeom>
          <a:solidFill>
            <a:schemeClr val="bg1"/>
          </a:solidFill>
          <a:ln w="19050">
            <a:solidFill>
              <a:srgbClr val="FF3300"/>
            </a:solidFill>
            <a:miter lim="800000"/>
            <a:headEnd/>
            <a:tailEnd/>
          </a:ln>
        </p:spPr>
        <p:txBody>
          <a:bodyPr>
            <a:spAutoFit/>
          </a:bodyP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50000"/>
              </a:spcBef>
              <a:spcAft>
                <a:spcPct val="0"/>
              </a:spcAft>
            </a:pPr>
            <a:r>
              <a:rPr lang="en-GB" altLang="en-US" sz="1600" b="1" dirty="0" smtClean="0">
                <a:solidFill>
                  <a:srgbClr val="000000"/>
                </a:solidFill>
                <a:latin typeface="Calibri" pitchFamily="34" charset="0"/>
                <a:cs typeface="Tahoma" pitchFamily="34" charset="0"/>
              </a:rPr>
              <a:t>Half a million women and 210,000 children died of TB in 2015; 10 million “TB” orphans</a:t>
            </a:r>
          </a:p>
        </p:txBody>
      </p:sp>
      <p:sp>
        <p:nvSpPr>
          <p:cNvPr id="58382" name="Text Box 24"/>
          <p:cNvSpPr txBox="1">
            <a:spLocks noChangeArrowheads="1"/>
          </p:cNvSpPr>
          <p:nvPr/>
        </p:nvSpPr>
        <p:spPr bwMode="auto">
          <a:xfrm>
            <a:off x="0" y="1124744"/>
            <a:ext cx="3563815" cy="584200"/>
          </a:xfrm>
          <a:prstGeom prst="rect">
            <a:avLst/>
          </a:prstGeom>
          <a:solidFill>
            <a:schemeClr val="bg1"/>
          </a:solidFill>
          <a:ln w="28575">
            <a:solidFill>
              <a:srgbClr val="FF3300"/>
            </a:solidFill>
            <a:miter lim="800000"/>
            <a:headEnd/>
            <a:tailEnd/>
          </a:ln>
        </p:spPr>
        <p:txBody>
          <a:bodyPr>
            <a:spAutoFit/>
          </a:bodyP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50000"/>
              </a:spcBef>
              <a:spcAft>
                <a:spcPct val="0"/>
              </a:spcAft>
            </a:pPr>
            <a:r>
              <a:rPr lang="en-GB" altLang="en-US" sz="1600" b="1" dirty="0" smtClean="0">
                <a:solidFill>
                  <a:srgbClr val="000000"/>
                </a:solidFill>
                <a:latin typeface="Calibri" pitchFamily="34" charset="0"/>
                <a:cs typeface="Tahoma" pitchFamily="34" charset="0"/>
              </a:rPr>
              <a:t>TB spreads in poor, crowded &amp; poorly ventilated settings</a:t>
            </a:r>
          </a:p>
        </p:txBody>
      </p:sp>
      <p:sp>
        <p:nvSpPr>
          <p:cNvPr id="58371" name="Text Box 7"/>
          <p:cNvSpPr txBox="1">
            <a:spLocks noChangeArrowheads="1"/>
          </p:cNvSpPr>
          <p:nvPr/>
        </p:nvSpPr>
        <p:spPr bwMode="auto">
          <a:xfrm>
            <a:off x="497092" y="96842"/>
            <a:ext cx="832338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50000"/>
              </a:spcBef>
              <a:spcAft>
                <a:spcPct val="0"/>
              </a:spcAft>
            </a:pPr>
            <a:r>
              <a:rPr lang="en-US" altLang="en-US" sz="2800" b="1" dirty="0" smtClean="0">
                <a:solidFill>
                  <a:srgbClr val="000000"/>
                </a:solidFill>
                <a:latin typeface="Century Gothic" panose="020B0502020202020204" pitchFamily="34" charset="0"/>
                <a:cs typeface="Tahoma" pitchFamily="34" charset="0"/>
              </a:rPr>
              <a:t>Who carries the burden of tuberculosis?</a:t>
            </a:r>
          </a:p>
        </p:txBody>
      </p:sp>
      <p:sp>
        <p:nvSpPr>
          <p:cNvPr id="58375" name="Text Box 33"/>
          <p:cNvSpPr txBox="1">
            <a:spLocks noChangeArrowheads="1"/>
          </p:cNvSpPr>
          <p:nvPr/>
        </p:nvSpPr>
        <p:spPr bwMode="auto">
          <a:xfrm>
            <a:off x="539452" y="501650"/>
            <a:ext cx="7200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50000"/>
              </a:spcBef>
              <a:spcAft>
                <a:spcPct val="0"/>
              </a:spcAft>
            </a:pPr>
            <a:r>
              <a:rPr lang="en-GB" altLang="en-US" sz="2400" b="1" dirty="0" smtClean="0">
                <a:solidFill>
                  <a:srgbClr val="FF0000"/>
                </a:solidFill>
                <a:latin typeface="Century Gothic" panose="020B0502020202020204" pitchFamily="34" charset="0"/>
                <a:cs typeface="Tahoma" pitchFamily="34" charset="0"/>
              </a:rPr>
              <a:t>…mostly, the most vulnerable</a:t>
            </a:r>
          </a:p>
        </p:txBody>
      </p:sp>
      <p:sp>
        <p:nvSpPr>
          <p:cNvPr id="58376" name="Text Box 34"/>
          <p:cNvSpPr txBox="1">
            <a:spLocks noChangeArrowheads="1"/>
          </p:cNvSpPr>
          <p:nvPr/>
        </p:nvSpPr>
        <p:spPr bwMode="auto">
          <a:xfrm>
            <a:off x="5867400" y="5734063"/>
            <a:ext cx="129686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50000"/>
              </a:spcBef>
              <a:spcAft>
                <a:spcPct val="0"/>
              </a:spcAft>
            </a:pPr>
            <a:endParaRPr lang="en-US" altLang="en-US" sz="3600" smtClean="0">
              <a:solidFill>
                <a:srgbClr val="000000"/>
              </a:solidFill>
              <a:latin typeface="Calibri" pitchFamily="34" charset="0"/>
              <a:cs typeface="Tahoma" pitchFamily="34" charset="0"/>
            </a:endParaRPr>
          </a:p>
        </p:txBody>
      </p:sp>
      <p:pic>
        <p:nvPicPr>
          <p:cNvPr id="58383" name="Picture 19"/>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268798" y="537975"/>
            <a:ext cx="2127738"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a:spLocks noChangeArrowheads="1"/>
          </p:cNvSpPr>
          <p:nvPr/>
        </p:nvSpPr>
        <p:spPr bwMode="auto">
          <a:xfrm>
            <a:off x="0" y="963315"/>
            <a:ext cx="7119321" cy="67925"/>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prstClr val="black"/>
              </a:solidFill>
              <a:latin typeface="Century Gothic" panose="020B0502020202020204" pitchFamily="34" charset="0"/>
              <a:cs typeface="Arial" charset="0"/>
            </a:endParaRPr>
          </a:p>
        </p:txBody>
      </p:sp>
    </p:spTree>
    <p:extLst>
      <p:ext uri="{BB962C8B-B14F-4D97-AF65-F5344CB8AC3E}">
        <p14:creationId xmlns:p14="http://schemas.microsoft.com/office/powerpoint/2010/main" val="3077824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a:xfrm>
            <a:off x="107950" y="115888"/>
            <a:ext cx="9001125" cy="865187"/>
          </a:xfrm>
        </p:spPr>
        <p:txBody>
          <a:bodyPr/>
          <a:lstStyle/>
          <a:p>
            <a:pPr algn="l"/>
            <a:r>
              <a:rPr lang="en-US" altLang="en-US" sz="3200" b="1" smtClean="0">
                <a:latin typeface="Century Gothic" pitchFamily="34" charset="0"/>
              </a:rPr>
              <a:t>Composition of TB related costs, on average</a:t>
            </a:r>
          </a:p>
        </p:txBody>
      </p:sp>
      <p:graphicFrame>
        <p:nvGraphicFramePr>
          <p:cNvPr id="6" name="Chart 5"/>
          <p:cNvGraphicFramePr>
            <a:graphicFrameLocks/>
          </p:cNvGraphicFramePr>
          <p:nvPr>
            <p:extLst>
              <p:ext uri="{D42A27DB-BD31-4B8C-83A1-F6EECF244321}">
                <p14:modId xmlns:p14="http://schemas.microsoft.com/office/powerpoint/2010/main" val="1209538299"/>
              </p:ext>
            </p:extLst>
          </p:nvPr>
        </p:nvGraphicFramePr>
        <p:xfrm>
          <a:off x="-46976" y="675218"/>
          <a:ext cx="9233962" cy="5616476"/>
        </p:xfrm>
        <a:graphic>
          <a:graphicData uri="http://schemas.openxmlformats.org/drawingml/2006/chart">
            <c:chart xmlns:c="http://schemas.openxmlformats.org/drawingml/2006/chart" xmlns:r="http://schemas.openxmlformats.org/officeDocument/2006/relationships" r:id="rId2"/>
          </a:graphicData>
        </a:graphic>
      </p:graphicFrame>
      <p:sp>
        <p:nvSpPr>
          <p:cNvPr id="136196" name="TextBox 1"/>
          <p:cNvSpPr txBox="1">
            <a:spLocks noChangeArrowheads="1"/>
          </p:cNvSpPr>
          <p:nvPr/>
        </p:nvSpPr>
        <p:spPr bwMode="auto">
          <a:xfrm>
            <a:off x="6854825" y="2936875"/>
            <a:ext cx="169545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en-US" altLang="en-US" sz="1800" smtClean="0">
                <a:solidFill>
                  <a:srgbClr val="000000"/>
                </a:solidFill>
                <a:latin typeface="Calibri" pitchFamily="34" charset="0"/>
              </a:rPr>
              <a:t>During treatment</a:t>
            </a:r>
          </a:p>
          <a:p>
            <a:pPr eaLnBrk="1" fontAlgn="base" hangingPunct="1">
              <a:spcBef>
                <a:spcPct val="0"/>
              </a:spcBef>
              <a:spcAft>
                <a:spcPct val="0"/>
              </a:spcAft>
              <a:buFontTx/>
              <a:buNone/>
            </a:pPr>
            <a:r>
              <a:rPr lang="en-US" altLang="en-US" sz="1800" smtClean="0">
                <a:solidFill>
                  <a:srgbClr val="000000"/>
                </a:solidFill>
                <a:latin typeface="Calibri" pitchFamily="34" charset="0"/>
              </a:rPr>
              <a:t>50% of total costs</a:t>
            </a:r>
          </a:p>
          <a:p>
            <a:pPr eaLnBrk="1" fontAlgn="base" hangingPunct="1">
              <a:spcBef>
                <a:spcPct val="0"/>
              </a:spcBef>
              <a:spcAft>
                <a:spcPct val="0"/>
              </a:spcAft>
              <a:buFontTx/>
              <a:buNone/>
            </a:pPr>
            <a:r>
              <a:rPr lang="en-US" altLang="en-US" sz="1800" b="1" smtClean="0">
                <a:solidFill>
                  <a:srgbClr val="000000"/>
                </a:solidFill>
                <a:latin typeface="Calibri" pitchFamily="34" charset="0"/>
              </a:rPr>
              <a:t>        </a:t>
            </a:r>
          </a:p>
        </p:txBody>
      </p:sp>
      <p:sp>
        <p:nvSpPr>
          <p:cNvPr id="136197" name="TextBox 1"/>
          <p:cNvSpPr txBox="1">
            <a:spLocks noChangeArrowheads="1"/>
          </p:cNvSpPr>
          <p:nvPr/>
        </p:nvSpPr>
        <p:spPr bwMode="auto">
          <a:xfrm>
            <a:off x="179512" y="2852936"/>
            <a:ext cx="16954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0"/>
              </a:spcBef>
              <a:spcAft>
                <a:spcPct val="0"/>
              </a:spcAft>
              <a:buFontTx/>
              <a:buNone/>
            </a:pPr>
            <a:r>
              <a:rPr lang="en-US" altLang="en-US" sz="1800" dirty="0" smtClean="0">
                <a:solidFill>
                  <a:srgbClr val="000000"/>
                </a:solidFill>
                <a:latin typeface="Calibri" pitchFamily="34" charset="0"/>
              </a:rPr>
              <a:t>Before treatment</a:t>
            </a:r>
          </a:p>
          <a:p>
            <a:pPr eaLnBrk="1" fontAlgn="base" hangingPunct="1">
              <a:spcBef>
                <a:spcPct val="0"/>
              </a:spcBef>
              <a:spcAft>
                <a:spcPct val="0"/>
              </a:spcAft>
              <a:buFontTx/>
              <a:buNone/>
            </a:pPr>
            <a:r>
              <a:rPr lang="en-US" altLang="en-US" sz="1800" dirty="0" smtClean="0">
                <a:solidFill>
                  <a:srgbClr val="000000"/>
                </a:solidFill>
                <a:latin typeface="Calibri" pitchFamily="34" charset="0"/>
              </a:rPr>
              <a:t>50% of total costs</a:t>
            </a:r>
            <a:r>
              <a:rPr lang="en-US" altLang="en-US" sz="1800" b="1" dirty="0" smtClean="0">
                <a:solidFill>
                  <a:srgbClr val="000000"/>
                </a:solidFill>
                <a:latin typeface="Calibri" pitchFamily="34" charset="0"/>
              </a:rPr>
              <a:t> </a:t>
            </a:r>
          </a:p>
        </p:txBody>
      </p:sp>
      <p:sp>
        <p:nvSpPr>
          <p:cNvPr id="136198" name="TextBox 2"/>
          <p:cNvSpPr txBox="1">
            <a:spLocks noChangeArrowheads="1"/>
          </p:cNvSpPr>
          <p:nvPr/>
        </p:nvSpPr>
        <p:spPr bwMode="auto">
          <a:xfrm>
            <a:off x="579438" y="1689100"/>
            <a:ext cx="1668462" cy="515938"/>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r>
              <a:rPr lang="en-US" altLang="en-US" sz="2800" smtClean="0">
                <a:solidFill>
                  <a:srgbClr val="0070C0"/>
                </a:solidFill>
                <a:latin typeface="Calibri" pitchFamily="34" charset="0"/>
              </a:rPr>
              <a:t>UHC</a:t>
            </a:r>
            <a:endParaRPr lang="en-GB" altLang="en-US" sz="2800" smtClean="0">
              <a:solidFill>
                <a:srgbClr val="0070C0"/>
              </a:solidFill>
              <a:latin typeface="Calibri" pitchFamily="34" charset="0"/>
            </a:endParaRPr>
          </a:p>
        </p:txBody>
      </p:sp>
      <p:grpSp>
        <p:nvGrpSpPr>
          <p:cNvPr id="136201" name="Group 7"/>
          <p:cNvGrpSpPr>
            <a:grpSpLocks/>
          </p:cNvGrpSpPr>
          <p:nvPr/>
        </p:nvGrpSpPr>
        <p:grpSpPr bwMode="auto">
          <a:xfrm>
            <a:off x="-73699" y="6270346"/>
            <a:ext cx="9180513" cy="587375"/>
            <a:chOff x="0" y="6239537"/>
            <a:chExt cx="9212088" cy="618462"/>
          </a:xfrm>
        </p:grpSpPr>
        <p:pic>
          <p:nvPicPr>
            <p:cNvPr id="136202" name="Picture 7"/>
            <p:cNvPicPr>
              <a:picLocks noChangeAspect="1" noChangeArrowheads="1"/>
            </p:cNvPicPr>
            <p:nvPr/>
          </p:nvPicPr>
          <p:blipFill>
            <a:blip r:embed="rId3">
              <a:extLst>
                <a:ext uri="{28A0092B-C50C-407E-A947-70E740481C1C}">
                  <a14:useLocalDpi xmlns:a14="http://schemas.microsoft.com/office/drawing/2010/main" val="0"/>
                </a:ext>
              </a:extLst>
            </a:blip>
            <a:srcRect l="1613" r="16685"/>
            <a:stretch>
              <a:fillRect/>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Pentagon 14"/>
            <p:cNvSpPr/>
            <p:nvPr/>
          </p:nvSpPr>
          <p:spPr>
            <a:xfrm>
              <a:off x="0" y="6239537"/>
              <a:ext cx="6300157"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smtClean="0">
                <a:solidFill>
                  <a:srgbClr val="FFFFFF"/>
                </a:solidFill>
              </a:endParaRPr>
            </a:p>
          </p:txBody>
        </p:sp>
        <p:pic>
          <p:nvPicPr>
            <p:cNvPr id="136204" name="Picture 5"/>
            <p:cNvPicPr>
              <a:picLocks noChangeAspect="1" noChangeArrowheads="1"/>
            </p:cNvPicPr>
            <p:nvPr/>
          </p:nvPicPr>
          <p:blipFill>
            <a:blip r:embed="rId4">
              <a:extLst>
                <a:ext uri="{28A0092B-C50C-407E-A947-70E740481C1C}">
                  <a14:useLocalDpi xmlns:a14="http://schemas.microsoft.com/office/drawing/2010/main" val="0"/>
                </a:ext>
              </a:extLst>
            </a:blip>
            <a:srcRect l="12131" t="6778" r="43935" b="-2"/>
            <a:stretch>
              <a:fillRect/>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205"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6"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7424" y="6366209"/>
              <a:ext cx="1358968" cy="41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3"/>
          <p:cNvSpPr txBox="1">
            <a:spLocks noChangeArrowheads="1"/>
          </p:cNvSpPr>
          <p:nvPr/>
        </p:nvSpPr>
        <p:spPr bwMode="auto">
          <a:xfrm>
            <a:off x="315912" y="5949513"/>
            <a:ext cx="83605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900" dirty="0">
                <a:cs typeface="Calibri" pitchFamily="34" charset="0"/>
              </a:rPr>
              <a:t>Source: </a:t>
            </a:r>
            <a:r>
              <a:rPr lang="en-GB" altLang="en-US" sz="900" dirty="0" err="1">
                <a:cs typeface="Calibri" pitchFamily="34" charset="0"/>
              </a:rPr>
              <a:t>Tanimura</a:t>
            </a:r>
            <a:r>
              <a:rPr lang="en-GB" altLang="en-US" sz="900" dirty="0">
                <a:cs typeface="Calibri" pitchFamily="34" charset="0"/>
              </a:rPr>
              <a:t> T, Jaramillo E, Weil D, Raviglione M, </a:t>
            </a:r>
            <a:r>
              <a:rPr lang="en-GB" altLang="en-US" sz="900" dirty="0" err="1">
                <a:cs typeface="Calibri" pitchFamily="34" charset="0"/>
              </a:rPr>
              <a:t>Lönnroth</a:t>
            </a:r>
            <a:r>
              <a:rPr lang="en-GB" altLang="en-US" sz="900" dirty="0">
                <a:cs typeface="Calibri" pitchFamily="34" charset="0"/>
              </a:rPr>
              <a:t> K.  Financial burden for tuberculosis patients in low- and middle-income countries – a systematic review.</a:t>
            </a:r>
            <a:r>
              <a:rPr lang="en-GB" altLang="en-US" sz="900" b="1" i="1" dirty="0">
                <a:cs typeface="Calibri" pitchFamily="34" charset="0"/>
              </a:rPr>
              <a:t> </a:t>
            </a:r>
            <a:r>
              <a:rPr lang="en-GB" altLang="en-US" sz="900" dirty="0">
                <a:cs typeface="Calibri" pitchFamily="34" charset="0"/>
              </a:rPr>
              <a:t>ERJ 2014</a:t>
            </a:r>
            <a:endParaRPr lang="en-GB" altLang="en-US" sz="900" dirty="0"/>
          </a:p>
        </p:txBody>
      </p:sp>
      <p:sp>
        <p:nvSpPr>
          <p:cNvPr id="17" name="Rectangle 16"/>
          <p:cNvSpPr>
            <a:spLocks noChangeArrowheads="1"/>
          </p:cNvSpPr>
          <p:nvPr/>
        </p:nvSpPr>
        <p:spPr bwMode="auto">
          <a:xfrm>
            <a:off x="0" y="790993"/>
            <a:ext cx="9106814"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spTree>
    <p:extLst>
      <p:ext uri="{BB962C8B-B14F-4D97-AF65-F5344CB8AC3E}">
        <p14:creationId xmlns:p14="http://schemas.microsoft.com/office/powerpoint/2010/main" val="1237375514"/>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87313" y="44450"/>
            <a:ext cx="8229600" cy="1143000"/>
          </a:xfrm>
        </p:spPr>
        <p:txBody>
          <a:bodyPr/>
          <a:lstStyle/>
          <a:p>
            <a:pPr algn="l"/>
            <a:r>
              <a:rPr lang="en-GB" altLang="en-US" sz="3200" b="1" dirty="0" smtClean="0">
                <a:latin typeface="Century Gothic" pitchFamily="34" charset="0"/>
              </a:rPr>
              <a:t>Summary of catastrophic expenditure in </a:t>
            </a:r>
            <a:br>
              <a:rPr lang="en-GB" altLang="en-US" sz="3200" b="1" dirty="0" smtClean="0">
                <a:latin typeface="Century Gothic" pitchFamily="34" charset="0"/>
              </a:rPr>
            </a:br>
            <a:r>
              <a:rPr lang="en-GB" altLang="en-US" sz="3200" b="1" dirty="0" smtClean="0">
                <a:latin typeface="Century Gothic" pitchFamily="34" charset="0"/>
              </a:rPr>
              <a:t>20 studies (10 Africa, 9 Asia, 1 EMR)</a:t>
            </a:r>
          </a:p>
        </p:txBody>
      </p:sp>
      <p:sp>
        <p:nvSpPr>
          <p:cNvPr id="137219" name="Rectangle 3"/>
          <p:cNvSpPr>
            <a:spLocks noGrp="1" noChangeArrowheads="1"/>
          </p:cNvSpPr>
          <p:nvPr>
            <p:ph type="body" idx="1"/>
          </p:nvPr>
        </p:nvSpPr>
        <p:spPr>
          <a:xfrm>
            <a:off x="296863" y="1557338"/>
            <a:ext cx="8496300" cy="4394200"/>
          </a:xfrm>
        </p:spPr>
        <p:txBody>
          <a:bodyPr/>
          <a:lstStyle/>
          <a:p>
            <a:pPr>
              <a:lnSpc>
                <a:spcPct val="90000"/>
              </a:lnSpc>
            </a:pPr>
            <a:r>
              <a:rPr lang="en-GB" altLang="en-US" sz="2400" dirty="0" smtClean="0">
                <a:latin typeface="Calibri" pitchFamily="34" charset="0"/>
              </a:rPr>
              <a:t>Range of average total cost (direct and indirect) of health seeking, diagnosis, treatment, and lost income for people registered in NTPs: </a:t>
            </a:r>
            <a:r>
              <a:rPr lang="en-GB" altLang="en-US" sz="2400" dirty="0" smtClean="0">
                <a:solidFill>
                  <a:srgbClr val="FF0000"/>
                </a:solidFill>
                <a:latin typeface="Calibri" pitchFamily="34" charset="0"/>
              </a:rPr>
              <a:t>100-500$</a:t>
            </a:r>
          </a:p>
          <a:p>
            <a:pPr>
              <a:lnSpc>
                <a:spcPct val="90000"/>
              </a:lnSpc>
            </a:pPr>
            <a:endParaRPr lang="en-GB" altLang="en-US" sz="2400" dirty="0" smtClean="0">
              <a:solidFill>
                <a:srgbClr val="FF0000"/>
              </a:solidFill>
              <a:latin typeface="Calibri" pitchFamily="34" charset="0"/>
            </a:endParaRPr>
          </a:p>
          <a:p>
            <a:pPr>
              <a:lnSpc>
                <a:spcPct val="90000"/>
              </a:lnSpc>
            </a:pPr>
            <a:r>
              <a:rPr lang="en-GB" altLang="en-US" sz="2400" dirty="0" smtClean="0">
                <a:latin typeface="Calibri" pitchFamily="34" charset="0"/>
              </a:rPr>
              <a:t>This is on average </a:t>
            </a:r>
            <a:r>
              <a:rPr lang="en-GB" altLang="en-US" sz="2400" dirty="0" smtClean="0">
                <a:solidFill>
                  <a:srgbClr val="FF0000"/>
                </a:solidFill>
                <a:latin typeface="Calibri" pitchFamily="34" charset="0"/>
              </a:rPr>
              <a:t>20-80% of individual annual income, </a:t>
            </a:r>
            <a:r>
              <a:rPr lang="en-GB" altLang="en-US" sz="2400" dirty="0" smtClean="0">
                <a:latin typeface="Calibri" pitchFamily="34" charset="0"/>
              </a:rPr>
              <a:t>and with a higher proportion for the poorer in the lower socio-economic levels</a:t>
            </a:r>
          </a:p>
          <a:p>
            <a:pPr>
              <a:lnSpc>
                <a:spcPct val="90000"/>
              </a:lnSpc>
            </a:pPr>
            <a:endParaRPr lang="en-GB" altLang="en-US" sz="2400" dirty="0" smtClean="0">
              <a:latin typeface="Calibri" pitchFamily="34" charset="0"/>
            </a:endParaRPr>
          </a:p>
          <a:p>
            <a:pPr>
              <a:lnSpc>
                <a:spcPct val="90000"/>
              </a:lnSpc>
            </a:pPr>
            <a:r>
              <a:rPr lang="en-GB" altLang="en-US" sz="2400" dirty="0" smtClean="0">
                <a:latin typeface="Calibri" pitchFamily="34" charset="0"/>
              </a:rPr>
              <a:t>MDR/XDR-TB require lengthier diagnostic procedures, much more expensive drugs, prolonged treatment periods with more side effects…</a:t>
            </a:r>
          </a:p>
        </p:txBody>
      </p:sp>
      <p:grpSp>
        <p:nvGrpSpPr>
          <p:cNvPr id="137221" name="Group 7"/>
          <p:cNvGrpSpPr>
            <a:grpSpLocks/>
          </p:cNvGrpSpPr>
          <p:nvPr/>
        </p:nvGrpSpPr>
        <p:grpSpPr bwMode="auto">
          <a:xfrm>
            <a:off x="0" y="6297613"/>
            <a:ext cx="9180513" cy="587375"/>
            <a:chOff x="0" y="6239537"/>
            <a:chExt cx="9212088" cy="618462"/>
          </a:xfrm>
        </p:grpSpPr>
        <p:pic>
          <p:nvPicPr>
            <p:cNvPr id="137222" name="Picture 7"/>
            <p:cNvPicPr>
              <a:picLocks noChangeAspect="1" noChangeArrowheads="1"/>
            </p:cNvPicPr>
            <p:nvPr/>
          </p:nvPicPr>
          <p:blipFill>
            <a:blip r:embed="rId2">
              <a:extLst>
                <a:ext uri="{28A0092B-C50C-407E-A947-70E740481C1C}">
                  <a14:useLocalDpi xmlns:a14="http://schemas.microsoft.com/office/drawing/2010/main" val="0"/>
                </a:ext>
              </a:extLst>
            </a:blip>
            <a:srcRect l="1613" r="16685"/>
            <a:stretch>
              <a:fillRect/>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entagon 8"/>
            <p:cNvSpPr/>
            <p:nvPr/>
          </p:nvSpPr>
          <p:spPr>
            <a:xfrm>
              <a:off x="0" y="6239537"/>
              <a:ext cx="6300157"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smtClean="0">
                <a:solidFill>
                  <a:srgbClr val="FFFFFF"/>
                </a:solidFill>
              </a:endParaRPr>
            </a:p>
          </p:txBody>
        </p:sp>
        <p:pic>
          <p:nvPicPr>
            <p:cNvPr id="137224" name="Picture 5"/>
            <p:cNvPicPr>
              <a:picLocks noChangeAspect="1" noChangeArrowheads="1"/>
            </p:cNvPicPr>
            <p:nvPr/>
          </p:nvPicPr>
          <p:blipFill>
            <a:blip r:embed="rId3">
              <a:extLst>
                <a:ext uri="{28A0092B-C50C-407E-A947-70E740481C1C}">
                  <a14:useLocalDpi xmlns:a14="http://schemas.microsoft.com/office/drawing/2010/main" val="0"/>
                </a:ext>
              </a:extLst>
            </a:blip>
            <a:srcRect l="12131" t="6778" r="43935" b="-2"/>
            <a:stretch>
              <a:fillRect/>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5"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6"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424" y="6366209"/>
              <a:ext cx="1358968" cy="41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p:cNvSpPr>
            <a:spLocks noChangeArrowheads="1"/>
          </p:cNvSpPr>
          <p:nvPr/>
        </p:nvSpPr>
        <p:spPr bwMode="auto">
          <a:xfrm>
            <a:off x="106895" y="1151033"/>
            <a:ext cx="8857593"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spTree>
    <p:extLst>
      <p:ext uri="{BB962C8B-B14F-4D97-AF65-F5344CB8AC3E}">
        <p14:creationId xmlns:p14="http://schemas.microsoft.com/office/powerpoint/2010/main" val="126519270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42" name="Object 2"/>
          <p:cNvGraphicFramePr>
            <a:graphicFrameLocks noGrp="1" noChangeAspect="1"/>
          </p:cNvGraphicFramePr>
          <p:nvPr>
            <p:ph sz="half" idx="1"/>
          </p:nvPr>
        </p:nvGraphicFramePr>
        <p:xfrm>
          <a:off x="0" y="977900"/>
          <a:ext cx="3924300" cy="2916238"/>
        </p:xfrm>
        <a:graphic>
          <a:graphicData uri="http://schemas.openxmlformats.org/presentationml/2006/ole">
            <mc:AlternateContent xmlns:mc="http://schemas.openxmlformats.org/markup-compatibility/2006">
              <mc:Choice xmlns:v="urn:schemas-microsoft-com:vml" Requires="v">
                <p:oleObj spid="_x0000_s5188" name="Chart" r:id="rId3" imgW="4191000" imgH="3114675" progId="Excel.Chart.8">
                  <p:embed/>
                </p:oleObj>
              </mc:Choice>
              <mc:Fallback>
                <p:oleObj name="Chart" r:id="rId3" imgW="4191000" imgH="311467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77900"/>
                        <a:ext cx="39243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8243" name="Rectangle 3"/>
          <p:cNvSpPr>
            <a:spLocks noGrp="1" noChangeArrowheads="1"/>
          </p:cNvSpPr>
          <p:nvPr>
            <p:ph type="title"/>
          </p:nvPr>
        </p:nvSpPr>
        <p:spPr>
          <a:xfrm>
            <a:off x="122238" y="115888"/>
            <a:ext cx="8229600" cy="777875"/>
          </a:xfrm>
        </p:spPr>
        <p:txBody>
          <a:bodyPr/>
          <a:lstStyle/>
          <a:p>
            <a:pPr algn="l"/>
            <a:r>
              <a:rPr lang="en-GB" altLang="en-US" sz="3200" b="1" dirty="0" smtClean="0">
                <a:latin typeface="Century Gothic" pitchFamily="34" charset="0"/>
              </a:rPr>
              <a:t>Mean cost as percentage of yearly household per capita income</a:t>
            </a:r>
          </a:p>
        </p:txBody>
      </p:sp>
      <p:graphicFrame>
        <p:nvGraphicFramePr>
          <p:cNvPr id="138244" name="Object 4"/>
          <p:cNvGraphicFramePr>
            <a:graphicFrameLocks noGrp="1" noChangeAspect="1"/>
          </p:cNvGraphicFramePr>
          <p:nvPr>
            <p:ph sz="quarter" idx="2"/>
          </p:nvPr>
        </p:nvGraphicFramePr>
        <p:xfrm>
          <a:off x="4643438" y="971550"/>
          <a:ext cx="4406900" cy="2878138"/>
        </p:xfrm>
        <a:graphic>
          <a:graphicData uri="http://schemas.openxmlformats.org/presentationml/2006/ole">
            <mc:AlternateContent xmlns:mc="http://schemas.openxmlformats.org/markup-compatibility/2006">
              <mc:Choice xmlns:v="urn:schemas-microsoft-com:vml" Requires="v">
                <p:oleObj spid="_x0000_s5189" name="Chart" r:id="rId5" imgW="4610100" imgH="3009900" progId="Excel.Chart.8">
                  <p:embed/>
                </p:oleObj>
              </mc:Choice>
              <mc:Fallback>
                <p:oleObj name="Chart" r:id="rId5" imgW="4610100" imgH="30099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971550"/>
                        <a:ext cx="4406900"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8245" name="Object 5"/>
          <p:cNvGraphicFramePr>
            <a:graphicFrameLocks noGrp="1" noChangeAspect="1"/>
          </p:cNvGraphicFramePr>
          <p:nvPr>
            <p:ph sz="quarter" idx="3"/>
            <p:extLst>
              <p:ext uri="{D42A27DB-BD31-4B8C-83A1-F6EECF244321}">
                <p14:modId xmlns:p14="http://schemas.microsoft.com/office/powerpoint/2010/main" val="2185545434"/>
              </p:ext>
            </p:extLst>
          </p:nvPr>
        </p:nvGraphicFramePr>
        <p:xfrm>
          <a:off x="2957513" y="3573016"/>
          <a:ext cx="3186112" cy="2871788"/>
        </p:xfrm>
        <a:graphic>
          <a:graphicData uri="http://schemas.openxmlformats.org/presentationml/2006/ole">
            <mc:AlternateContent xmlns:mc="http://schemas.openxmlformats.org/markup-compatibility/2006">
              <mc:Choice xmlns:v="urn:schemas-microsoft-com:vml" Requires="v">
                <p:oleObj spid="_x0000_s5190" name="Chart" r:id="rId7" imgW="6095928" imgH="4069008" progId="MSGraph.Chart.8">
                  <p:embed followColorScheme="full"/>
                </p:oleObj>
              </mc:Choice>
              <mc:Fallback>
                <p:oleObj name="Chart" r:id="rId7" imgW="6095928" imgH="4069008" progId="MSGraph.Chart.8">
                  <p:embed followColorScheme="full"/>
                  <p:pic>
                    <p:nvPicPr>
                      <p:cNvPr id="0" name=""/>
                      <p:cNvPicPr>
                        <a:picLocks noChangeAspect="1" noChangeArrowheads="1"/>
                      </p:cNvPicPr>
                      <p:nvPr/>
                    </p:nvPicPr>
                    <p:blipFill>
                      <a:blip r:embed="rId8"/>
                      <a:srcRect/>
                      <a:stretch>
                        <a:fillRect/>
                      </a:stretch>
                    </p:blipFill>
                    <p:spPr bwMode="auto">
                      <a:xfrm>
                        <a:off x="2957513" y="3573016"/>
                        <a:ext cx="3186112"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38247" name="Group 7"/>
          <p:cNvGrpSpPr>
            <a:grpSpLocks/>
          </p:cNvGrpSpPr>
          <p:nvPr/>
        </p:nvGrpSpPr>
        <p:grpSpPr bwMode="auto">
          <a:xfrm>
            <a:off x="0" y="6297613"/>
            <a:ext cx="9180513" cy="587375"/>
            <a:chOff x="0" y="6239537"/>
            <a:chExt cx="9212088" cy="618462"/>
          </a:xfrm>
        </p:grpSpPr>
        <p:pic>
          <p:nvPicPr>
            <p:cNvPr id="138248" name="Picture 7"/>
            <p:cNvPicPr>
              <a:picLocks noChangeAspect="1" noChangeArrowheads="1"/>
            </p:cNvPicPr>
            <p:nvPr/>
          </p:nvPicPr>
          <p:blipFill>
            <a:blip r:embed="rId9">
              <a:extLst>
                <a:ext uri="{28A0092B-C50C-407E-A947-70E740481C1C}">
                  <a14:useLocalDpi xmlns:a14="http://schemas.microsoft.com/office/drawing/2010/main" val="0"/>
                </a:ext>
              </a:extLst>
            </a:blip>
            <a:srcRect l="1613" r="16685"/>
            <a:stretch>
              <a:fillRect/>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entagon 10"/>
            <p:cNvSpPr/>
            <p:nvPr/>
          </p:nvSpPr>
          <p:spPr>
            <a:xfrm>
              <a:off x="0" y="6239537"/>
              <a:ext cx="6300157"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smtClean="0">
                <a:solidFill>
                  <a:srgbClr val="FFFFFF"/>
                </a:solidFill>
              </a:endParaRPr>
            </a:p>
          </p:txBody>
        </p:sp>
        <p:pic>
          <p:nvPicPr>
            <p:cNvPr id="138250" name="Picture 5"/>
            <p:cNvPicPr>
              <a:picLocks noChangeAspect="1" noChangeArrowheads="1"/>
            </p:cNvPicPr>
            <p:nvPr/>
          </p:nvPicPr>
          <p:blipFill>
            <a:blip r:embed="rId10">
              <a:extLst>
                <a:ext uri="{28A0092B-C50C-407E-A947-70E740481C1C}">
                  <a14:useLocalDpi xmlns:a14="http://schemas.microsoft.com/office/drawing/2010/main" val="0"/>
                </a:ext>
              </a:extLst>
            </a:blip>
            <a:srcRect l="12131" t="6778" r="43935" b="-2"/>
            <a:stretch>
              <a:fillRect/>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51" name="Picture 2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52" name="Picture 1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47424" y="6366209"/>
              <a:ext cx="1358968" cy="41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p:cNvSpPr>
            <a:spLocks noChangeArrowheads="1"/>
          </p:cNvSpPr>
          <p:nvPr/>
        </p:nvSpPr>
        <p:spPr bwMode="auto">
          <a:xfrm>
            <a:off x="106895" y="1007017"/>
            <a:ext cx="8785585"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spTree>
    <p:extLst>
      <p:ext uri="{BB962C8B-B14F-4D97-AF65-F5344CB8AC3E}">
        <p14:creationId xmlns:p14="http://schemas.microsoft.com/office/powerpoint/2010/main" val="193825217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6"/>
          <p:cNvSpPr>
            <a:spLocks noGrp="1"/>
          </p:cNvSpPr>
          <p:nvPr>
            <p:ph type="title"/>
          </p:nvPr>
        </p:nvSpPr>
        <p:spPr>
          <a:xfrm>
            <a:off x="442913" y="79375"/>
            <a:ext cx="8229600" cy="829345"/>
          </a:xfrm>
        </p:spPr>
        <p:txBody>
          <a:bodyPr/>
          <a:lstStyle/>
          <a:p>
            <a:pPr algn="l" eaLnBrk="1" hangingPunct="1"/>
            <a:r>
              <a:rPr lang="en-GB" altLang="en-US" sz="3200" b="1" dirty="0" smtClean="0">
                <a:latin typeface="Century Gothic" panose="020B0502020202020204" pitchFamily="34" charset="0"/>
              </a:rPr>
              <a:t>Poverty-disease trap</a:t>
            </a:r>
          </a:p>
        </p:txBody>
      </p:sp>
      <p:sp>
        <p:nvSpPr>
          <p:cNvPr id="18435" name="TextBox 7"/>
          <p:cNvSpPr txBox="1">
            <a:spLocks noChangeArrowheads="1"/>
          </p:cNvSpPr>
          <p:nvPr/>
        </p:nvSpPr>
        <p:spPr bwMode="auto">
          <a:xfrm>
            <a:off x="0" y="3038822"/>
            <a:ext cx="3097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b="1">
                <a:solidFill>
                  <a:srgbClr val="FF0000"/>
                </a:solidFill>
              </a:rPr>
              <a:t>Poverty</a:t>
            </a:r>
          </a:p>
        </p:txBody>
      </p:sp>
      <p:sp>
        <p:nvSpPr>
          <p:cNvPr id="18436" name="TextBox 8"/>
          <p:cNvSpPr txBox="1">
            <a:spLocks noChangeArrowheads="1"/>
          </p:cNvSpPr>
          <p:nvPr/>
        </p:nvSpPr>
        <p:spPr bwMode="auto">
          <a:xfrm>
            <a:off x="7667625" y="2972147"/>
            <a:ext cx="720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3600" b="1">
                <a:solidFill>
                  <a:srgbClr val="FF0000"/>
                </a:solidFill>
              </a:rPr>
              <a:t>TB</a:t>
            </a:r>
          </a:p>
        </p:txBody>
      </p:sp>
      <p:sp>
        <p:nvSpPr>
          <p:cNvPr id="18437" name="TextBox 9"/>
          <p:cNvSpPr txBox="1">
            <a:spLocks noChangeArrowheads="1"/>
          </p:cNvSpPr>
          <p:nvPr/>
        </p:nvSpPr>
        <p:spPr bwMode="auto">
          <a:xfrm>
            <a:off x="2601913" y="1394172"/>
            <a:ext cx="42481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1463" indent="-271463"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GB" altLang="en-US" sz="2000">
                <a:solidFill>
                  <a:srgbClr val="000000"/>
                </a:solidFill>
              </a:rPr>
              <a:t>Undernutrition</a:t>
            </a:r>
          </a:p>
          <a:p>
            <a:pPr eaLnBrk="1" hangingPunct="1">
              <a:spcBef>
                <a:spcPct val="0"/>
              </a:spcBef>
            </a:pPr>
            <a:r>
              <a:rPr lang="en-GB" altLang="en-US" sz="2000">
                <a:solidFill>
                  <a:srgbClr val="000000"/>
                </a:solidFill>
              </a:rPr>
              <a:t>Poor housing</a:t>
            </a:r>
          </a:p>
          <a:p>
            <a:pPr eaLnBrk="1" hangingPunct="1">
              <a:spcBef>
                <a:spcPct val="0"/>
              </a:spcBef>
            </a:pPr>
            <a:r>
              <a:rPr lang="en-GB" altLang="en-US" sz="2000">
                <a:solidFill>
                  <a:srgbClr val="000000"/>
                </a:solidFill>
              </a:rPr>
              <a:t>HIV</a:t>
            </a:r>
          </a:p>
          <a:p>
            <a:pPr eaLnBrk="1" hangingPunct="1">
              <a:spcBef>
                <a:spcPct val="0"/>
              </a:spcBef>
            </a:pPr>
            <a:r>
              <a:rPr lang="en-GB" altLang="en-US" sz="2000">
                <a:solidFill>
                  <a:srgbClr val="000000"/>
                </a:solidFill>
              </a:rPr>
              <a:t>NCDs and NCD risk factors (diabetes, smoking, alcohol, etc)</a:t>
            </a:r>
          </a:p>
          <a:p>
            <a:pPr eaLnBrk="1" hangingPunct="1">
              <a:spcBef>
                <a:spcPct val="0"/>
              </a:spcBef>
            </a:pPr>
            <a:r>
              <a:rPr lang="en-GB" altLang="en-US" sz="2000">
                <a:solidFill>
                  <a:srgbClr val="000000"/>
                </a:solidFill>
              </a:rPr>
              <a:t>Poor health care access</a:t>
            </a:r>
          </a:p>
        </p:txBody>
      </p:sp>
      <p:sp>
        <p:nvSpPr>
          <p:cNvPr id="18438" name="TextBox 10"/>
          <p:cNvSpPr txBox="1">
            <a:spLocks noChangeArrowheads="1"/>
          </p:cNvSpPr>
          <p:nvPr/>
        </p:nvSpPr>
        <p:spPr bwMode="auto">
          <a:xfrm>
            <a:off x="2197100" y="4213572"/>
            <a:ext cx="5111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271463"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en-GB" altLang="en-US" sz="2000">
                <a:solidFill>
                  <a:srgbClr val="000000"/>
                </a:solidFill>
              </a:rPr>
              <a:t>High direct and indirect health care costs</a:t>
            </a:r>
          </a:p>
          <a:p>
            <a:pPr eaLnBrk="1" hangingPunct="1">
              <a:spcBef>
                <a:spcPct val="0"/>
              </a:spcBef>
            </a:pPr>
            <a:r>
              <a:rPr lang="en-GB" altLang="en-US" sz="2000">
                <a:solidFill>
                  <a:srgbClr val="000000"/>
                </a:solidFill>
              </a:rPr>
              <a:t>Loss of employment and income </a:t>
            </a:r>
          </a:p>
          <a:p>
            <a:pPr eaLnBrk="1" hangingPunct="1">
              <a:spcBef>
                <a:spcPct val="0"/>
              </a:spcBef>
            </a:pPr>
            <a:r>
              <a:rPr lang="en-GB" altLang="en-US" sz="2000">
                <a:solidFill>
                  <a:srgbClr val="000000"/>
                </a:solidFill>
              </a:rPr>
              <a:t>On average 50% of annual income lost!</a:t>
            </a:r>
          </a:p>
        </p:txBody>
      </p:sp>
      <p:sp>
        <p:nvSpPr>
          <p:cNvPr id="12" name="Curved Down Arrow 11"/>
          <p:cNvSpPr/>
          <p:nvPr/>
        </p:nvSpPr>
        <p:spPr>
          <a:xfrm>
            <a:off x="669925" y="1124297"/>
            <a:ext cx="7775575" cy="183197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en-GB" altLang="en-US" sz="1800" smtClean="0">
              <a:solidFill>
                <a:srgbClr val="000000"/>
              </a:solidFill>
              <a:cs typeface="Arial" charset="0"/>
            </a:endParaRPr>
          </a:p>
        </p:txBody>
      </p:sp>
      <p:sp>
        <p:nvSpPr>
          <p:cNvPr id="16" name="Curved Left Arrow 15"/>
          <p:cNvSpPr/>
          <p:nvPr/>
        </p:nvSpPr>
        <p:spPr>
          <a:xfrm rot="5400000">
            <a:off x="3294063" y="927446"/>
            <a:ext cx="2224088" cy="76755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en-GB" altLang="en-US" sz="1800" smtClean="0">
              <a:solidFill>
                <a:srgbClr val="000000"/>
              </a:solidFill>
              <a:cs typeface="Arial" charset="0"/>
            </a:endParaRPr>
          </a:p>
        </p:txBody>
      </p:sp>
      <p:sp>
        <p:nvSpPr>
          <p:cNvPr id="9" name="Rectangle 8"/>
          <p:cNvSpPr>
            <a:spLocks noChangeArrowheads="1"/>
          </p:cNvSpPr>
          <p:nvPr/>
        </p:nvSpPr>
        <p:spPr bwMode="auto">
          <a:xfrm>
            <a:off x="251520" y="764704"/>
            <a:ext cx="8640960"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grpSp>
        <p:nvGrpSpPr>
          <p:cNvPr id="10" name="Group 7"/>
          <p:cNvGrpSpPr>
            <a:grpSpLocks/>
          </p:cNvGrpSpPr>
          <p:nvPr/>
        </p:nvGrpSpPr>
        <p:grpSpPr bwMode="auto">
          <a:xfrm>
            <a:off x="0" y="6297613"/>
            <a:ext cx="9180513" cy="587375"/>
            <a:chOff x="0" y="6239537"/>
            <a:chExt cx="9212088" cy="618462"/>
          </a:xfrm>
        </p:grpSpPr>
        <p:pic>
          <p:nvPicPr>
            <p:cNvPr id="11" name="Picture 7"/>
            <p:cNvPicPr>
              <a:picLocks noChangeAspect="1" noChangeArrowheads="1"/>
            </p:cNvPicPr>
            <p:nvPr/>
          </p:nvPicPr>
          <p:blipFill>
            <a:blip r:embed="rId2">
              <a:extLst>
                <a:ext uri="{28A0092B-C50C-407E-A947-70E740481C1C}">
                  <a14:useLocalDpi xmlns:a14="http://schemas.microsoft.com/office/drawing/2010/main" val="0"/>
                </a:ext>
              </a:extLst>
            </a:blip>
            <a:srcRect l="1613" r="16685"/>
            <a:stretch>
              <a:fillRect/>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Pentagon 12"/>
            <p:cNvSpPr/>
            <p:nvPr/>
          </p:nvSpPr>
          <p:spPr>
            <a:xfrm>
              <a:off x="0" y="6239537"/>
              <a:ext cx="6300157"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smtClean="0">
                <a:solidFill>
                  <a:srgbClr val="FFFFFF"/>
                </a:solidFill>
              </a:endParaRP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l="12131" t="6778" r="43935" b="-2"/>
            <a:stretch>
              <a:fillRect/>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424" y="6366209"/>
              <a:ext cx="1358968" cy="41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1967624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384"/>
            <a:ext cx="8229600" cy="1143000"/>
          </a:xfrm>
        </p:spPr>
        <p:txBody>
          <a:bodyPr rtlCol="0">
            <a:normAutofit/>
          </a:bodyPr>
          <a:lstStyle/>
          <a:p>
            <a:pPr algn="l" eaLnBrk="1" fontAlgn="auto" hangingPunct="1">
              <a:spcAft>
                <a:spcPts val="0"/>
              </a:spcAft>
              <a:defRPr/>
            </a:pPr>
            <a:r>
              <a:rPr lang="en-GB" sz="3000" b="1" dirty="0" smtClean="0">
                <a:latin typeface="Century Gothic" panose="020B0502020202020204" pitchFamily="34" charset="0"/>
              </a:rPr>
              <a:t>GDP per capita predicts TB incidence</a:t>
            </a:r>
            <a:br>
              <a:rPr lang="en-GB" sz="3000" b="1" dirty="0" smtClean="0">
                <a:latin typeface="Century Gothic" panose="020B0502020202020204" pitchFamily="34" charset="0"/>
              </a:rPr>
            </a:br>
            <a:r>
              <a:rPr lang="en-GB" sz="3000" b="1" dirty="0" smtClean="0">
                <a:latin typeface="Century Gothic" panose="020B0502020202020204" pitchFamily="34" charset="0"/>
              </a:rPr>
              <a:t>(2015 data)</a:t>
            </a:r>
          </a:p>
        </p:txBody>
      </p:sp>
      <p:pic>
        <p:nvPicPr>
          <p:cNvPr id="12291"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086644"/>
            <a:ext cx="63373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2"/>
          <p:cNvSpPr txBox="1">
            <a:spLocks noChangeArrowheads="1"/>
          </p:cNvSpPr>
          <p:nvPr/>
        </p:nvSpPr>
        <p:spPr bwMode="auto">
          <a:xfrm>
            <a:off x="106859" y="6021288"/>
            <a:ext cx="23764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900" dirty="0">
                <a:solidFill>
                  <a:srgbClr val="000000"/>
                </a:solidFill>
              </a:rPr>
              <a:t>Source: WHO, 2016</a:t>
            </a:r>
          </a:p>
        </p:txBody>
      </p:sp>
      <p:sp>
        <p:nvSpPr>
          <p:cNvPr id="5" name="Rectangle 4"/>
          <p:cNvSpPr>
            <a:spLocks noChangeArrowheads="1"/>
          </p:cNvSpPr>
          <p:nvPr/>
        </p:nvSpPr>
        <p:spPr bwMode="auto">
          <a:xfrm>
            <a:off x="251520" y="1018828"/>
            <a:ext cx="8640960"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grpSp>
        <p:nvGrpSpPr>
          <p:cNvPr id="6" name="Group 7"/>
          <p:cNvGrpSpPr>
            <a:grpSpLocks/>
          </p:cNvGrpSpPr>
          <p:nvPr/>
        </p:nvGrpSpPr>
        <p:grpSpPr bwMode="auto">
          <a:xfrm>
            <a:off x="0" y="6297613"/>
            <a:ext cx="9180513" cy="587375"/>
            <a:chOff x="0" y="6239537"/>
            <a:chExt cx="9212088" cy="618462"/>
          </a:xfrm>
        </p:grpSpPr>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l="1613" r="16685"/>
            <a:stretch>
              <a:fillRect/>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entagon 7"/>
            <p:cNvSpPr/>
            <p:nvPr/>
          </p:nvSpPr>
          <p:spPr>
            <a:xfrm>
              <a:off x="0" y="6239537"/>
              <a:ext cx="6300157"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smtClean="0">
                <a:solidFill>
                  <a:srgbClr val="FFFFFF"/>
                </a:solidFill>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l="12131" t="6778" r="43935" b="-2"/>
            <a:stretch>
              <a:fillRect/>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7424" y="6366209"/>
              <a:ext cx="1358968" cy="41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58626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611188" y="6092825"/>
            <a:ext cx="1727200" cy="3857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0000"/>
                </a:solidFill>
                <a:latin typeface="Arial" charset="0"/>
              </a:rPr>
              <a:t>Exposure</a:t>
            </a:r>
          </a:p>
        </p:txBody>
      </p:sp>
      <p:sp>
        <p:nvSpPr>
          <p:cNvPr id="17411" name="Text Box 3"/>
          <p:cNvSpPr txBox="1">
            <a:spLocks noChangeArrowheads="1"/>
          </p:cNvSpPr>
          <p:nvPr/>
        </p:nvSpPr>
        <p:spPr bwMode="auto">
          <a:xfrm>
            <a:off x="2916238" y="6092825"/>
            <a:ext cx="1511300" cy="3857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0000"/>
                </a:solidFill>
                <a:latin typeface="Arial" charset="0"/>
              </a:rPr>
              <a:t>Infection</a:t>
            </a:r>
          </a:p>
        </p:txBody>
      </p:sp>
      <p:sp>
        <p:nvSpPr>
          <p:cNvPr id="17412" name="Text Box 4"/>
          <p:cNvSpPr txBox="1">
            <a:spLocks noChangeArrowheads="1"/>
          </p:cNvSpPr>
          <p:nvPr/>
        </p:nvSpPr>
        <p:spPr bwMode="auto">
          <a:xfrm>
            <a:off x="4859338" y="6092825"/>
            <a:ext cx="1727200" cy="3857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0000"/>
                </a:solidFill>
                <a:latin typeface="Arial" charset="0"/>
              </a:rPr>
              <a:t>Active disease</a:t>
            </a:r>
          </a:p>
        </p:txBody>
      </p:sp>
      <p:sp>
        <p:nvSpPr>
          <p:cNvPr id="17413" name="Text Box 5"/>
          <p:cNvSpPr txBox="1">
            <a:spLocks noChangeArrowheads="1"/>
          </p:cNvSpPr>
          <p:nvPr/>
        </p:nvSpPr>
        <p:spPr bwMode="auto">
          <a:xfrm>
            <a:off x="6948488" y="6092825"/>
            <a:ext cx="1728787" cy="3857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66FF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0000"/>
                </a:solidFill>
                <a:latin typeface="Arial" charset="0"/>
              </a:rPr>
              <a:t>Consequences</a:t>
            </a:r>
          </a:p>
        </p:txBody>
      </p:sp>
      <p:sp>
        <p:nvSpPr>
          <p:cNvPr id="17414" name="Line 6"/>
          <p:cNvSpPr>
            <a:spLocks noChangeShapeType="1"/>
          </p:cNvSpPr>
          <p:nvPr/>
        </p:nvSpPr>
        <p:spPr bwMode="auto">
          <a:xfrm>
            <a:off x="250825" y="6308725"/>
            <a:ext cx="36036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15" name="Line 7"/>
          <p:cNvSpPr>
            <a:spLocks noChangeShapeType="1"/>
          </p:cNvSpPr>
          <p:nvPr/>
        </p:nvSpPr>
        <p:spPr bwMode="auto">
          <a:xfrm>
            <a:off x="2339975" y="6308725"/>
            <a:ext cx="57626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16" name="Line 8"/>
          <p:cNvSpPr>
            <a:spLocks noChangeShapeType="1"/>
          </p:cNvSpPr>
          <p:nvPr/>
        </p:nvSpPr>
        <p:spPr bwMode="auto">
          <a:xfrm>
            <a:off x="6588125" y="6308725"/>
            <a:ext cx="360363"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17" name="Line 9"/>
          <p:cNvSpPr>
            <a:spLocks noChangeShapeType="1"/>
          </p:cNvSpPr>
          <p:nvPr/>
        </p:nvSpPr>
        <p:spPr bwMode="auto">
          <a:xfrm>
            <a:off x="4427538" y="6308725"/>
            <a:ext cx="431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18" name="Text Box 10"/>
          <p:cNvSpPr txBox="1">
            <a:spLocks noChangeArrowheads="1"/>
          </p:cNvSpPr>
          <p:nvPr/>
        </p:nvSpPr>
        <p:spPr bwMode="auto">
          <a:xfrm>
            <a:off x="179388" y="5157788"/>
            <a:ext cx="2520950" cy="660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0000"/>
                </a:solidFill>
                <a:latin typeface="Arial" charset="0"/>
              </a:rPr>
              <a:t>Contact with infectious droplets</a:t>
            </a:r>
          </a:p>
        </p:txBody>
      </p:sp>
      <p:sp>
        <p:nvSpPr>
          <p:cNvPr id="17419" name="Text Box 11"/>
          <p:cNvSpPr txBox="1">
            <a:spLocks noChangeArrowheads="1"/>
          </p:cNvSpPr>
          <p:nvPr/>
        </p:nvSpPr>
        <p:spPr bwMode="auto">
          <a:xfrm>
            <a:off x="4500563" y="5157788"/>
            <a:ext cx="2376487" cy="660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rtl="1" eaLnBrk="1" hangingPunct="1">
              <a:spcBef>
                <a:spcPct val="50000"/>
              </a:spcBef>
              <a:buFontTx/>
              <a:buNone/>
            </a:pPr>
            <a:r>
              <a:rPr lang="en-GB" altLang="en-US" sz="1800">
                <a:solidFill>
                  <a:srgbClr val="000000"/>
                </a:solidFill>
                <a:latin typeface="Arial" charset="0"/>
              </a:rPr>
              <a:t>Impaired host defence</a:t>
            </a:r>
          </a:p>
        </p:txBody>
      </p:sp>
      <p:sp>
        <p:nvSpPr>
          <p:cNvPr id="17420" name="Text Box 12"/>
          <p:cNvSpPr txBox="1">
            <a:spLocks noChangeArrowheads="1"/>
          </p:cNvSpPr>
          <p:nvPr/>
        </p:nvSpPr>
        <p:spPr bwMode="auto">
          <a:xfrm>
            <a:off x="179388" y="3644900"/>
            <a:ext cx="1368425" cy="9350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66FF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B050"/>
                </a:solidFill>
                <a:latin typeface="Arial" charset="0"/>
              </a:rPr>
              <a:t>Active TB cases in community</a:t>
            </a:r>
            <a:r>
              <a:rPr lang="en-GB" altLang="en-US" sz="1800">
                <a:solidFill>
                  <a:srgbClr val="000000"/>
                </a:solidFill>
                <a:latin typeface="Arial" charset="0"/>
              </a:rPr>
              <a:t> </a:t>
            </a:r>
          </a:p>
        </p:txBody>
      </p:sp>
      <p:sp>
        <p:nvSpPr>
          <p:cNvPr id="17421" name="Text Box 13"/>
          <p:cNvSpPr txBox="1">
            <a:spLocks noChangeArrowheads="1"/>
          </p:cNvSpPr>
          <p:nvPr/>
        </p:nvSpPr>
        <p:spPr bwMode="auto">
          <a:xfrm>
            <a:off x="4427538" y="3644900"/>
            <a:ext cx="2449512" cy="9239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B050"/>
                </a:solidFill>
                <a:latin typeface="Arial" charset="0"/>
              </a:rPr>
              <a:t>HIV</a:t>
            </a:r>
            <a:r>
              <a:rPr lang="en-GB" altLang="en-US" sz="1800">
                <a:solidFill>
                  <a:srgbClr val="000000"/>
                </a:solidFill>
                <a:latin typeface="Arial" charset="0"/>
              </a:rPr>
              <a:t>, </a:t>
            </a:r>
            <a:r>
              <a:rPr lang="en-GB" altLang="en-US" sz="1800">
                <a:solidFill>
                  <a:srgbClr val="0070C0"/>
                </a:solidFill>
                <a:latin typeface="Arial" charset="0"/>
              </a:rPr>
              <a:t>malnutrition, lung diseases, diabetes, alcohol, etc</a:t>
            </a:r>
          </a:p>
        </p:txBody>
      </p:sp>
      <p:sp>
        <p:nvSpPr>
          <p:cNvPr id="17422" name="Text Box 14"/>
          <p:cNvSpPr txBox="1">
            <a:spLocks noChangeArrowheads="1"/>
          </p:cNvSpPr>
          <p:nvPr/>
        </p:nvSpPr>
        <p:spPr bwMode="auto">
          <a:xfrm>
            <a:off x="179388" y="333375"/>
            <a:ext cx="2592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en-US" altLang="en-US" sz="1800">
              <a:solidFill>
                <a:srgbClr val="000000"/>
              </a:solidFill>
              <a:latin typeface="Arial" charset="0"/>
            </a:endParaRPr>
          </a:p>
        </p:txBody>
      </p:sp>
      <p:sp>
        <p:nvSpPr>
          <p:cNvPr id="17423" name="Text Box 15"/>
          <p:cNvSpPr txBox="1">
            <a:spLocks noChangeArrowheads="1"/>
          </p:cNvSpPr>
          <p:nvPr/>
        </p:nvSpPr>
        <p:spPr bwMode="auto">
          <a:xfrm rot="-5400000">
            <a:off x="7536656" y="4087019"/>
            <a:ext cx="2662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600" b="1" i="1">
                <a:solidFill>
                  <a:srgbClr val="000000"/>
                </a:solidFill>
                <a:latin typeface="Arial" charset="0"/>
              </a:rPr>
              <a:t>Proximate risk factors</a:t>
            </a:r>
          </a:p>
        </p:txBody>
      </p:sp>
      <p:sp>
        <p:nvSpPr>
          <p:cNvPr id="17424" name="Line 17"/>
          <p:cNvSpPr>
            <a:spLocks noChangeShapeType="1"/>
          </p:cNvSpPr>
          <p:nvPr/>
        </p:nvSpPr>
        <p:spPr bwMode="auto">
          <a:xfrm>
            <a:off x="2484438" y="5805488"/>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25" name="Line 18"/>
          <p:cNvSpPr>
            <a:spLocks noChangeShapeType="1"/>
          </p:cNvSpPr>
          <p:nvPr/>
        </p:nvSpPr>
        <p:spPr bwMode="auto">
          <a:xfrm>
            <a:off x="395288" y="5805488"/>
            <a:ext cx="0"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26" name="Line 19"/>
          <p:cNvSpPr>
            <a:spLocks noChangeShapeType="1"/>
          </p:cNvSpPr>
          <p:nvPr/>
        </p:nvSpPr>
        <p:spPr bwMode="auto">
          <a:xfrm>
            <a:off x="4643438" y="5805488"/>
            <a:ext cx="0"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27" name="Line 20"/>
          <p:cNvSpPr>
            <a:spLocks noChangeShapeType="1"/>
          </p:cNvSpPr>
          <p:nvPr/>
        </p:nvSpPr>
        <p:spPr bwMode="auto">
          <a:xfrm flipH="1">
            <a:off x="2843213" y="5402263"/>
            <a:ext cx="0" cy="690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28" name="Line 21"/>
          <p:cNvSpPr>
            <a:spLocks noChangeShapeType="1"/>
          </p:cNvSpPr>
          <p:nvPr/>
        </p:nvSpPr>
        <p:spPr bwMode="auto">
          <a:xfrm>
            <a:off x="6732588" y="5805488"/>
            <a:ext cx="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29" name="AutoShape 22"/>
          <p:cNvSpPr>
            <a:spLocks noChangeArrowheads="1"/>
          </p:cNvSpPr>
          <p:nvPr/>
        </p:nvSpPr>
        <p:spPr bwMode="auto">
          <a:xfrm>
            <a:off x="1908175" y="4652963"/>
            <a:ext cx="288925" cy="360362"/>
          </a:xfrm>
          <a:prstGeom prst="downArrow">
            <a:avLst>
              <a:gd name="adj1" fmla="val 50000"/>
              <a:gd name="adj2" fmla="val 31181"/>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endParaRPr>
          </a:p>
        </p:txBody>
      </p:sp>
      <p:sp>
        <p:nvSpPr>
          <p:cNvPr id="17430" name="Text Box 23"/>
          <p:cNvSpPr txBox="1">
            <a:spLocks noChangeArrowheads="1"/>
          </p:cNvSpPr>
          <p:nvPr/>
        </p:nvSpPr>
        <p:spPr bwMode="auto">
          <a:xfrm>
            <a:off x="1908175" y="1268413"/>
            <a:ext cx="2303463" cy="660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66FF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70C0"/>
                </a:solidFill>
                <a:latin typeface="Arial" charset="0"/>
              </a:rPr>
              <a:t>Weak health system, poor access</a:t>
            </a:r>
          </a:p>
        </p:txBody>
      </p:sp>
      <p:sp>
        <p:nvSpPr>
          <p:cNvPr id="17431" name="Text Box 24"/>
          <p:cNvSpPr txBox="1">
            <a:spLocks noChangeArrowheads="1"/>
          </p:cNvSpPr>
          <p:nvPr/>
        </p:nvSpPr>
        <p:spPr bwMode="auto">
          <a:xfrm>
            <a:off x="5919788" y="186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latin typeface="Arial" charset="0"/>
            </a:endParaRPr>
          </a:p>
        </p:txBody>
      </p:sp>
      <p:sp>
        <p:nvSpPr>
          <p:cNvPr id="17432" name="Text Box 25"/>
          <p:cNvSpPr txBox="1">
            <a:spLocks noChangeArrowheads="1"/>
          </p:cNvSpPr>
          <p:nvPr/>
        </p:nvSpPr>
        <p:spPr bwMode="auto">
          <a:xfrm>
            <a:off x="4356100" y="1268413"/>
            <a:ext cx="2376488" cy="660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70C0"/>
                </a:solidFill>
                <a:latin typeface="Arial" charset="0"/>
              </a:rPr>
              <a:t>Poverty, low SES, low education</a:t>
            </a:r>
          </a:p>
        </p:txBody>
      </p:sp>
      <p:sp>
        <p:nvSpPr>
          <p:cNvPr id="17433" name="Text Box 26"/>
          <p:cNvSpPr txBox="1">
            <a:spLocks noChangeArrowheads="1"/>
          </p:cNvSpPr>
          <p:nvPr/>
        </p:nvSpPr>
        <p:spPr bwMode="auto">
          <a:xfrm>
            <a:off x="395288" y="188913"/>
            <a:ext cx="3816350" cy="660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70C0"/>
                </a:solidFill>
                <a:latin typeface="Arial" charset="0"/>
              </a:rPr>
              <a:t>Weak and inequitable economic, social, and environmental policy</a:t>
            </a:r>
          </a:p>
        </p:txBody>
      </p:sp>
      <p:sp>
        <p:nvSpPr>
          <p:cNvPr id="17434" name="Text Box 27"/>
          <p:cNvSpPr txBox="1">
            <a:spLocks noChangeArrowheads="1"/>
          </p:cNvSpPr>
          <p:nvPr/>
        </p:nvSpPr>
        <p:spPr bwMode="auto">
          <a:xfrm>
            <a:off x="4284663" y="188913"/>
            <a:ext cx="3887787" cy="660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FF0000"/>
                </a:solidFill>
                <a:latin typeface="Arial" charset="0"/>
              </a:rPr>
              <a:t>Globalisation, migration, urbanisation, demographic transition</a:t>
            </a:r>
          </a:p>
        </p:txBody>
      </p:sp>
      <p:sp>
        <p:nvSpPr>
          <p:cNvPr id="17435" name="Text Box 28"/>
          <p:cNvSpPr txBox="1">
            <a:spLocks noChangeArrowheads="1"/>
          </p:cNvSpPr>
          <p:nvPr/>
        </p:nvSpPr>
        <p:spPr bwMode="auto">
          <a:xfrm>
            <a:off x="1908175" y="2060575"/>
            <a:ext cx="2303463" cy="6461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66FF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70C0"/>
                </a:solidFill>
                <a:latin typeface="Arial" charset="0"/>
              </a:rPr>
              <a:t>Poor environmental protection</a:t>
            </a:r>
          </a:p>
        </p:txBody>
      </p:sp>
      <p:sp>
        <p:nvSpPr>
          <p:cNvPr id="17436" name="Text Box 29"/>
          <p:cNvSpPr txBox="1">
            <a:spLocks noChangeArrowheads="1"/>
          </p:cNvSpPr>
          <p:nvPr/>
        </p:nvSpPr>
        <p:spPr bwMode="auto">
          <a:xfrm>
            <a:off x="1619250" y="3644900"/>
            <a:ext cx="1296988" cy="9350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70C0"/>
                </a:solidFill>
                <a:latin typeface="Arial" charset="0"/>
              </a:rPr>
              <a:t>Crowding Poor ventilation</a:t>
            </a:r>
          </a:p>
        </p:txBody>
      </p:sp>
      <p:sp>
        <p:nvSpPr>
          <p:cNvPr id="17437" name="Text Box 30"/>
          <p:cNvSpPr txBox="1">
            <a:spLocks noChangeArrowheads="1"/>
          </p:cNvSpPr>
          <p:nvPr/>
        </p:nvSpPr>
        <p:spPr bwMode="auto">
          <a:xfrm>
            <a:off x="6948488" y="3644900"/>
            <a:ext cx="1439862" cy="9350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FF0000"/>
                </a:solidFill>
                <a:latin typeface="Arial" charset="0"/>
              </a:rPr>
              <a:t>Age, sex and genetic factors</a:t>
            </a:r>
          </a:p>
        </p:txBody>
      </p:sp>
      <p:sp>
        <p:nvSpPr>
          <p:cNvPr id="17438" name="Text Box 31"/>
          <p:cNvSpPr txBox="1">
            <a:spLocks noChangeArrowheads="1"/>
          </p:cNvSpPr>
          <p:nvPr/>
        </p:nvSpPr>
        <p:spPr bwMode="auto">
          <a:xfrm>
            <a:off x="2987675" y="3644900"/>
            <a:ext cx="1368425" cy="9239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70C0"/>
                </a:solidFill>
                <a:latin typeface="Arial" charset="0"/>
              </a:rPr>
              <a:t>Smoking, silica, air pollution</a:t>
            </a:r>
            <a:r>
              <a:rPr lang="en-GB" altLang="en-US" sz="1800">
                <a:solidFill>
                  <a:srgbClr val="000000"/>
                </a:solidFill>
                <a:latin typeface="Arial" charset="0"/>
              </a:rPr>
              <a:t> </a:t>
            </a:r>
          </a:p>
        </p:txBody>
      </p:sp>
      <p:sp>
        <p:nvSpPr>
          <p:cNvPr id="17439" name="Line 32"/>
          <p:cNvSpPr>
            <a:spLocks noChangeShapeType="1"/>
          </p:cNvSpPr>
          <p:nvPr/>
        </p:nvSpPr>
        <p:spPr bwMode="auto">
          <a:xfrm>
            <a:off x="4211638" y="4149725"/>
            <a:ext cx="28892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40" name="Line 33"/>
          <p:cNvSpPr>
            <a:spLocks noChangeShapeType="1"/>
          </p:cNvSpPr>
          <p:nvPr/>
        </p:nvSpPr>
        <p:spPr bwMode="auto">
          <a:xfrm flipH="1">
            <a:off x="6732588" y="4149725"/>
            <a:ext cx="2873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41" name="AutoShape 34"/>
          <p:cNvSpPr>
            <a:spLocks noChangeArrowheads="1"/>
          </p:cNvSpPr>
          <p:nvPr/>
        </p:nvSpPr>
        <p:spPr bwMode="auto">
          <a:xfrm rot="2580782">
            <a:off x="7019925" y="4652963"/>
            <a:ext cx="287338" cy="360362"/>
          </a:xfrm>
          <a:prstGeom prst="downArrow">
            <a:avLst>
              <a:gd name="adj1" fmla="val 50000"/>
              <a:gd name="adj2" fmla="val 31353"/>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endParaRPr>
          </a:p>
        </p:txBody>
      </p:sp>
      <p:sp>
        <p:nvSpPr>
          <p:cNvPr id="17442" name="AutoShape 35"/>
          <p:cNvSpPr>
            <a:spLocks noChangeArrowheads="1"/>
          </p:cNvSpPr>
          <p:nvPr/>
        </p:nvSpPr>
        <p:spPr bwMode="auto">
          <a:xfrm>
            <a:off x="5580063" y="4652963"/>
            <a:ext cx="287337" cy="360362"/>
          </a:xfrm>
          <a:prstGeom prst="downArrow">
            <a:avLst>
              <a:gd name="adj1" fmla="val 50000"/>
              <a:gd name="adj2" fmla="val 31354"/>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endParaRPr>
          </a:p>
        </p:txBody>
      </p:sp>
      <p:sp>
        <p:nvSpPr>
          <p:cNvPr id="17443" name="Line 36"/>
          <p:cNvSpPr>
            <a:spLocks noChangeShapeType="1"/>
          </p:cNvSpPr>
          <p:nvPr/>
        </p:nvSpPr>
        <p:spPr bwMode="auto">
          <a:xfrm>
            <a:off x="2771775" y="4149725"/>
            <a:ext cx="2873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44" name="AutoShape 37"/>
          <p:cNvSpPr>
            <a:spLocks noChangeArrowheads="1"/>
          </p:cNvSpPr>
          <p:nvPr/>
        </p:nvSpPr>
        <p:spPr bwMode="auto">
          <a:xfrm>
            <a:off x="684213" y="4652963"/>
            <a:ext cx="288925" cy="360362"/>
          </a:xfrm>
          <a:prstGeom prst="downArrow">
            <a:avLst>
              <a:gd name="adj1" fmla="val 50000"/>
              <a:gd name="adj2" fmla="val 31181"/>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endParaRPr>
          </a:p>
        </p:txBody>
      </p:sp>
      <p:sp>
        <p:nvSpPr>
          <p:cNvPr id="17445" name="Line 38"/>
          <p:cNvSpPr>
            <a:spLocks noChangeShapeType="1"/>
          </p:cNvSpPr>
          <p:nvPr/>
        </p:nvSpPr>
        <p:spPr bwMode="auto">
          <a:xfrm>
            <a:off x="2843213" y="5402263"/>
            <a:ext cx="16573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46" name="AutoShape 39"/>
          <p:cNvSpPr>
            <a:spLocks noChangeArrowheads="1"/>
          </p:cNvSpPr>
          <p:nvPr/>
        </p:nvSpPr>
        <p:spPr bwMode="auto">
          <a:xfrm>
            <a:off x="4140200" y="2781300"/>
            <a:ext cx="288925" cy="217488"/>
          </a:xfrm>
          <a:prstGeom prst="downArrow">
            <a:avLst>
              <a:gd name="adj1" fmla="val 50000"/>
              <a:gd name="adj2"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endParaRPr>
          </a:p>
        </p:txBody>
      </p:sp>
      <p:sp>
        <p:nvSpPr>
          <p:cNvPr id="17447" name="AutoShape 40"/>
          <p:cNvSpPr>
            <a:spLocks noChangeArrowheads="1"/>
          </p:cNvSpPr>
          <p:nvPr/>
        </p:nvSpPr>
        <p:spPr bwMode="auto">
          <a:xfrm>
            <a:off x="4140200" y="981075"/>
            <a:ext cx="288925" cy="217488"/>
          </a:xfrm>
          <a:prstGeom prst="downArrow">
            <a:avLst>
              <a:gd name="adj1" fmla="val 50000"/>
              <a:gd name="adj2" fmla="val 25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endParaRPr>
          </a:p>
        </p:txBody>
      </p:sp>
      <p:sp>
        <p:nvSpPr>
          <p:cNvPr id="17448" name="Line 41"/>
          <p:cNvSpPr>
            <a:spLocks noChangeShapeType="1"/>
          </p:cNvSpPr>
          <p:nvPr/>
        </p:nvSpPr>
        <p:spPr bwMode="auto">
          <a:xfrm>
            <a:off x="5607050" y="647858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49" name="Line 42"/>
          <p:cNvSpPr>
            <a:spLocks noChangeShapeType="1"/>
          </p:cNvSpPr>
          <p:nvPr/>
        </p:nvSpPr>
        <p:spPr bwMode="auto">
          <a:xfrm flipH="1" flipV="1">
            <a:off x="107950" y="6669088"/>
            <a:ext cx="5499100" cy="12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50" name="Line 43"/>
          <p:cNvSpPr>
            <a:spLocks noChangeShapeType="1"/>
          </p:cNvSpPr>
          <p:nvPr/>
        </p:nvSpPr>
        <p:spPr bwMode="auto">
          <a:xfrm flipV="1">
            <a:off x="107950" y="3333750"/>
            <a:ext cx="0" cy="3335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51" name="Line 44"/>
          <p:cNvSpPr>
            <a:spLocks noChangeShapeType="1"/>
          </p:cNvSpPr>
          <p:nvPr/>
        </p:nvSpPr>
        <p:spPr bwMode="auto">
          <a:xfrm>
            <a:off x="828675" y="3333750"/>
            <a:ext cx="0" cy="3111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52" name="Line 45"/>
          <p:cNvSpPr>
            <a:spLocks noChangeShapeType="1"/>
          </p:cNvSpPr>
          <p:nvPr/>
        </p:nvSpPr>
        <p:spPr bwMode="auto">
          <a:xfrm flipV="1">
            <a:off x="8604250" y="2020888"/>
            <a:ext cx="0" cy="40719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53" name="Line 46"/>
          <p:cNvSpPr>
            <a:spLocks noChangeShapeType="1"/>
          </p:cNvSpPr>
          <p:nvPr/>
        </p:nvSpPr>
        <p:spPr bwMode="auto">
          <a:xfrm flipH="1">
            <a:off x="6805613" y="2020888"/>
            <a:ext cx="179863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17454" name="AutoShape 47"/>
          <p:cNvSpPr>
            <a:spLocks noChangeArrowheads="1"/>
          </p:cNvSpPr>
          <p:nvPr/>
        </p:nvSpPr>
        <p:spPr bwMode="auto">
          <a:xfrm rot="-2146207">
            <a:off x="3995738" y="4652963"/>
            <a:ext cx="288925" cy="360362"/>
          </a:xfrm>
          <a:prstGeom prst="downArrow">
            <a:avLst>
              <a:gd name="adj1" fmla="val 50000"/>
              <a:gd name="adj2" fmla="val 31181"/>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solidFill>
                <a:srgbClr val="000000"/>
              </a:solidFill>
            </a:endParaRPr>
          </a:p>
        </p:txBody>
      </p:sp>
      <p:sp>
        <p:nvSpPr>
          <p:cNvPr id="17455" name="Text Box 48"/>
          <p:cNvSpPr txBox="1">
            <a:spLocks noChangeArrowheads="1"/>
          </p:cNvSpPr>
          <p:nvPr/>
        </p:nvSpPr>
        <p:spPr bwMode="auto">
          <a:xfrm>
            <a:off x="4356100" y="2060575"/>
            <a:ext cx="2376488" cy="660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800">
                <a:solidFill>
                  <a:srgbClr val="0070C0"/>
                </a:solidFill>
                <a:latin typeface="Arial" charset="0"/>
              </a:rPr>
              <a:t>Unhealthy    behaviour</a:t>
            </a:r>
          </a:p>
        </p:txBody>
      </p:sp>
      <p:sp>
        <p:nvSpPr>
          <p:cNvPr id="17456" name="Text Box 49"/>
          <p:cNvSpPr txBox="1">
            <a:spLocks noChangeArrowheads="1"/>
          </p:cNvSpPr>
          <p:nvPr/>
        </p:nvSpPr>
        <p:spPr bwMode="auto">
          <a:xfrm rot="-5400000">
            <a:off x="7536656" y="1135856"/>
            <a:ext cx="2662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GB" altLang="en-US" sz="1600" b="1" i="1">
                <a:solidFill>
                  <a:srgbClr val="000000"/>
                </a:solidFill>
                <a:latin typeface="Arial" charset="0"/>
              </a:rPr>
              <a:t>Upstream determinants</a:t>
            </a:r>
          </a:p>
        </p:txBody>
      </p:sp>
      <p:cxnSp>
        <p:nvCxnSpPr>
          <p:cNvPr id="10" name="Straight Connector 9"/>
          <p:cNvCxnSpPr/>
          <p:nvPr/>
        </p:nvCxnSpPr>
        <p:spPr>
          <a:xfrm>
            <a:off x="107950" y="3333750"/>
            <a:ext cx="7207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458" name="TextBox 53"/>
          <p:cNvSpPr txBox="1">
            <a:spLocks noChangeArrowheads="1"/>
          </p:cNvSpPr>
          <p:nvPr/>
        </p:nvSpPr>
        <p:spPr bwMode="auto">
          <a:xfrm>
            <a:off x="2087563" y="3127375"/>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b="1" i="1">
                <a:solidFill>
                  <a:srgbClr val="0070C0"/>
                </a:solidFill>
              </a:rPr>
              <a:t>Environment</a:t>
            </a:r>
            <a:r>
              <a:rPr lang="en-GB" altLang="en-US" sz="1800" b="1" i="1">
                <a:solidFill>
                  <a:srgbClr val="FF0000"/>
                </a:solidFill>
              </a:rPr>
              <a:t> </a:t>
            </a:r>
          </a:p>
        </p:txBody>
      </p:sp>
      <p:sp>
        <p:nvSpPr>
          <p:cNvPr id="17459" name="TextBox 55"/>
          <p:cNvSpPr txBox="1">
            <a:spLocks noChangeArrowheads="1"/>
          </p:cNvSpPr>
          <p:nvPr/>
        </p:nvSpPr>
        <p:spPr bwMode="auto">
          <a:xfrm>
            <a:off x="7056438" y="3127375"/>
            <a:ext cx="122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b="1" i="1">
                <a:solidFill>
                  <a:srgbClr val="FF0000"/>
                </a:solidFill>
              </a:rPr>
              <a:t>Genetics</a:t>
            </a:r>
          </a:p>
        </p:txBody>
      </p:sp>
      <p:sp>
        <p:nvSpPr>
          <p:cNvPr id="17460" name="TextBox 57"/>
          <p:cNvSpPr txBox="1">
            <a:spLocks noChangeArrowheads="1"/>
          </p:cNvSpPr>
          <p:nvPr/>
        </p:nvSpPr>
        <p:spPr bwMode="auto">
          <a:xfrm>
            <a:off x="4643438" y="3141663"/>
            <a:ext cx="2089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800" b="1" i="1">
                <a:solidFill>
                  <a:srgbClr val="0070C0"/>
                </a:solidFill>
              </a:rPr>
              <a:t>Other diseases</a:t>
            </a:r>
            <a:r>
              <a:rPr lang="en-GB" altLang="en-US" sz="1800" b="1" i="1">
                <a:solidFill>
                  <a:srgbClr val="FF0000"/>
                </a:solidFill>
              </a:rPr>
              <a:t> </a:t>
            </a:r>
          </a:p>
        </p:txBody>
      </p:sp>
      <p:sp>
        <p:nvSpPr>
          <p:cNvPr id="17461" name="TextBox 1"/>
          <p:cNvSpPr txBox="1">
            <a:spLocks noChangeArrowheads="1"/>
          </p:cNvSpPr>
          <p:nvPr/>
        </p:nvSpPr>
        <p:spPr bwMode="auto">
          <a:xfrm>
            <a:off x="179388" y="6662738"/>
            <a:ext cx="89646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n-US" sz="1200">
                <a:solidFill>
                  <a:srgbClr val="000000"/>
                </a:solidFill>
              </a:rPr>
              <a:t>Source: Lönnroth et al. Drivers of tuberculosis epidemics: The role of risk factors and social determinants. Soc Sci Med 2009; 68 :2240–2246 </a:t>
            </a:r>
          </a:p>
        </p:txBody>
      </p:sp>
    </p:spTree>
    <p:extLst>
      <p:ext uri="{BB962C8B-B14F-4D97-AF65-F5344CB8AC3E}">
        <p14:creationId xmlns:p14="http://schemas.microsoft.com/office/powerpoint/2010/main" val="3490107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9475" name="Group 3"/>
          <p:cNvGraphicFramePr>
            <a:graphicFrameLocks noGrp="1"/>
          </p:cNvGraphicFramePr>
          <p:nvPr>
            <p:ph sz="half" idx="1"/>
          </p:nvPr>
        </p:nvGraphicFramePr>
        <p:xfrm>
          <a:off x="611188" y="1227138"/>
          <a:ext cx="7993062" cy="4447926"/>
        </p:xfrm>
        <a:graphic>
          <a:graphicData uri="http://schemas.openxmlformats.org/drawingml/2006/table">
            <a:tbl>
              <a:tblPr/>
              <a:tblGrid>
                <a:gridCol w="1819275"/>
                <a:gridCol w="2058987"/>
                <a:gridCol w="2057400"/>
                <a:gridCol w="2057400"/>
              </a:tblGrid>
              <a:tr h="960438">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altLang="en-US" sz="1600" b="0" i="0" u="none" strike="noStrike" cap="none" normalizeH="0" baseline="0" smtClean="0">
                        <a:ln>
                          <a:noFill/>
                        </a:ln>
                        <a:solidFill>
                          <a:schemeClr val="tx1"/>
                        </a:solidFill>
                        <a:effectLst/>
                        <a:latin typeface="Calibri" pitchFamily="34" charset="0"/>
                        <a:cs typeface="Arial" pitchFamily="34" charset="0"/>
                      </a:endParaRP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smtClean="0">
                          <a:ln>
                            <a:noFill/>
                          </a:ln>
                          <a:solidFill>
                            <a:schemeClr val="tx1"/>
                          </a:solidFill>
                          <a:effectLst/>
                          <a:latin typeface="Calibri" pitchFamily="34" charset="0"/>
                          <a:ea typeface="SimSun" pitchFamily="2" charset="-122"/>
                          <a:cs typeface="Calibri" pitchFamily="34" charset="0"/>
                        </a:rPr>
                        <a:t>Relative risk for active TB disease</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900" b="0" i="0" u="none" strike="noStrike" cap="none" normalizeH="0" baseline="0" smtClean="0">
                          <a:ln>
                            <a:noFill/>
                          </a:ln>
                          <a:solidFill>
                            <a:schemeClr val="tx1"/>
                          </a:solidFill>
                          <a:effectLst/>
                          <a:latin typeface="Calibri" pitchFamily="34" charset="0"/>
                          <a:ea typeface="SimSun" pitchFamily="2" charset="-122"/>
                          <a:cs typeface="Calibri" pitchFamily="34" charset="0"/>
                        </a:rPr>
                        <a:t>Weighted prevalence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900" b="0" i="0" u="none" strike="noStrike" cap="none" normalizeH="0" baseline="0" smtClean="0">
                          <a:ln>
                            <a:noFill/>
                          </a:ln>
                          <a:solidFill>
                            <a:schemeClr val="tx1"/>
                          </a:solidFill>
                          <a:effectLst/>
                          <a:latin typeface="Calibri" pitchFamily="34" charset="0"/>
                          <a:ea typeface="SimSun" pitchFamily="2" charset="-122"/>
                          <a:cs typeface="Calibri" pitchFamily="34" charset="0"/>
                        </a:rPr>
                        <a:t>(22 HBCs)</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600" b="0" i="0" u="none" strike="noStrike" cap="none" normalizeH="0" baseline="0" smtClean="0">
                          <a:ln>
                            <a:noFill/>
                          </a:ln>
                          <a:solidFill>
                            <a:schemeClr val="tx1"/>
                          </a:solidFill>
                          <a:effectLst/>
                          <a:latin typeface="Calibri" pitchFamily="34" charset="0"/>
                          <a:ea typeface="SimSun" pitchFamily="2" charset="-122"/>
                          <a:cs typeface="Calibri" pitchFamily="34" charset="0"/>
                        </a:rPr>
                        <a:t>Population Attributable Fraction in Adults</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525">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900" b="1" i="0" u="none" strike="noStrike" cap="none" normalizeH="0" baseline="0" smtClean="0">
                          <a:ln>
                            <a:noFill/>
                          </a:ln>
                          <a:solidFill>
                            <a:srgbClr val="000000"/>
                          </a:solidFill>
                          <a:effectLst/>
                          <a:latin typeface="Calibri" pitchFamily="34" charset="0"/>
                          <a:ea typeface="SimSun" pitchFamily="2" charset="-122"/>
                          <a:cs typeface="Calibri" pitchFamily="34" charset="0"/>
                        </a:rPr>
                        <a:t>HIV infection</a:t>
                      </a:r>
                      <a:endParaRPr kumimoji="0" lang="en-GB" altLang="en-US" sz="1900" b="1" i="0" u="none" strike="noStrike" cap="none" normalizeH="0" baseline="0" smtClean="0">
                        <a:ln>
                          <a:noFill/>
                        </a:ln>
                        <a:solidFill>
                          <a:schemeClr val="tx1"/>
                        </a:solidFill>
                        <a:effectLst/>
                        <a:latin typeface="Calibri" pitchFamily="34" charset="0"/>
                        <a:ea typeface="SimSun" pitchFamily="2" charset="-122"/>
                        <a:cs typeface="Calibri" pitchFamily="34" charset="0"/>
                      </a:endParaRP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100" b="0" i="0" u="none" strike="noStrike" cap="none" normalizeH="0" baseline="0" smtClean="0">
                          <a:ln>
                            <a:noFill/>
                          </a:ln>
                          <a:solidFill>
                            <a:schemeClr val="tx1"/>
                          </a:solidFill>
                          <a:effectLst/>
                          <a:latin typeface="Calibri" pitchFamily="34" charset="0"/>
                          <a:cs typeface="Arial" pitchFamily="34" charset="0"/>
                        </a:rPr>
                        <a:t>20.6/26.7*</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tabLst>
                          <a:tab pos="723900" algn="l"/>
                        </a:tabLst>
                        <a:defRPr sz="2800">
                          <a:solidFill>
                            <a:schemeClr val="tx1"/>
                          </a:solidFill>
                          <a:latin typeface="Arial" pitchFamily="34" charset="0"/>
                          <a:cs typeface="Arial" pitchFamily="34" charset="0"/>
                        </a:defRPr>
                      </a:lvl1pPr>
                      <a:lvl2pPr marL="742950" indent="-285750" eaLnBrk="0" hangingPunct="0">
                        <a:spcBef>
                          <a:spcPct val="20000"/>
                        </a:spcBef>
                        <a:tabLst>
                          <a:tab pos="723900" algn="l"/>
                        </a:tabLst>
                        <a:defRPr sz="2400">
                          <a:solidFill>
                            <a:schemeClr val="tx1"/>
                          </a:solidFill>
                          <a:latin typeface="Arial" pitchFamily="34" charset="0"/>
                          <a:cs typeface="Arial" pitchFamily="34" charset="0"/>
                        </a:defRPr>
                      </a:lvl2pPr>
                      <a:lvl3pPr marL="1143000" indent="-228600" eaLnBrk="0" hangingPunct="0">
                        <a:spcBef>
                          <a:spcPct val="20000"/>
                        </a:spcBef>
                        <a:tabLst>
                          <a:tab pos="723900" algn="l"/>
                        </a:tabLst>
                        <a:defRPr sz="2000">
                          <a:solidFill>
                            <a:schemeClr val="tx1"/>
                          </a:solidFill>
                          <a:latin typeface="Arial" pitchFamily="34" charset="0"/>
                          <a:cs typeface="Arial" pitchFamily="34" charset="0"/>
                        </a:defRPr>
                      </a:lvl3pPr>
                      <a:lvl4pPr marL="1600200" indent="-228600" eaLnBrk="0" hangingPunct="0">
                        <a:spcBef>
                          <a:spcPct val="20000"/>
                        </a:spcBef>
                        <a:tabLst>
                          <a:tab pos="723900" algn="l"/>
                        </a:tabLst>
                        <a:defRPr>
                          <a:solidFill>
                            <a:schemeClr val="tx1"/>
                          </a:solidFill>
                          <a:latin typeface="Arial" pitchFamily="34" charset="0"/>
                          <a:cs typeface="Arial" pitchFamily="34" charset="0"/>
                        </a:defRPr>
                      </a:lvl4pPr>
                      <a:lvl5pPr marL="2057400" indent="-228600" eaLnBrk="0" hangingPunct="0">
                        <a:spcBef>
                          <a:spcPct val="20000"/>
                        </a:spcBef>
                        <a:tabLst>
                          <a:tab pos="723900" algn="l"/>
                        </a:tabLst>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GB" altLang="en-US" sz="2100" b="0" i="0" u="none" strike="noStrike" cap="none" normalizeH="0" baseline="0" smtClean="0">
                          <a:ln>
                            <a:noFill/>
                          </a:ln>
                          <a:solidFill>
                            <a:schemeClr val="tx1"/>
                          </a:solidFill>
                          <a:effectLst/>
                          <a:latin typeface="Calibri" pitchFamily="34" charset="0"/>
                          <a:cs typeface="Arial" pitchFamily="34" charset="0"/>
                        </a:rPr>
                        <a:t>1.1%</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smtClean="0">
                          <a:ln>
                            <a:noFill/>
                          </a:ln>
                          <a:solidFill>
                            <a:schemeClr val="tx1"/>
                          </a:solidFill>
                          <a:effectLst/>
                          <a:latin typeface="Calibri" pitchFamily="34" charset="0"/>
                          <a:cs typeface="Arial" pitchFamily="34" charset="0"/>
                        </a:rPr>
                        <a:t>19%</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525">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900" b="1" i="0" u="none" strike="noStrike" cap="none" normalizeH="0" baseline="0" smtClean="0">
                          <a:ln>
                            <a:noFill/>
                          </a:ln>
                          <a:solidFill>
                            <a:schemeClr val="tx1"/>
                          </a:solidFill>
                          <a:effectLst/>
                          <a:latin typeface="Calibri" pitchFamily="34" charset="0"/>
                          <a:ea typeface="SimSun" pitchFamily="2" charset="-122"/>
                          <a:cs typeface="Calibri" pitchFamily="34" charset="0"/>
                        </a:rPr>
                        <a:t>Malnutrition</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100" b="0" i="0" u="none" strike="noStrike" cap="none" normalizeH="0" baseline="0" smtClean="0">
                          <a:ln>
                            <a:noFill/>
                          </a:ln>
                          <a:solidFill>
                            <a:schemeClr val="tx1"/>
                          </a:solidFill>
                          <a:effectLst/>
                          <a:latin typeface="Calibri" pitchFamily="34" charset="0"/>
                          <a:ea typeface="SimSun" pitchFamily="2" charset="-122"/>
                          <a:cs typeface="Calibri" pitchFamily="34" charset="0"/>
                        </a:rPr>
                        <a:t>3.2** </a:t>
                      </a:r>
                      <a:endParaRPr kumimoji="0" lang="en-GB" altLang="en-US" sz="1600" b="0" i="0" u="none" strike="noStrike" cap="none" normalizeH="0" baseline="0" smtClean="0">
                        <a:ln>
                          <a:noFill/>
                        </a:ln>
                        <a:solidFill>
                          <a:schemeClr val="tx1"/>
                        </a:solidFill>
                        <a:effectLst/>
                        <a:latin typeface="Calibri" pitchFamily="34" charset="0"/>
                        <a:ea typeface="SimSun" pitchFamily="2" charset="-122"/>
                        <a:cs typeface="Calibri" pitchFamily="34" charset="0"/>
                      </a:endParaRP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tabLst>
                          <a:tab pos="723900" algn="l"/>
                        </a:tabLst>
                        <a:defRPr sz="2800">
                          <a:solidFill>
                            <a:schemeClr val="tx1"/>
                          </a:solidFill>
                          <a:latin typeface="Arial" pitchFamily="34" charset="0"/>
                          <a:cs typeface="Arial" pitchFamily="34" charset="0"/>
                        </a:defRPr>
                      </a:lvl1pPr>
                      <a:lvl2pPr marL="742950" indent="-285750" eaLnBrk="0" hangingPunct="0">
                        <a:spcBef>
                          <a:spcPct val="20000"/>
                        </a:spcBef>
                        <a:tabLst>
                          <a:tab pos="723900" algn="l"/>
                        </a:tabLst>
                        <a:defRPr sz="2400">
                          <a:solidFill>
                            <a:schemeClr val="tx1"/>
                          </a:solidFill>
                          <a:latin typeface="Arial" pitchFamily="34" charset="0"/>
                          <a:cs typeface="Arial" pitchFamily="34" charset="0"/>
                        </a:defRPr>
                      </a:lvl2pPr>
                      <a:lvl3pPr marL="1143000" indent="-228600" eaLnBrk="0" hangingPunct="0">
                        <a:spcBef>
                          <a:spcPct val="20000"/>
                        </a:spcBef>
                        <a:tabLst>
                          <a:tab pos="723900" algn="l"/>
                        </a:tabLst>
                        <a:defRPr sz="2000">
                          <a:solidFill>
                            <a:schemeClr val="tx1"/>
                          </a:solidFill>
                          <a:latin typeface="Arial" pitchFamily="34" charset="0"/>
                          <a:cs typeface="Arial" pitchFamily="34" charset="0"/>
                        </a:defRPr>
                      </a:lvl3pPr>
                      <a:lvl4pPr marL="1600200" indent="-228600" eaLnBrk="0" hangingPunct="0">
                        <a:spcBef>
                          <a:spcPct val="20000"/>
                        </a:spcBef>
                        <a:tabLst>
                          <a:tab pos="723900" algn="l"/>
                        </a:tabLst>
                        <a:defRPr>
                          <a:solidFill>
                            <a:schemeClr val="tx1"/>
                          </a:solidFill>
                          <a:latin typeface="Arial" pitchFamily="34" charset="0"/>
                          <a:cs typeface="Arial" pitchFamily="34" charset="0"/>
                        </a:defRPr>
                      </a:lvl4pPr>
                      <a:lvl5pPr marL="2057400" indent="-228600" eaLnBrk="0" hangingPunct="0">
                        <a:spcBef>
                          <a:spcPct val="20000"/>
                        </a:spcBef>
                        <a:tabLst>
                          <a:tab pos="723900" algn="l"/>
                        </a:tabLst>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GB" altLang="en-US" sz="2100" b="0" i="0" u="none" strike="noStrike" cap="none" normalizeH="0" baseline="0" smtClean="0">
                          <a:ln>
                            <a:noFill/>
                          </a:ln>
                          <a:solidFill>
                            <a:schemeClr val="tx1"/>
                          </a:solidFill>
                          <a:effectLst/>
                          <a:latin typeface="Calibri" pitchFamily="34" charset="0"/>
                          <a:ea typeface="SimSun" pitchFamily="2" charset="-122"/>
                          <a:cs typeface="Calibri" pitchFamily="34" charset="0"/>
                        </a:rPr>
                        <a:t>16.5%</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smtClean="0">
                          <a:ln>
                            <a:noFill/>
                          </a:ln>
                          <a:solidFill>
                            <a:schemeClr val="tx1"/>
                          </a:solidFill>
                          <a:effectLst/>
                          <a:latin typeface="Calibri" pitchFamily="34" charset="0"/>
                          <a:ea typeface="SimSun" pitchFamily="2" charset="-122"/>
                          <a:cs typeface="Calibri" pitchFamily="34" charset="0"/>
                        </a:rPr>
                        <a:t>27%</a:t>
                      </a:r>
                      <a:endParaRPr kumimoji="0" lang="en-GB" altLang="en-US" sz="1600" b="1" i="0" u="none" strike="noStrike" cap="none" normalizeH="0" baseline="0" smtClean="0">
                        <a:ln>
                          <a:noFill/>
                        </a:ln>
                        <a:solidFill>
                          <a:schemeClr val="tx1"/>
                        </a:solidFill>
                        <a:effectLst/>
                        <a:latin typeface="Calibri" pitchFamily="34" charset="0"/>
                        <a:ea typeface="SimSun" pitchFamily="2" charset="-122"/>
                        <a:cs typeface="Calibri" pitchFamily="34" charset="0"/>
                      </a:endParaRP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1500">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900" b="1" i="0" u="none" strike="noStrike" cap="none" normalizeH="0" baseline="0" smtClean="0">
                          <a:ln>
                            <a:noFill/>
                          </a:ln>
                          <a:solidFill>
                            <a:schemeClr val="tx1"/>
                          </a:solidFill>
                          <a:effectLst/>
                          <a:latin typeface="Calibri" pitchFamily="34" charset="0"/>
                          <a:ea typeface="SimSun" pitchFamily="2" charset="-122"/>
                          <a:cs typeface="Calibri" pitchFamily="34" charset="0"/>
                        </a:rPr>
                        <a:t>Diabetes</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100" b="0" i="0" u="none" strike="noStrike" cap="none" normalizeH="0" baseline="0" smtClean="0">
                          <a:ln>
                            <a:noFill/>
                          </a:ln>
                          <a:solidFill>
                            <a:schemeClr val="tx1"/>
                          </a:solidFill>
                          <a:effectLst/>
                          <a:latin typeface="Calibri" pitchFamily="34" charset="0"/>
                          <a:ea typeface="SimSun" pitchFamily="2" charset="-122"/>
                          <a:cs typeface="Calibri" pitchFamily="34" charset="0"/>
                        </a:rPr>
                        <a:t>3.1</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tabLst>
                          <a:tab pos="723900" algn="l"/>
                        </a:tabLst>
                        <a:defRPr sz="2800">
                          <a:solidFill>
                            <a:schemeClr val="tx1"/>
                          </a:solidFill>
                          <a:latin typeface="Arial" pitchFamily="34" charset="0"/>
                          <a:cs typeface="Arial" pitchFamily="34" charset="0"/>
                        </a:defRPr>
                      </a:lvl1pPr>
                      <a:lvl2pPr marL="742950" indent="-285750" eaLnBrk="0" hangingPunct="0">
                        <a:spcBef>
                          <a:spcPct val="20000"/>
                        </a:spcBef>
                        <a:tabLst>
                          <a:tab pos="723900" algn="l"/>
                        </a:tabLst>
                        <a:defRPr sz="2400">
                          <a:solidFill>
                            <a:schemeClr val="tx1"/>
                          </a:solidFill>
                          <a:latin typeface="Arial" pitchFamily="34" charset="0"/>
                          <a:cs typeface="Arial" pitchFamily="34" charset="0"/>
                        </a:defRPr>
                      </a:lvl2pPr>
                      <a:lvl3pPr marL="1143000" indent="-228600" eaLnBrk="0" hangingPunct="0">
                        <a:spcBef>
                          <a:spcPct val="20000"/>
                        </a:spcBef>
                        <a:tabLst>
                          <a:tab pos="723900" algn="l"/>
                        </a:tabLst>
                        <a:defRPr sz="2000">
                          <a:solidFill>
                            <a:schemeClr val="tx1"/>
                          </a:solidFill>
                          <a:latin typeface="Arial" pitchFamily="34" charset="0"/>
                          <a:cs typeface="Arial" pitchFamily="34" charset="0"/>
                        </a:defRPr>
                      </a:lvl3pPr>
                      <a:lvl4pPr marL="1600200" indent="-228600" eaLnBrk="0" hangingPunct="0">
                        <a:spcBef>
                          <a:spcPct val="20000"/>
                        </a:spcBef>
                        <a:tabLst>
                          <a:tab pos="723900" algn="l"/>
                        </a:tabLst>
                        <a:defRPr>
                          <a:solidFill>
                            <a:schemeClr val="tx1"/>
                          </a:solidFill>
                          <a:latin typeface="Arial" pitchFamily="34" charset="0"/>
                          <a:cs typeface="Arial" pitchFamily="34" charset="0"/>
                        </a:defRPr>
                      </a:lvl4pPr>
                      <a:lvl5pPr marL="2057400" indent="-228600" eaLnBrk="0" hangingPunct="0">
                        <a:spcBef>
                          <a:spcPct val="20000"/>
                        </a:spcBef>
                        <a:tabLst>
                          <a:tab pos="723900" algn="l"/>
                        </a:tabLst>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GB" altLang="en-US" sz="2100" b="0" i="0" u="none" strike="noStrike" cap="none" normalizeH="0" baseline="0" smtClean="0">
                          <a:ln>
                            <a:noFill/>
                          </a:ln>
                          <a:solidFill>
                            <a:schemeClr val="tx1"/>
                          </a:solidFill>
                          <a:effectLst/>
                          <a:latin typeface="Calibri" pitchFamily="34" charset="0"/>
                          <a:ea typeface="SimSun" pitchFamily="2" charset="-122"/>
                          <a:cs typeface="Calibri" pitchFamily="34" charset="0"/>
                        </a:rPr>
                        <a:t>3.4%</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smtClean="0">
                          <a:ln>
                            <a:noFill/>
                          </a:ln>
                          <a:solidFill>
                            <a:schemeClr val="tx1"/>
                          </a:solidFill>
                          <a:effectLst/>
                          <a:latin typeface="Calibri" pitchFamily="34" charset="0"/>
                          <a:ea typeface="SimSun" pitchFamily="2" charset="-122"/>
                          <a:cs typeface="Calibri" pitchFamily="34" charset="0"/>
                        </a:rPr>
                        <a:t>6%</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9925">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900" b="1" i="0" u="none" strike="noStrike" cap="none" normalizeH="0" baseline="0" smtClean="0">
                          <a:ln>
                            <a:noFill/>
                          </a:ln>
                          <a:solidFill>
                            <a:schemeClr val="tx1"/>
                          </a:solidFill>
                          <a:effectLst/>
                          <a:latin typeface="Calibri" pitchFamily="34" charset="0"/>
                          <a:ea typeface="SimSun" pitchFamily="2" charset="-122"/>
                          <a:cs typeface="Calibri" pitchFamily="34" charset="0"/>
                        </a:rPr>
                        <a:t>Alcohol use (&gt;40g / d)</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100" b="0" i="0" u="none" strike="noStrike" cap="none" normalizeH="0" baseline="0" smtClean="0">
                          <a:ln>
                            <a:noFill/>
                          </a:ln>
                          <a:solidFill>
                            <a:schemeClr val="tx1"/>
                          </a:solidFill>
                          <a:effectLst/>
                          <a:latin typeface="Calibri" pitchFamily="34" charset="0"/>
                          <a:ea typeface="SimSun" pitchFamily="2" charset="-122"/>
                          <a:cs typeface="Calibri" pitchFamily="34" charset="0"/>
                        </a:rPr>
                        <a:t>2.9</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tabLst>
                          <a:tab pos="723900" algn="l"/>
                        </a:tabLst>
                        <a:defRPr sz="2800">
                          <a:solidFill>
                            <a:schemeClr val="tx1"/>
                          </a:solidFill>
                          <a:latin typeface="Arial" pitchFamily="34" charset="0"/>
                          <a:cs typeface="Arial" pitchFamily="34" charset="0"/>
                        </a:defRPr>
                      </a:lvl1pPr>
                      <a:lvl2pPr marL="742950" indent="-285750" eaLnBrk="0" hangingPunct="0">
                        <a:spcBef>
                          <a:spcPct val="20000"/>
                        </a:spcBef>
                        <a:tabLst>
                          <a:tab pos="723900" algn="l"/>
                        </a:tabLst>
                        <a:defRPr sz="2400">
                          <a:solidFill>
                            <a:schemeClr val="tx1"/>
                          </a:solidFill>
                          <a:latin typeface="Arial" pitchFamily="34" charset="0"/>
                          <a:cs typeface="Arial" pitchFamily="34" charset="0"/>
                        </a:defRPr>
                      </a:lvl2pPr>
                      <a:lvl3pPr marL="1143000" indent="-228600" eaLnBrk="0" hangingPunct="0">
                        <a:spcBef>
                          <a:spcPct val="20000"/>
                        </a:spcBef>
                        <a:tabLst>
                          <a:tab pos="723900" algn="l"/>
                        </a:tabLst>
                        <a:defRPr sz="2000">
                          <a:solidFill>
                            <a:schemeClr val="tx1"/>
                          </a:solidFill>
                          <a:latin typeface="Arial" pitchFamily="34" charset="0"/>
                          <a:cs typeface="Arial" pitchFamily="34" charset="0"/>
                        </a:defRPr>
                      </a:lvl3pPr>
                      <a:lvl4pPr marL="1600200" indent="-228600" eaLnBrk="0" hangingPunct="0">
                        <a:spcBef>
                          <a:spcPct val="20000"/>
                        </a:spcBef>
                        <a:tabLst>
                          <a:tab pos="723900" algn="l"/>
                        </a:tabLst>
                        <a:defRPr>
                          <a:solidFill>
                            <a:schemeClr val="tx1"/>
                          </a:solidFill>
                          <a:latin typeface="Arial" pitchFamily="34" charset="0"/>
                          <a:cs typeface="Arial" pitchFamily="34" charset="0"/>
                        </a:defRPr>
                      </a:lvl4pPr>
                      <a:lvl5pPr marL="2057400" indent="-228600" eaLnBrk="0" hangingPunct="0">
                        <a:spcBef>
                          <a:spcPct val="20000"/>
                        </a:spcBef>
                        <a:tabLst>
                          <a:tab pos="723900" algn="l"/>
                        </a:tabLst>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GB" altLang="en-US" sz="2100" b="0" i="0" u="none" strike="noStrike" cap="none" normalizeH="0" baseline="0" smtClean="0">
                          <a:ln>
                            <a:noFill/>
                          </a:ln>
                          <a:solidFill>
                            <a:schemeClr val="tx1"/>
                          </a:solidFill>
                          <a:effectLst/>
                          <a:latin typeface="Calibri" pitchFamily="34" charset="0"/>
                          <a:ea typeface="SimSun" pitchFamily="2" charset="-122"/>
                          <a:cs typeface="Calibri" pitchFamily="34" charset="0"/>
                        </a:rPr>
                        <a:t>7.9%</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smtClean="0">
                          <a:ln>
                            <a:noFill/>
                          </a:ln>
                          <a:solidFill>
                            <a:schemeClr val="tx1"/>
                          </a:solidFill>
                          <a:effectLst/>
                          <a:latin typeface="Calibri" pitchFamily="34" charset="0"/>
                          <a:ea typeface="SimSun" pitchFamily="2" charset="-122"/>
                          <a:cs typeface="Calibri" pitchFamily="34" charset="0"/>
                        </a:rPr>
                        <a:t>13%</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9750">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a-DK" altLang="en-US" sz="1900" b="1" i="0" u="none" strike="noStrike" cap="none" normalizeH="0" baseline="0" smtClean="0">
                          <a:ln>
                            <a:noFill/>
                          </a:ln>
                          <a:solidFill>
                            <a:schemeClr val="tx1"/>
                          </a:solidFill>
                          <a:effectLst/>
                          <a:latin typeface="Calibri" pitchFamily="34" charset="0"/>
                          <a:ea typeface="SimSun" pitchFamily="2" charset="-122"/>
                          <a:cs typeface="Calibri" pitchFamily="34" charset="0"/>
                        </a:rPr>
                        <a:t>Active smoking</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100" b="0" i="0" u="none" strike="noStrike" cap="none" normalizeH="0" baseline="0" smtClean="0">
                          <a:ln>
                            <a:noFill/>
                          </a:ln>
                          <a:solidFill>
                            <a:schemeClr val="tx1"/>
                          </a:solidFill>
                          <a:effectLst/>
                          <a:latin typeface="Calibri" pitchFamily="34" charset="0"/>
                          <a:ea typeface="SimSun" pitchFamily="2" charset="-122"/>
                          <a:cs typeface="Calibri" pitchFamily="34" charset="0"/>
                        </a:rPr>
                        <a:t>2.6</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tabLst>
                          <a:tab pos="723900" algn="l"/>
                        </a:tabLst>
                        <a:defRPr sz="2800">
                          <a:solidFill>
                            <a:schemeClr val="tx1"/>
                          </a:solidFill>
                          <a:latin typeface="Arial" pitchFamily="34" charset="0"/>
                          <a:cs typeface="Arial" pitchFamily="34" charset="0"/>
                        </a:defRPr>
                      </a:lvl1pPr>
                      <a:lvl2pPr marL="742950" indent="-285750" eaLnBrk="0" hangingPunct="0">
                        <a:spcBef>
                          <a:spcPct val="20000"/>
                        </a:spcBef>
                        <a:tabLst>
                          <a:tab pos="723900" algn="l"/>
                        </a:tabLst>
                        <a:defRPr sz="2400">
                          <a:solidFill>
                            <a:schemeClr val="tx1"/>
                          </a:solidFill>
                          <a:latin typeface="Arial" pitchFamily="34" charset="0"/>
                          <a:cs typeface="Arial" pitchFamily="34" charset="0"/>
                        </a:defRPr>
                      </a:lvl2pPr>
                      <a:lvl3pPr marL="1143000" indent="-228600" eaLnBrk="0" hangingPunct="0">
                        <a:spcBef>
                          <a:spcPct val="20000"/>
                        </a:spcBef>
                        <a:tabLst>
                          <a:tab pos="723900" algn="l"/>
                        </a:tabLst>
                        <a:defRPr sz="2000">
                          <a:solidFill>
                            <a:schemeClr val="tx1"/>
                          </a:solidFill>
                          <a:latin typeface="Arial" pitchFamily="34" charset="0"/>
                          <a:cs typeface="Arial" pitchFamily="34" charset="0"/>
                        </a:defRPr>
                      </a:lvl3pPr>
                      <a:lvl4pPr marL="1600200" indent="-228600" eaLnBrk="0" hangingPunct="0">
                        <a:spcBef>
                          <a:spcPct val="20000"/>
                        </a:spcBef>
                        <a:tabLst>
                          <a:tab pos="723900" algn="l"/>
                        </a:tabLst>
                        <a:defRPr>
                          <a:solidFill>
                            <a:schemeClr val="tx1"/>
                          </a:solidFill>
                          <a:latin typeface="Arial" pitchFamily="34" charset="0"/>
                          <a:cs typeface="Arial" pitchFamily="34" charset="0"/>
                        </a:defRPr>
                      </a:lvl4pPr>
                      <a:lvl5pPr marL="2057400" indent="-228600" eaLnBrk="0" hangingPunct="0">
                        <a:spcBef>
                          <a:spcPct val="20000"/>
                        </a:spcBef>
                        <a:tabLst>
                          <a:tab pos="723900" algn="l"/>
                        </a:tabLst>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GB" altLang="en-US" sz="2100" b="0" i="0" u="none" strike="noStrike" cap="none" normalizeH="0" baseline="0" smtClean="0">
                          <a:ln>
                            <a:noFill/>
                          </a:ln>
                          <a:solidFill>
                            <a:schemeClr val="tx1"/>
                          </a:solidFill>
                          <a:effectLst/>
                          <a:latin typeface="Calibri" pitchFamily="34" charset="0"/>
                          <a:ea typeface="SimSun" pitchFamily="2" charset="-122"/>
                          <a:cs typeface="Calibri" pitchFamily="34" charset="0"/>
                        </a:rPr>
                        <a:t>18.2%</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smtClean="0">
                          <a:ln>
                            <a:noFill/>
                          </a:ln>
                          <a:solidFill>
                            <a:schemeClr val="tx1"/>
                          </a:solidFill>
                          <a:effectLst/>
                          <a:latin typeface="Calibri" pitchFamily="34" charset="0"/>
                          <a:ea typeface="SimSun" pitchFamily="2" charset="-122"/>
                          <a:cs typeface="Calibri" pitchFamily="34" charset="0"/>
                        </a:rPr>
                        <a:t>23%</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69925">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900" b="1" i="0" u="none" strike="noStrike" cap="none" normalizeH="0" baseline="0" smtClean="0">
                          <a:ln>
                            <a:noFill/>
                          </a:ln>
                          <a:solidFill>
                            <a:schemeClr val="tx1"/>
                          </a:solidFill>
                          <a:effectLst/>
                          <a:latin typeface="Calibri" pitchFamily="34" charset="0"/>
                          <a:ea typeface="SimSun" pitchFamily="2" charset="-122"/>
                          <a:cs typeface="Calibri" pitchFamily="34" charset="0"/>
                        </a:rPr>
                        <a:t>Indoor Air Pollution</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100" b="0" i="0" u="none" strike="noStrike" cap="none" normalizeH="0" baseline="0" smtClean="0">
                          <a:ln>
                            <a:noFill/>
                          </a:ln>
                          <a:solidFill>
                            <a:schemeClr val="tx1"/>
                          </a:solidFill>
                          <a:effectLst/>
                          <a:latin typeface="Calibri" pitchFamily="34" charset="0"/>
                          <a:ea typeface="SimSun" pitchFamily="2" charset="-122"/>
                          <a:cs typeface="Calibri" pitchFamily="34" charset="0"/>
                        </a:rPr>
                        <a:t>1.5</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tabLst>
                          <a:tab pos="723900" algn="l"/>
                        </a:tabLst>
                        <a:defRPr sz="2800">
                          <a:solidFill>
                            <a:schemeClr val="tx1"/>
                          </a:solidFill>
                          <a:latin typeface="Arial" pitchFamily="34" charset="0"/>
                          <a:cs typeface="Arial" pitchFamily="34" charset="0"/>
                        </a:defRPr>
                      </a:lvl1pPr>
                      <a:lvl2pPr marL="742950" indent="-285750" eaLnBrk="0" hangingPunct="0">
                        <a:spcBef>
                          <a:spcPct val="20000"/>
                        </a:spcBef>
                        <a:tabLst>
                          <a:tab pos="723900" algn="l"/>
                        </a:tabLst>
                        <a:defRPr sz="2400">
                          <a:solidFill>
                            <a:schemeClr val="tx1"/>
                          </a:solidFill>
                          <a:latin typeface="Arial" pitchFamily="34" charset="0"/>
                          <a:cs typeface="Arial" pitchFamily="34" charset="0"/>
                        </a:defRPr>
                      </a:lvl2pPr>
                      <a:lvl3pPr marL="1143000" indent="-228600" eaLnBrk="0" hangingPunct="0">
                        <a:spcBef>
                          <a:spcPct val="20000"/>
                        </a:spcBef>
                        <a:tabLst>
                          <a:tab pos="723900" algn="l"/>
                        </a:tabLst>
                        <a:defRPr sz="2000">
                          <a:solidFill>
                            <a:schemeClr val="tx1"/>
                          </a:solidFill>
                          <a:latin typeface="Arial" pitchFamily="34" charset="0"/>
                          <a:cs typeface="Arial" pitchFamily="34" charset="0"/>
                        </a:defRPr>
                      </a:lvl3pPr>
                      <a:lvl4pPr marL="1600200" indent="-228600" eaLnBrk="0" hangingPunct="0">
                        <a:spcBef>
                          <a:spcPct val="20000"/>
                        </a:spcBef>
                        <a:tabLst>
                          <a:tab pos="723900" algn="l"/>
                        </a:tabLst>
                        <a:defRPr>
                          <a:solidFill>
                            <a:schemeClr val="tx1"/>
                          </a:solidFill>
                          <a:latin typeface="Arial" pitchFamily="34" charset="0"/>
                          <a:cs typeface="Arial" pitchFamily="34" charset="0"/>
                        </a:defRPr>
                      </a:lvl4pPr>
                      <a:lvl5pPr marL="2057400" indent="-228600" eaLnBrk="0" hangingPunct="0">
                        <a:spcBef>
                          <a:spcPct val="20000"/>
                        </a:spcBef>
                        <a:tabLst>
                          <a:tab pos="723900" algn="l"/>
                        </a:tabLst>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tabLst>
                          <a:tab pos="723900" algn="l"/>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GB" altLang="en-US" sz="2100" b="0" i="0" u="none" strike="noStrike" cap="none" normalizeH="0" baseline="0" smtClean="0">
                          <a:ln>
                            <a:noFill/>
                          </a:ln>
                          <a:solidFill>
                            <a:schemeClr val="tx1"/>
                          </a:solidFill>
                          <a:effectLst/>
                          <a:latin typeface="Calibri" pitchFamily="34" charset="0"/>
                          <a:ea typeface="SimSun" pitchFamily="2" charset="-122"/>
                          <a:cs typeface="Calibri" pitchFamily="34" charset="0"/>
                        </a:rPr>
                        <a:t>71.1%</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itchFamily="34" charset="0"/>
                          <a:cs typeface="Arial" pitchFamily="34" charset="0"/>
                        </a:defRPr>
                      </a:lvl1pPr>
                      <a:lvl2pPr marL="742950" indent="-285750" eaLnBrk="0" hangingPunct="0">
                        <a:spcBef>
                          <a:spcPct val="20000"/>
                        </a:spcBef>
                        <a:defRPr sz="2400">
                          <a:solidFill>
                            <a:schemeClr val="tx1"/>
                          </a:solidFill>
                          <a:latin typeface="Arial" pitchFamily="34" charset="0"/>
                          <a:cs typeface="Arial" pitchFamily="34" charset="0"/>
                        </a:defRPr>
                      </a:lvl2pPr>
                      <a:lvl3pPr marL="1143000" indent="-228600" eaLnBrk="0" hangingPunct="0">
                        <a:spcBef>
                          <a:spcPct val="20000"/>
                        </a:spcBef>
                        <a:defRPr sz="2000">
                          <a:solidFill>
                            <a:schemeClr val="tx1"/>
                          </a:solidFill>
                          <a:latin typeface="Arial" pitchFamily="34" charset="0"/>
                          <a:cs typeface="Arial" pitchFamily="34" charset="0"/>
                        </a:defRPr>
                      </a:lvl3pPr>
                      <a:lvl4pPr marL="1600200" indent="-228600" eaLnBrk="0" hangingPunct="0">
                        <a:spcBef>
                          <a:spcPct val="20000"/>
                        </a:spcBef>
                        <a:defRPr>
                          <a:solidFill>
                            <a:schemeClr val="tx1"/>
                          </a:solidFill>
                          <a:latin typeface="Arial" pitchFamily="34" charset="0"/>
                          <a:cs typeface="Arial" pitchFamily="34" charset="0"/>
                        </a:defRPr>
                      </a:lvl4pPr>
                      <a:lvl5pPr marL="2057400" indent="-228600" eaLnBrk="0" hangingPunct="0">
                        <a:spcBef>
                          <a:spcPct val="20000"/>
                        </a:spcBef>
                        <a:defRPr>
                          <a:solidFill>
                            <a:schemeClr val="tx1"/>
                          </a:solidFill>
                          <a:latin typeface="Arial" pitchFamily="34" charset="0"/>
                          <a:cs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cs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cs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cs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2700" b="1" i="0" u="none" strike="noStrike" cap="none" normalizeH="0" baseline="0" smtClean="0">
                          <a:ln>
                            <a:noFill/>
                          </a:ln>
                          <a:solidFill>
                            <a:schemeClr val="tx1"/>
                          </a:solidFill>
                          <a:effectLst/>
                          <a:latin typeface="Calibri" pitchFamily="34" charset="0"/>
                          <a:ea typeface="SimSun" pitchFamily="2" charset="-122"/>
                          <a:cs typeface="Calibri" pitchFamily="34" charset="0"/>
                        </a:rPr>
                        <a:t>26%</a:t>
                      </a:r>
                    </a:p>
                  </a:txBody>
                  <a:tcPr marT="45737" marB="4573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9308" name="Text Box 46"/>
          <p:cNvSpPr txBox="1">
            <a:spLocks noChangeArrowheads="1"/>
          </p:cNvSpPr>
          <p:nvPr/>
        </p:nvSpPr>
        <p:spPr bwMode="auto">
          <a:xfrm>
            <a:off x="76200" y="5678488"/>
            <a:ext cx="90360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eaLnBrk="1" fontAlgn="base" hangingPunct="1">
              <a:spcBef>
                <a:spcPct val="50000"/>
              </a:spcBef>
              <a:spcAft>
                <a:spcPct val="0"/>
              </a:spcAft>
              <a:buFontTx/>
              <a:buNone/>
            </a:pPr>
            <a:r>
              <a:rPr lang="en-GB" altLang="en-US" sz="1000" b="1" i="1" dirty="0" smtClean="0">
                <a:solidFill>
                  <a:srgbClr val="000000"/>
                </a:solidFill>
                <a:latin typeface="Calibri" pitchFamily="34" charset="0"/>
              </a:rPr>
              <a:t>     </a:t>
            </a:r>
            <a:r>
              <a:rPr lang="en-GB" altLang="en-US" sz="1000" i="1" dirty="0" smtClean="0">
                <a:solidFill>
                  <a:srgbClr val="000000"/>
                </a:solidFill>
                <a:latin typeface="Calibri" pitchFamily="34" charset="0"/>
              </a:rPr>
              <a:t>  </a:t>
            </a:r>
            <a:r>
              <a:rPr lang="en-GB" altLang="en-US" sz="1000" b="1" i="1" dirty="0" smtClean="0">
                <a:solidFill>
                  <a:srgbClr val="000000"/>
                </a:solidFill>
                <a:latin typeface="Calibri" pitchFamily="34" charset="0"/>
              </a:rPr>
              <a:t>Sources:</a:t>
            </a:r>
            <a:r>
              <a:rPr lang="en-GB" altLang="en-US" sz="1000" i="1" dirty="0" smtClean="0">
                <a:solidFill>
                  <a:srgbClr val="000000"/>
                </a:solidFill>
                <a:latin typeface="Calibri" pitchFamily="34" charset="0"/>
              </a:rPr>
              <a:t> </a:t>
            </a:r>
            <a:r>
              <a:rPr lang="en-GB" altLang="en-US" sz="1000" i="1" dirty="0" err="1" smtClean="0">
                <a:solidFill>
                  <a:srgbClr val="000000"/>
                </a:solidFill>
                <a:latin typeface="Calibri" pitchFamily="34" charset="0"/>
              </a:rPr>
              <a:t>Lönnroth</a:t>
            </a:r>
            <a:r>
              <a:rPr lang="en-GB" altLang="en-US" sz="1000" i="1" dirty="0" smtClean="0">
                <a:solidFill>
                  <a:srgbClr val="000000"/>
                </a:solidFill>
                <a:latin typeface="Calibri" pitchFamily="34" charset="0"/>
              </a:rPr>
              <a:t> K, </a:t>
            </a:r>
            <a:r>
              <a:rPr lang="en-GB" altLang="en-US" sz="1000" i="1" dirty="0" err="1" smtClean="0">
                <a:solidFill>
                  <a:srgbClr val="000000"/>
                </a:solidFill>
                <a:latin typeface="Calibri" pitchFamily="34" charset="0"/>
              </a:rPr>
              <a:t>Raviglione</a:t>
            </a:r>
            <a:r>
              <a:rPr lang="en-GB" altLang="en-US" sz="1000" i="1" dirty="0" smtClean="0">
                <a:solidFill>
                  <a:srgbClr val="000000"/>
                </a:solidFill>
                <a:latin typeface="Calibri" pitchFamily="34" charset="0"/>
              </a:rPr>
              <a:t> M. Global Epidemiology of Tuberculosis: Prospects for Control. </a:t>
            </a:r>
            <a:r>
              <a:rPr lang="en-GB" altLang="en-US" sz="1000" i="1" dirty="0" err="1" smtClean="0">
                <a:solidFill>
                  <a:srgbClr val="000000"/>
                </a:solidFill>
                <a:latin typeface="Calibri" pitchFamily="34" charset="0"/>
              </a:rPr>
              <a:t>Semin</a:t>
            </a:r>
            <a:r>
              <a:rPr lang="en-GB" altLang="en-US" sz="1000" i="1" dirty="0" smtClean="0">
                <a:solidFill>
                  <a:srgbClr val="000000"/>
                </a:solidFill>
                <a:latin typeface="Calibri" pitchFamily="34" charset="0"/>
              </a:rPr>
              <a:t> </a:t>
            </a:r>
            <a:r>
              <a:rPr lang="en-GB" altLang="en-US" sz="1000" i="1" dirty="0" err="1" smtClean="0">
                <a:solidFill>
                  <a:srgbClr val="000000"/>
                </a:solidFill>
                <a:latin typeface="Calibri" pitchFamily="34" charset="0"/>
              </a:rPr>
              <a:t>Respir</a:t>
            </a:r>
            <a:r>
              <a:rPr lang="en-GB" altLang="en-US" sz="1000" i="1" dirty="0" smtClean="0">
                <a:solidFill>
                  <a:srgbClr val="000000"/>
                </a:solidFill>
                <a:latin typeface="Calibri" pitchFamily="34" charset="0"/>
              </a:rPr>
              <a:t> </a:t>
            </a:r>
            <a:r>
              <a:rPr lang="en-GB" altLang="en-US" sz="1000" i="1" dirty="0" err="1" smtClean="0">
                <a:solidFill>
                  <a:srgbClr val="000000"/>
                </a:solidFill>
                <a:latin typeface="Calibri" pitchFamily="34" charset="0"/>
              </a:rPr>
              <a:t>Crit</a:t>
            </a:r>
            <a:r>
              <a:rPr lang="en-GB" altLang="en-US" sz="1000" i="1" dirty="0" smtClean="0">
                <a:solidFill>
                  <a:srgbClr val="000000"/>
                </a:solidFill>
                <a:latin typeface="Calibri" pitchFamily="34" charset="0"/>
              </a:rPr>
              <a:t> Care Med 2008; 29: 481-491. *Updated data in GTR 2009. RR=26.7 used for countries with HIV &lt;1%. **Updated data from </a:t>
            </a:r>
            <a:r>
              <a:rPr lang="en-GB" altLang="en-US" sz="1000" i="1" dirty="0" err="1" smtClean="0">
                <a:solidFill>
                  <a:srgbClr val="000000"/>
                </a:solidFill>
                <a:latin typeface="Calibri" pitchFamily="34" charset="0"/>
              </a:rPr>
              <a:t>Lönnroth</a:t>
            </a:r>
            <a:r>
              <a:rPr lang="en-GB" altLang="en-US" sz="1000" i="1" dirty="0" smtClean="0">
                <a:solidFill>
                  <a:srgbClr val="000000"/>
                </a:solidFill>
                <a:latin typeface="Calibri" pitchFamily="34" charset="0"/>
              </a:rPr>
              <a:t> et al. </a:t>
            </a:r>
            <a:r>
              <a:rPr lang="en-GB" altLang="zh-CN" sz="1000" i="1" dirty="0" smtClean="0">
                <a:solidFill>
                  <a:srgbClr val="000000"/>
                </a:solidFill>
                <a:latin typeface="Calibri" pitchFamily="34" charset="0"/>
                <a:ea typeface="SimSun" pitchFamily="2" charset="-122"/>
                <a:cs typeface="Calibri" pitchFamily="34" charset="0"/>
              </a:rPr>
              <a:t>A consistent log-linear relationship between tuberculosis incidence and body-mass index. </a:t>
            </a:r>
            <a:r>
              <a:rPr lang="en-GB" altLang="en-US" sz="1000" i="1" dirty="0" smtClean="0">
                <a:solidFill>
                  <a:srgbClr val="000000"/>
                </a:solidFill>
                <a:latin typeface="Calibri" pitchFamily="34" charset="0"/>
              </a:rPr>
              <a:t> </a:t>
            </a:r>
          </a:p>
        </p:txBody>
      </p:sp>
      <p:sp>
        <p:nvSpPr>
          <p:cNvPr id="139310" name="Rectangle 2"/>
          <p:cNvSpPr>
            <a:spLocks noGrp="1" noChangeArrowheads="1"/>
          </p:cNvSpPr>
          <p:nvPr>
            <p:ph type="title"/>
          </p:nvPr>
        </p:nvSpPr>
        <p:spPr>
          <a:xfrm>
            <a:off x="106363" y="188913"/>
            <a:ext cx="7129462" cy="739775"/>
          </a:xfrm>
        </p:spPr>
        <p:txBody>
          <a:bodyPr/>
          <a:lstStyle/>
          <a:p>
            <a:pPr algn="l" eaLnBrk="1" hangingPunct="1"/>
            <a:r>
              <a:rPr lang="en-GB" altLang="en-US" sz="2800" b="1" dirty="0" smtClean="0">
                <a:latin typeface="Century Gothic" pitchFamily="34" charset="0"/>
              </a:rPr>
              <a:t>Population attributable fraction:</a:t>
            </a:r>
            <a:br>
              <a:rPr lang="en-GB" altLang="en-US" sz="2800" b="1" dirty="0" smtClean="0">
                <a:latin typeface="Century Gothic" pitchFamily="34" charset="0"/>
              </a:rPr>
            </a:br>
            <a:r>
              <a:rPr lang="en-GB" altLang="en-US" sz="2800" b="1" dirty="0" smtClean="0">
                <a:latin typeface="Century Gothic" pitchFamily="34" charset="0"/>
              </a:rPr>
              <a:t>Selected Risk Factors &amp; Determinants</a:t>
            </a:r>
          </a:p>
        </p:txBody>
      </p:sp>
      <p:graphicFrame>
        <p:nvGraphicFramePr>
          <p:cNvPr id="139311" name="Object 45"/>
          <p:cNvGraphicFramePr>
            <a:graphicFrameLocks noGrp="1" noChangeAspect="1"/>
          </p:cNvGraphicFramePr>
          <p:nvPr>
            <p:ph sz="half" idx="2"/>
          </p:nvPr>
        </p:nvGraphicFramePr>
        <p:xfrm>
          <a:off x="7018338" y="344488"/>
          <a:ext cx="1652587" cy="563562"/>
        </p:xfrm>
        <a:graphic>
          <a:graphicData uri="http://schemas.openxmlformats.org/presentationml/2006/ole">
            <mc:AlternateContent xmlns:mc="http://schemas.openxmlformats.org/markup-compatibility/2006">
              <mc:Choice xmlns:v="urn:schemas-microsoft-com:vml" Requires="v">
                <p:oleObj spid="_x0000_s6168" r:id="rId4" imgW="1422400" imgH="469900" progId="Equation.DSMT4">
                  <p:embed/>
                </p:oleObj>
              </mc:Choice>
              <mc:Fallback>
                <p:oleObj r:id="rId4" imgW="1422400" imgH="4699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338" y="344488"/>
                        <a:ext cx="1652587" cy="563562"/>
                      </a:xfrm>
                      <a:prstGeom prst="rect">
                        <a:avLst/>
                      </a:prstGeom>
                      <a:noFill/>
                      <a:ln w="28575" cmpd="sng">
                        <a:solidFill>
                          <a:srgbClr val="CC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9312" name="Group 7"/>
          <p:cNvGrpSpPr>
            <a:grpSpLocks/>
          </p:cNvGrpSpPr>
          <p:nvPr/>
        </p:nvGrpSpPr>
        <p:grpSpPr bwMode="auto">
          <a:xfrm>
            <a:off x="0" y="6297613"/>
            <a:ext cx="9180513" cy="587375"/>
            <a:chOff x="0" y="6239537"/>
            <a:chExt cx="9212088" cy="618462"/>
          </a:xfrm>
        </p:grpSpPr>
        <p:pic>
          <p:nvPicPr>
            <p:cNvPr id="139313" name="Picture 7"/>
            <p:cNvPicPr>
              <a:picLocks noChangeAspect="1" noChangeArrowheads="1"/>
            </p:cNvPicPr>
            <p:nvPr/>
          </p:nvPicPr>
          <p:blipFill>
            <a:blip r:embed="rId6">
              <a:extLst>
                <a:ext uri="{28A0092B-C50C-407E-A947-70E740481C1C}">
                  <a14:useLocalDpi xmlns:a14="http://schemas.microsoft.com/office/drawing/2010/main" val="0"/>
                </a:ext>
              </a:extLst>
            </a:blip>
            <a:srcRect l="1613" r="16685"/>
            <a:stretch>
              <a:fillRect/>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entagon 10"/>
            <p:cNvSpPr/>
            <p:nvPr/>
          </p:nvSpPr>
          <p:spPr>
            <a:xfrm>
              <a:off x="0" y="6239537"/>
              <a:ext cx="6300157"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smtClean="0">
                <a:solidFill>
                  <a:srgbClr val="FFFFFF"/>
                </a:solidFill>
              </a:endParaRPr>
            </a:p>
          </p:txBody>
        </p:sp>
        <p:pic>
          <p:nvPicPr>
            <p:cNvPr id="139315" name="Picture 5"/>
            <p:cNvPicPr>
              <a:picLocks noChangeAspect="1" noChangeArrowheads="1"/>
            </p:cNvPicPr>
            <p:nvPr/>
          </p:nvPicPr>
          <p:blipFill>
            <a:blip r:embed="rId7">
              <a:extLst>
                <a:ext uri="{28A0092B-C50C-407E-A947-70E740481C1C}">
                  <a14:useLocalDpi xmlns:a14="http://schemas.microsoft.com/office/drawing/2010/main" val="0"/>
                </a:ext>
              </a:extLst>
            </a:blip>
            <a:srcRect l="12131" t="6778" r="43935" b="-2"/>
            <a:stretch>
              <a:fillRect/>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316"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17" name="Picture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7424" y="6366209"/>
              <a:ext cx="1358968" cy="41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p:cNvSpPr>
            <a:spLocks noChangeArrowheads="1"/>
          </p:cNvSpPr>
          <p:nvPr/>
        </p:nvSpPr>
        <p:spPr bwMode="auto">
          <a:xfrm>
            <a:off x="251520" y="1018828"/>
            <a:ext cx="8640960"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spTree>
    <p:extLst>
      <p:ext uri="{BB962C8B-B14F-4D97-AF65-F5344CB8AC3E}">
        <p14:creationId xmlns:p14="http://schemas.microsoft.com/office/powerpoint/2010/main" val="212598630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36513" y="3787775"/>
            <a:ext cx="345598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fontAlgn="base">
              <a:lnSpc>
                <a:spcPct val="90000"/>
              </a:lnSpc>
              <a:spcBef>
                <a:spcPct val="20000"/>
              </a:spcBef>
              <a:spcAft>
                <a:spcPct val="0"/>
              </a:spcAft>
            </a:pPr>
            <a:r>
              <a:rPr lang="en-US" altLang="en-US" sz="2000" smtClean="0">
                <a:solidFill>
                  <a:srgbClr val="000000"/>
                </a:solidFill>
                <a:latin typeface="Calibri" pitchFamily="34" charset="0"/>
              </a:rPr>
              <a:t>Sputum smear microscopy</a:t>
            </a:r>
          </a:p>
          <a:p>
            <a:pPr algn="ctr" fontAlgn="base">
              <a:lnSpc>
                <a:spcPct val="90000"/>
              </a:lnSpc>
              <a:spcBef>
                <a:spcPct val="20000"/>
              </a:spcBef>
              <a:spcAft>
                <a:spcPct val="0"/>
              </a:spcAft>
            </a:pPr>
            <a:r>
              <a:rPr lang="en-US" altLang="en-US" sz="2000" smtClean="0">
                <a:solidFill>
                  <a:srgbClr val="000000"/>
                </a:solidFill>
                <a:latin typeface="Calibri" pitchFamily="34" charset="0"/>
              </a:rPr>
              <a:t>Discovered </a:t>
            </a:r>
            <a:r>
              <a:rPr lang="en-US" altLang="en-US" sz="2000" smtClean="0">
                <a:solidFill>
                  <a:srgbClr val="FF0000"/>
                </a:solidFill>
                <a:latin typeface="Calibri" pitchFamily="34" charset="0"/>
              </a:rPr>
              <a:t>1882</a:t>
            </a:r>
          </a:p>
        </p:txBody>
      </p:sp>
      <p:sp>
        <p:nvSpPr>
          <p:cNvPr id="144387" name="Text Box 3"/>
          <p:cNvSpPr txBox="1">
            <a:spLocks noChangeArrowheads="1"/>
          </p:cNvSpPr>
          <p:nvPr/>
        </p:nvSpPr>
        <p:spPr bwMode="auto">
          <a:xfrm>
            <a:off x="557213" y="1085850"/>
            <a:ext cx="3294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fontAlgn="base">
              <a:spcBef>
                <a:spcPct val="50000"/>
              </a:spcBef>
              <a:spcAft>
                <a:spcPct val="0"/>
              </a:spcAft>
            </a:pPr>
            <a:r>
              <a:rPr lang="en-US" altLang="en-US" sz="2400" b="1" i="1" smtClean="0">
                <a:solidFill>
                  <a:srgbClr val="000000"/>
                </a:solidFill>
                <a:latin typeface="Calibri" pitchFamily="34" charset="0"/>
              </a:rPr>
              <a:t>DIAGNOSTIC</a:t>
            </a:r>
          </a:p>
        </p:txBody>
      </p:sp>
      <p:sp>
        <p:nvSpPr>
          <p:cNvPr id="124932" name="Text Box 4"/>
          <p:cNvSpPr txBox="1">
            <a:spLocks noChangeArrowheads="1"/>
          </p:cNvSpPr>
          <p:nvPr/>
        </p:nvSpPr>
        <p:spPr bwMode="auto">
          <a:xfrm>
            <a:off x="5943600" y="3835400"/>
            <a:ext cx="30924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fontAlgn="base">
              <a:lnSpc>
                <a:spcPct val="90000"/>
              </a:lnSpc>
              <a:spcBef>
                <a:spcPct val="20000"/>
              </a:spcBef>
              <a:spcAft>
                <a:spcPct val="0"/>
              </a:spcAft>
            </a:pPr>
            <a:r>
              <a:rPr lang="en-US" altLang="en-US" sz="2000" smtClean="0">
                <a:solidFill>
                  <a:srgbClr val="000000"/>
                </a:solidFill>
                <a:latin typeface="Calibri" pitchFamily="34" charset="0"/>
                <a:ea typeface="STXihei" pitchFamily="2" charset="-122"/>
                <a:cs typeface="Calibri" pitchFamily="34" charset="0"/>
              </a:rPr>
              <a:t>1st-line TB drugs Discovered </a:t>
            </a:r>
            <a:r>
              <a:rPr lang="en-US" altLang="en-US" sz="2000" smtClean="0">
                <a:solidFill>
                  <a:srgbClr val="FF0000"/>
                </a:solidFill>
                <a:latin typeface="Calibri" pitchFamily="34" charset="0"/>
                <a:ea typeface="STXihei" pitchFamily="2" charset="-122"/>
                <a:cs typeface="Calibri" pitchFamily="34" charset="0"/>
              </a:rPr>
              <a:t>1943-1970</a:t>
            </a:r>
          </a:p>
        </p:txBody>
      </p:sp>
      <p:sp>
        <p:nvSpPr>
          <p:cNvPr id="144389" name="Text Box 6"/>
          <p:cNvSpPr txBox="1">
            <a:spLocks noChangeArrowheads="1"/>
          </p:cNvSpPr>
          <p:nvPr/>
        </p:nvSpPr>
        <p:spPr bwMode="auto">
          <a:xfrm>
            <a:off x="6227763" y="111125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fontAlgn="base">
              <a:spcBef>
                <a:spcPct val="50000"/>
              </a:spcBef>
              <a:spcAft>
                <a:spcPct val="0"/>
              </a:spcAft>
            </a:pPr>
            <a:r>
              <a:rPr lang="en-US" altLang="en-US" sz="2400" b="1" i="1" smtClean="0">
                <a:solidFill>
                  <a:srgbClr val="000000"/>
                </a:solidFill>
                <a:latin typeface="Calibri" pitchFamily="34" charset="0"/>
              </a:rPr>
              <a:t>TREATMENT</a:t>
            </a:r>
          </a:p>
        </p:txBody>
      </p:sp>
      <p:pic>
        <p:nvPicPr>
          <p:cNvPr id="144390" name="Picture 7" descr="koc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1687513"/>
            <a:ext cx="2263775"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1" name="Text Box 8"/>
          <p:cNvSpPr txBox="1">
            <a:spLocks noChangeArrowheads="1"/>
          </p:cNvSpPr>
          <p:nvPr/>
        </p:nvSpPr>
        <p:spPr bwMode="auto">
          <a:xfrm>
            <a:off x="3725863" y="111125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fontAlgn="base">
              <a:spcBef>
                <a:spcPct val="50000"/>
              </a:spcBef>
              <a:spcAft>
                <a:spcPct val="0"/>
              </a:spcAft>
            </a:pPr>
            <a:r>
              <a:rPr lang="en-US" altLang="en-US" sz="2400" b="1" i="1" smtClean="0">
                <a:solidFill>
                  <a:srgbClr val="000000"/>
                </a:solidFill>
                <a:latin typeface="Calibri" pitchFamily="34" charset="0"/>
              </a:rPr>
              <a:t>VACCINE</a:t>
            </a:r>
          </a:p>
        </p:txBody>
      </p:sp>
      <p:sp>
        <p:nvSpPr>
          <p:cNvPr id="144392" name="Text Box 10"/>
          <p:cNvSpPr txBox="1">
            <a:spLocks noChangeArrowheads="1"/>
          </p:cNvSpPr>
          <p:nvPr/>
        </p:nvSpPr>
        <p:spPr bwMode="auto">
          <a:xfrm>
            <a:off x="3352800" y="3779838"/>
            <a:ext cx="25908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fontAlgn="base">
              <a:lnSpc>
                <a:spcPct val="90000"/>
              </a:lnSpc>
              <a:spcBef>
                <a:spcPct val="20000"/>
              </a:spcBef>
              <a:spcAft>
                <a:spcPct val="0"/>
              </a:spcAft>
            </a:pPr>
            <a:r>
              <a:rPr lang="en-US" altLang="en-US" sz="2000" smtClean="0">
                <a:solidFill>
                  <a:srgbClr val="000000"/>
                </a:solidFill>
                <a:latin typeface="Calibri" pitchFamily="34" charset="0"/>
              </a:rPr>
              <a:t>BCG</a:t>
            </a:r>
          </a:p>
          <a:p>
            <a:pPr algn="ctr" fontAlgn="base">
              <a:lnSpc>
                <a:spcPct val="90000"/>
              </a:lnSpc>
              <a:spcBef>
                <a:spcPct val="20000"/>
              </a:spcBef>
              <a:spcAft>
                <a:spcPct val="0"/>
              </a:spcAft>
            </a:pPr>
            <a:r>
              <a:rPr lang="en-US" altLang="en-US" sz="2000" smtClean="0">
                <a:solidFill>
                  <a:srgbClr val="000000"/>
                </a:solidFill>
                <a:latin typeface="Calibri" pitchFamily="34" charset="0"/>
              </a:rPr>
              <a:t>Developed </a:t>
            </a:r>
            <a:r>
              <a:rPr lang="en-US" altLang="en-US" sz="2000" smtClean="0">
                <a:solidFill>
                  <a:srgbClr val="FF0000"/>
                </a:solidFill>
                <a:latin typeface="Calibri" pitchFamily="34" charset="0"/>
              </a:rPr>
              <a:t>1920s</a:t>
            </a:r>
          </a:p>
        </p:txBody>
      </p:sp>
      <p:pic>
        <p:nvPicPr>
          <p:cNvPr id="144393" name="Picture 12" descr="85ben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3" y="4730750"/>
            <a:ext cx="21336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4" name="Line 13"/>
          <p:cNvSpPr>
            <a:spLocks noChangeShapeType="1"/>
          </p:cNvSpPr>
          <p:nvPr/>
        </p:nvSpPr>
        <p:spPr bwMode="auto">
          <a:xfrm>
            <a:off x="709613" y="4567238"/>
            <a:ext cx="8039100" cy="0"/>
          </a:xfrm>
          <a:prstGeom prst="line">
            <a:avLst/>
          </a:prstGeom>
          <a:noFill/>
          <a:ln w="1587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smtClean="0">
              <a:solidFill>
                <a:srgbClr val="000000"/>
              </a:solidFill>
            </a:endParaRPr>
          </a:p>
        </p:txBody>
      </p:sp>
      <p:pic>
        <p:nvPicPr>
          <p:cNvPr id="144395" name="Picture 14" descr="1920s transport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688" y="4730750"/>
            <a:ext cx="1857375"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6" name="Picture 15" descr="1940s-50s transport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3213" y="4716463"/>
            <a:ext cx="159067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7" name="Picture 16" descr="dru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1808163"/>
            <a:ext cx="2663825"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CC3300"/>
                </a:solidFill>
                <a:miter lim="800000"/>
                <a:headEnd/>
                <a:tailEnd/>
              </a14:hiddenLine>
            </a:ext>
          </a:extLst>
        </p:spPr>
      </p:pic>
      <p:pic>
        <p:nvPicPr>
          <p:cNvPr id="144398" name="Picture 17" descr="Swaziland St Mary's Clin 13-5-87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7150" y="1543050"/>
            <a:ext cx="15684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CC3300"/>
                </a:solidFill>
                <a:miter lim="800000"/>
                <a:headEnd/>
                <a:tailEnd/>
              </a14:hiddenLine>
            </a:ext>
          </a:extLst>
        </p:spPr>
      </p:pic>
      <p:sp>
        <p:nvSpPr>
          <p:cNvPr id="144400" name="Rectangle 18"/>
          <p:cNvSpPr>
            <a:spLocks noChangeArrowheads="1"/>
          </p:cNvSpPr>
          <p:nvPr/>
        </p:nvSpPr>
        <p:spPr bwMode="auto">
          <a:xfrm>
            <a:off x="179388" y="188913"/>
            <a:ext cx="8856662"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9933"/>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ctr"/>
          <a:lstStyle/>
          <a:p>
            <a:pPr fontAlgn="base">
              <a:lnSpc>
                <a:spcPts val="2700"/>
              </a:lnSpc>
              <a:spcBef>
                <a:spcPct val="0"/>
              </a:spcBef>
              <a:spcAft>
                <a:spcPct val="0"/>
              </a:spcAft>
            </a:pPr>
            <a:r>
              <a:rPr lang="en-US" altLang="en-US" sz="2800" b="1" dirty="0" smtClean="0">
                <a:solidFill>
                  <a:srgbClr val="000000"/>
                </a:solidFill>
                <a:latin typeface="Century Gothic" pitchFamily="34" charset="0"/>
              </a:rPr>
              <a:t>Intensive </a:t>
            </a:r>
            <a:r>
              <a:rPr kumimoji="1" lang="en-GB" altLang="en-US" sz="2800" b="1" dirty="0" smtClean="0">
                <a:solidFill>
                  <a:srgbClr val="000000"/>
                </a:solidFill>
                <a:latin typeface="Century Gothic" pitchFamily="34" charset="0"/>
              </a:rPr>
              <a:t>investments in research to develop new tools</a:t>
            </a:r>
            <a:endParaRPr kumimoji="1" lang="en-GB" altLang="en-US" sz="2800" b="1" dirty="0" smtClean="0">
              <a:solidFill>
                <a:srgbClr val="FF0000"/>
              </a:solidFill>
              <a:latin typeface="Century Gothic" pitchFamily="34" charset="0"/>
            </a:endParaRPr>
          </a:p>
        </p:txBody>
      </p:sp>
      <p:grpSp>
        <p:nvGrpSpPr>
          <p:cNvPr id="144401" name="Group 7"/>
          <p:cNvGrpSpPr>
            <a:grpSpLocks/>
          </p:cNvGrpSpPr>
          <p:nvPr/>
        </p:nvGrpSpPr>
        <p:grpSpPr bwMode="auto">
          <a:xfrm>
            <a:off x="0" y="6297613"/>
            <a:ext cx="9180513" cy="587375"/>
            <a:chOff x="0" y="6239537"/>
            <a:chExt cx="9212088" cy="618462"/>
          </a:xfrm>
        </p:grpSpPr>
        <p:pic>
          <p:nvPicPr>
            <p:cNvPr id="144402" name="Picture 7"/>
            <p:cNvPicPr>
              <a:picLocks noChangeAspect="1" noChangeArrowheads="1"/>
            </p:cNvPicPr>
            <p:nvPr/>
          </p:nvPicPr>
          <p:blipFill>
            <a:blip r:embed="rId8">
              <a:extLst>
                <a:ext uri="{28A0092B-C50C-407E-A947-70E740481C1C}">
                  <a14:useLocalDpi xmlns:a14="http://schemas.microsoft.com/office/drawing/2010/main" val="0"/>
                </a:ext>
              </a:extLst>
            </a:blip>
            <a:srcRect l="1613" r="16685"/>
            <a:stretch>
              <a:fillRect/>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Pentagon 20"/>
            <p:cNvSpPr/>
            <p:nvPr/>
          </p:nvSpPr>
          <p:spPr>
            <a:xfrm>
              <a:off x="0" y="6239537"/>
              <a:ext cx="6300157"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pPr>
              <a:endParaRPr lang="en-GB" altLang="en-US" smtClean="0">
                <a:solidFill>
                  <a:srgbClr val="FFFFFF"/>
                </a:solidFill>
              </a:endParaRPr>
            </a:p>
          </p:txBody>
        </p:sp>
        <p:pic>
          <p:nvPicPr>
            <p:cNvPr id="144404" name="Picture 5"/>
            <p:cNvPicPr>
              <a:picLocks noChangeAspect="1" noChangeArrowheads="1"/>
            </p:cNvPicPr>
            <p:nvPr/>
          </p:nvPicPr>
          <p:blipFill>
            <a:blip r:embed="rId9">
              <a:extLst>
                <a:ext uri="{28A0092B-C50C-407E-A947-70E740481C1C}">
                  <a14:useLocalDpi xmlns:a14="http://schemas.microsoft.com/office/drawing/2010/main" val="0"/>
                </a:ext>
              </a:extLst>
            </a:blip>
            <a:srcRect l="12131" t="6778" r="43935" b="-2"/>
            <a:stretch>
              <a:fillRect/>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405" name="Picture 2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6" name="Picture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7424" y="6366209"/>
              <a:ext cx="1358968" cy="41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tangle 22"/>
          <p:cNvSpPr>
            <a:spLocks noChangeArrowheads="1"/>
          </p:cNvSpPr>
          <p:nvPr/>
        </p:nvSpPr>
        <p:spPr bwMode="auto">
          <a:xfrm>
            <a:off x="251520" y="1018828"/>
            <a:ext cx="8640960"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spTree>
    <p:extLst>
      <p:ext uri="{BB962C8B-B14F-4D97-AF65-F5344CB8AC3E}">
        <p14:creationId xmlns:p14="http://schemas.microsoft.com/office/powerpoint/2010/main" val="7094385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49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0" grpId="0"/>
      <p:bldP spid="1249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76200" y="2534766"/>
            <a:ext cx="1371600" cy="990600"/>
          </a:xfrm>
          <a:prstGeom prst="ellipse">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1747" name="Text Box 3"/>
          <p:cNvSpPr txBox="1">
            <a:spLocks noChangeArrowheads="1"/>
          </p:cNvSpPr>
          <p:nvPr/>
        </p:nvSpPr>
        <p:spPr bwMode="auto">
          <a:xfrm>
            <a:off x="119063" y="2610966"/>
            <a:ext cx="114776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prstClr val="black"/>
                </a:solidFill>
                <a:latin typeface="Calibri" pitchFamily="34" charset="0"/>
              </a:rPr>
              <a:t>Risk</a:t>
            </a:r>
            <a:br>
              <a:rPr lang="en-GB" altLang="en-US" sz="2400">
                <a:solidFill>
                  <a:prstClr val="black"/>
                </a:solidFill>
                <a:latin typeface="Calibri" pitchFamily="34" charset="0"/>
              </a:rPr>
            </a:br>
            <a:r>
              <a:rPr lang="en-GB" altLang="en-US" sz="2400">
                <a:solidFill>
                  <a:prstClr val="black"/>
                </a:solidFill>
                <a:latin typeface="Calibri" pitchFamily="34" charset="0"/>
              </a:rPr>
              <a:t> Factors</a:t>
            </a:r>
          </a:p>
        </p:txBody>
      </p:sp>
      <p:sp>
        <p:nvSpPr>
          <p:cNvPr id="31748" name="Oval 4"/>
          <p:cNvSpPr>
            <a:spLocks noChangeArrowheads="1"/>
          </p:cNvSpPr>
          <p:nvPr/>
        </p:nvSpPr>
        <p:spPr bwMode="auto">
          <a:xfrm>
            <a:off x="1981200" y="2544291"/>
            <a:ext cx="1371600" cy="990600"/>
          </a:xfrm>
          <a:prstGeom prst="ellipse">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1749" name="Text Box 5"/>
          <p:cNvSpPr txBox="1">
            <a:spLocks noChangeArrowheads="1"/>
          </p:cNvSpPr>
          <p:nvPr/>
        </p:nvSpPr>
        <p:spPr bwMode="auto">
          <a:xfrm>
            <a:off x="2017713" y="2618904"/>
            <a:ext cx="1147762"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prstClr val="black"/>
                </a:solidFill>
                <a:latin typeface="Calibri" pitchFamily="34" charset="0"/>
              </a:rPr>
              <a:t>Risk</a:t>
            </a:r>
            <a:br>
              <a:rPr lang="en-GB" altLang="en-US" sz="2400">
                <a:solidFill>
                  <a:prstClr val="black"/>
                </a:solidFill>
                <a:latin typeface="Calibri" pitchFamily="34" charset="0"/>
              </a:rPr>
            </a:br>
            <a:r>
              <a:rPr lang="en-GB" altLang="en-US" sz="2400">
                <a:solidFill>
                  <a:prstClr val="black"/>
                </a:solidFill>
                <a:latin typeface="Calibri" pitchFamily="34" charset="0"/>
              </a:rPr>
              <a:t> Factors</a:t>
            </a:r>
          </a:p>
        </p:txBody>
      </p:sp>
      <p:sp>
        <p:nvSpPr>
          <p:cNvPr id="31750" name="Oval 6"/>
          <p:cNvSpPr>
            <a:spLocks noChangeArrowheads="1"/>
          </p:cNvSpPr>
          <p:nvPr/>
        </p:nvSpPr>
        <p:spPr bwMode="auto">
          <a:xfrm>
            <a:off x="4038600" y="2429991"/>
            <a:ext cx="1371600" cy="990600"/>
          </a:xfrm>
          <a:prstGeom prst="ellipse">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1751" name="Text Box 7"/>
          <p:cNvSpPr txBox="1">
            <a:spLocks noChangeArrowheads="1"/>
          </p:cNvSpPr>
          <p:nvPr/>
        </p:nvSpPr>
        <p:spPr bwMode="auto">
          <a:xfrm>
            <a:off x="4079875" y="2522066"/>
            <a:ext cx="11477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prstClr val="black"/>
                </a:solidFill>
                <a:latin typeface="Calibri" pitchFamily="34" charset="0"/>
              </a:rPr>
              <a:t>Risk</a:t>
            </a:r>
            <a:br>
              <a:rPr lang="en-GB" altLang="en-US" sz="2400">
                <a:solidFill>
                  <a:prstClr val="black"/>
                </a:solidFill>
                <a:latin typeface="Calibri" pitchFamily="34" charset="0"/>
              </a:rPr>
            </a:br>
            <a:r>
              <a:rPr lang="en-GB" altLang="en-US" sz="2400">
                <a:solidFill>
                  <a:prstClr val="black"/>
                </a:solidFill>
                <a:latin typeface="Calibri" pitchFamily="34" charset="0"/>
              </a:rPr>
              <a:t> Factors</a:t>
            </a:r>
          </a:p>
        </p:txBody>
      </p:sp>
      <p:sp>
        <p:nvSpPr>
          <p:cNvPr id="31752" name="Oval 8"/>
          <p:cNvSpPr>
            <a:spLocks noChangeArrowheads="1"/>
          </p:cNvSpPr>
          <p:nvPr/>
        </p:nvSpPr>
        <p:spPr bwMode="auto">
          <a:xfrm>
            <a:off x="6786563" y="2472854"/>
            <a:ext cx="1371600" cy="990600"/>
          </a:xfrm>
          <a:prstGeom prst="ellipse">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US" altLang="en-US" sz="1800">
              <a:solidFill>
                <a:prstClr val="black"/>
              </a:solidFill>
              <a:latin typeface="Calibri" pitchFamily="34" charset="0"/>
            </a:endParaRPr>
          </a:p>
        </p:txBody>
      </p:sp>
      <p:sp>
        <p:nvSpPr>
          <p:cNvPr id="31753" name="Text Box 9"/>
          <p:cNvSpPr txBox="1">
            <a:spLocks noChangeArrowheads="1"/>
          </p:cNvSpPr>
          <p:nvPr/>
        </p:nvSpPr>
        <p:spPr bwMode="auto">
          <a:xfrm>
            <a:off x="6816725" y="2563341"/>
            <a:ext cx="11477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prstClr val="black"/>
                </a:solidFill>
                <a:latin typeface="Calibri" pitchFamily="34" charset="0"/>
              </a:rPr>
              <a:t>Risk</a:t>
            </a:r>
            <a:br>
              <a:rPr lang="en-GB" altLang="en-US" sz="2400">
                <a:solidFill>
                  <a:prstClr val="black"/>
                </a:solidFill>
                <a:latin typeface="Calibri" pitchFamily="34" charset="0"/>
              </a:rPr>
            </a:br>
            <a:r>
              <a:rPr lang="en-GB" altLang="en-US" sz="2400">
                <a:solidFill>
                  <a:prstClr val="black"/>
                </a:solidFill>
                <a:latin typeface="Calibri" pitchFamily="34" charset="0"/>
              </a:rPr>
              <a:t> Factors</a:t>
            </a:r>
          </a:p>
        </p:txBody>
      </p:sp>
      <p:sp>
        <p:nvSpPr>
          <p:cNvPr id="31754" name="Line 10"/>
          <p:cNvSpPr>
            <a:spLocks noChangeShapeType="1"/>
          </p:cNvSpPr>
          <p:nvPr/>
        </p:nvSpPr>
        <p:spPr bwMode="auto">
          <a:xfrm>
            <a:off x="762000" y="3482504"/>
            <a:ext cx="0" cy="838200"/>
          </a:xfrm>
          <a:prstGeom prst="line">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1755" name="Line 11"/>
          <p:cNvSpPr>
            <a:spLocks noChangeShapeType="1"/>
          </p:cNvSpPr>
          <p:nvPr/>
        </p:nvSpPr>
        <p:spPr bwMode="auto">
          <a:xfrm>
            <a:off x="2667000" y="3506316"/>
            <a:ext cx="0" cy="838200"/>
          </a:xfrm>
          <a:prstGeom prst="line">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1756" name="Line 12"/>
          <p:cNvSpPr>
            <a:spLocks noChangeShapeType="1"/>
          </p:cNvSpPr>
          <p:nvPr/>
        </p:nvSpPr>
        <p:spPr bwMode="auto">
          <a:xfrm>
            <a:off x="4724400" y="3449166"/>
            <a:ext cx="0" cy="838200"/>
          </a:xfrm>
          <a:prstGeom prst="line">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1757" name="Line 13"/>
          <p:cNvSpPr>
            <a:spLocks noChangeShapeType="1"/>
          </p:cNvSpPr>
          <p:nvPr/>
        </p:nvSpPr>
        <p:spPr bwMode="auto">
          <a:xfrm>
            <a:off x="7500938" y="3434879"/>
            <a:ext cx="0" cy="838200"/>
          </a:xfrm>
          <a:prstGeom prst="line">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1758" name="Rectangle 14"/>
          <p:cNvSpPr>
            <a:spLocks noChangeArrowheads="1"/>
          </p:cNvSpPr>
          <p:nvPr/>
        </p:nvSpPr>
        <p:spPr bwMode="auto">
          <a:xfrm>
            <a:off x="914400" y="4482629"/>
            <a:ext cx="1600200" cy="685800"/>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1759" name="Rectangle 15"/>
          <p:cNvSpPr>
            <a:spLocks noChangeArrowheads="1"/>
          </p:cNvSpPr>
          <p:nvPr/>
        </p:nvSpPr>
        <p:spPr bwMode="auto">
          <a:xfrm>
            <a:off x="2940050" y="4254029"/>
            <a:ext cx="1600200" cy="1143000"/>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1760" name="Rectangle 16"/>
          <p:cNvSpPr>
            <a:spLocks noChangeArrowheads="1"/>
          </p:cNvSpPr>
          <p:nvPr/>
        </p:nvSpPr>
        <p:spPr bwMode="auto">
          <a:xfrm>
            <a:off x="5029200" y="4869160"/>
            <a:ext cx="2057400" cy="914400"/>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1761" name="Rectangle 17"/>
          <p:cNvSpPr>
            <a:spLocks noChangeArrowheads="1"/>
          </p:cNvSpPr>
          <p:nvPr/>
        </p:nvSpPr>
        <p:spPr bwMode="auto">
          <a:xfrm>
            <a:off x="5029200" y="3796829"/>
            <a:ext cx="2057400" cy="838200"/>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1762" name="Rectangle 18"/>
          <p:cNvSpPr>
            <a:spLocks noChangeArrowheads="1"/>
          </p:cNvSpPr>
          <p:nvPr/>
        </p:nvSpPr>
        <p:spPr bwMode="auto">
          <a:xfrm>
            <a:off x="7620000" y="4482629"/>
            <a:ext cx="1295400" cy="685800"/>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US" altLang="en-US" sz="1800">
              <a:solidFill>
                <a:srgbClr val="000099"/>
              </a:solidFill>
              <a:latin typeface="Calibri" pitchFamily="34" charset="0"/>
            </a:endParaRPr>
          </a:p>
        </p:txBody>
      </p:sp>
      <p:sp>
        <p:nvSpPr>
          <p:cNvPr id="31763" name="Text Box 19"/>
          <p:cNvSpPr txBox="1">
            <a:spLocks noChangeArrowheads="1"/>
          </p:cNvSpPr>
          <p:nvPr/>
        </p:nvSpPr>
        <p:spPr bwMode="auto">
          <a:xfrm>
            <a:off x="974725" y="4598516"/>
            <a:ext cx="133191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srgbClr val="000099"/>
                </a:solidFill>
                <a:latin typeface="Calibri" pitchFamily="34" charset="0"/>
              </a:rPr>
              <a:t>Exposure</a:t>
            </a:r>
          </a:p>
        </p:txBody>
      </p:sp>
      <p:sp>
        <p:nvSpPr>
          <p:cNvPr id="31764" name="Text Box 20"/>
          <p:cNvSpPr txBox="1">
            <a:spLocks noChangeArrowheads="1"/>
          </p:cNvSpPr>
          <p:nvPr/>
        </p:nvSpPr>
        <p:spPr bwMode="auto">
          <a:xfrm>
            <a:off x="2897188" y="4422304"/>
            <a:ext cx="1592262"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srgbClr val="000099"/>
                </a:solidFill>
                <a:latin typeface="Calibri" pitchFamily="34" charset="0"/>
              </a:rPr>
              <a:t>Sub-clinical</a:t>
            </a:r>
            <a:br>
              <a:rPr lang="en-GB" altLang="en-US" sz="2400">
                <a:solidFill>
                  <a:srgbClr val="000099"/>
                </a:solidFill>
                <a:latin typeface="Calibri" pitchFamily="34" charset="0"/>
              </a:rPr>
            </a:br>
            <a:r>
              <a:rPr lang="en-GB" altLang="en-US" sz="2400">
                <a:solidFill>
                  <a:srgbClr val="000099"/>
                </a:solidFill>
                <a:latin typeface="Calibri" pitchFamily="34" charset="0"/>
              </a:rPr>
              <a:t>Infection</a:t>
            </a:r>
          </a:p>
        </p:txBody>
      </p:sp>
      <p:sp>
        <p:nvSpPr>
          <p:cNvPr id="31765" name="Text Box 21"/>
          <p:cNvSpPr txBox="1">
            <a:spLocks noChangeArrowheads="1"/>
          </p:cNvSpPr>
          <p:nvPr/>
        </p:nvSpPr>
        <p:spPr bwMode="auto">
          <a:xfrm>
            <a:off x="5095875" y="3812704"/>
            <a:ext cx="1731963"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srgbClr val="000099"/>
                </a:solidFill>
                <a:latin typeface="Calibri" pitchFamily="34" charset="0"/>
              </a:rPr>
              <a:t>Infectious</a:t>
            </a:r>
            <a:br>
              <a:rPr lang="en-GB" altLang="en-US" sz="2400">
                <a:solidFill>
                  <a:srgbClr val="000099"/>
                </a:solidFill>
                <a:latin typeface="Calibri" pitchFamily="34" charset="0"/>
              </a:rPr>
            </a:br>
            <a:r>
              <a:rPr lang="en-GB" altLang="en-US" sz="2400">
                <a:solidFill>
                  <a:srgbClr val="000099"/>
                </a:solidFill>
                <a:latin typeface="Calibri" pitchFamily="34" charset="0"/>
              </a:rPr>
              <a:t>Tuberculosis</a:t>
            </a:r>
          </a:p>
        </p:txBody>
      </p:sp>
      <p:sp>
        <p:nvSpPr>
          <p:cNvPr id="31766" name="Text Box 22"/>
          <p:cNvSpPr txBox="1">
            <a:spLocks noChangeArrowheads="1"/>
          </p:cNvSpPr>
          <p:nvPr/>
        </p:nvSpPr>
        <p:spPr bwMode="auto">
          <a:xfrm>
            <a:off x="4995863" y="4961235"/>
            <a:ext cx="2020887"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dirty="0">
                <a:solidFill>
                  <a:srgbClr val="000099"/>
                </a:solidFill>
                <a:latin typeface="Calibri" pitchFamily="34" charset="0"/>
              </a:rPr>
              <a:t>Non-infectious</a:t>
            </a:r>
            <a:br>
              <a:rPr lang="en-GB" altLang="en-US" sz="2400" dirty="0">
                <a:solidFill>
                  <a:srgbClr val="000099"/>
                </a:solidFill>
                <a:latin typeface="Calibri" pitchFamily="34" charset="0"/>
              </a:rPr>
            </a:br>
            <a:r>
              <a:rPr lang="en-GB" altLang="en-US" sz="2400" dirty="0">
                <a:solidFill>
                  <a:srgbClr val="000099"/>
                </a:solidFill>
                <a:latin typeface="Calibri" pitchFamily="34" charset="0"/>
              </a:rPr>
              <a:t>Tuberculosis</a:t>
            </a:r>
          </a:p>
        </p:txBody>
      </p:sp>
      <p:sp>
        <p:nvSpPr>
          <p:cNvPr id="31767" name="Text Box 23"/>
          <p:cNvSpPr txBox="1">
            <a:spLocks noChangeArrowheads="1"/>
          </p:cNvSpPr>
          <p:nvPr/>
        </p:nvSpPr>
        <p:spPr bwMode="auto">
          <a:xfrm>
            <a:off x="7754938" y="4587404"/>
            <a:ext cx="9366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srgbClr val="000099"/>
                </a:solidFill>
                <a:latin typeface="Calibri" pitchFamily="34" charset="0"/>
              </a:rPr>
              <a:t>Death</a:t>
            </a:r>
          </a:p>
        </p:txBody>
      </p:sp>
      <p:sp>
        <p:nvSpPr>
          <p:cNvPr id="31768" name="Line 24"/>
          <p:cNvSpPr>
            <a:spLocks noChangeShapeType="1"/>
          </p:cNvSpPr>
          <p:nvPr/>
        </p:nvSpPr>
        <p:spPr bwMode="auto">
          <a:xfrm>
            <a:off x="228600" y="4835054"/>
            <a:ext cx="685800" cy="0"/>
          </a:xfrm>
          <a:prstGeom prst="line">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1769" name="Line 25"/>
          <p:cNvSpPr>
            <a:spLocks noChangeShapeType="1"/>
          </p:cNvSpPr>
          <p:nvPr/>
        </p:nvSpPr>
        <p:spPr bwMode="auto">
          <a:xfrm>
            <a:off x="2514600" y="4835054"/>
            <a:ext cx="438150" cy="0"/>
          </a:xfrm>
          <a:prstGeom prst="line">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1770" name="AutoShape 26"/>
          <p:cNvSpPr>
            <a:spLocks/>
          </p:cNvSpPr>
          <p:nvPr/>
        </p:nvSpPr>
        <p:spPr bwMode="auto">
          <a:xfrm>
            <a:off x="4540250" y="4130204"/>
            <a:ext cx="488950" cy="1409700"/>
          </a:xfrm>
          <a:prstGeom prst="leftBrace">
            <a:avLst>
              <a:gd name="adj1" fmla="val 24026"/>
              <a:gd name="adj2" fmla="val 50000"/>
            </a:avLst>
          </a:prstGeom>
          <a:noFill/>
          <a:ln w="2857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1771" name="AutoShape 27"/>
          <p:cNvSpPr>
            <a:spLocks/>
          </p:cNvSpPr>
          <p:nvPr/>
        </p:nvSpPr>
        <p:spPr bwMode="auto">
          <a:xfrm rot="10786015">
            <a:off x="7096125" y="4130204"/>
            <a:ext cx="488950" cy="1409700"/>
          </a:xfrm>
          <a:prstGeom prst="leftBrace">
            <a:avLst>
              <a:gd name="adj1" fmla="val 24026"/>
              <a:gd name="adj2" fmla="val 50000"/>
            </a:avLst>
          </a:prstGeom>
          <a:noFill/>
          <a:ln w="2857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1772" name="Line 28"/>
          <p:cNvSpPr>
            <a:spLocks noChangeShapeType="1"/>
          </p:cNvSpPr>
          <p:nvPr/>
        </p:nvSpPr>
        <p:spPr bwMode="auto">
          <a:xfrm>
            <a:off x="7467600" y="4717579"/>
            <a:ext cx="117475" cy="117475"/>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1773" name="Line 29"/>
          <p:cNvSpPr>
            <a:spLocks noChangeShapeType="1"/>
          </p:cNvSpPr>
          <p:nvPr/>
        </p:nvSpPr>
        <p:spPr bwMode="auto">
          <a:xfrm flipH="1">
            <a:off x="7467600" y="4835054"/>
            <a:ext cx="117475" cy="104775"/>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1774" name="Line 30"/>
          <p:cNvSpPr>
            <a:spLocks noChangeShapeType="1"/>
          </p:cNvSpPr>
          <p:nvPr/>
        </p:nvSpPr>
        <p:spPr bwMode="auto">
          <a:xfrm>
            <a:off x="4911725" y="4025429"/>
            <a:ext cx="117475" cy="104775"/>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1775" name="Line 31"/>
          <p:cNvSpPr>
            <a:spLocks noChangeShapeType="1"/>
          </p:cNvSpPr>
          <p:nvPr/>
        </p:nvSpPr>
        <p:spPr bwMode="auto">
          <a:xfrm flipH="1">
            <a:off x="4911725" y="4130204"/>
            <a:ext cx="117475" cy="123825"/>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1776" name="Line 32"/>
          <p:cNvSpPr>
            <a:spLocks noChangeShapeType="1"/>
          </p:cNvSpPr>
          <p:nvPr/>
        </p:nvSpPr>
        <p:spPr bwMode="auto">
          <a:xfrm>
            <a:off x="4911725" y="5397029"/>
            <a:ext cx="117475" cy="142875"/>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1777" name="Line 33"/>
          <p:cNvSpPr>
            <a:spLocks noChangeShapeType="1"/>
          </p:cNvSpPr>
          <p:nvPr/>
        </p:nvSpPr>
        <p:spPr bwMode="auto">
          <a:xfrm flipH="1">
            <a:off x="4911725" y="5539904"/>
            <a:ext cx="117475" cy="130175"/>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1778" name="Text Box 34"/>
          <p:cNvSpPr txBox="1">
            <a:spLocks noChangeArrowheads="1"/>
          </p:cNvSpPr>
          <p:nvPr/>
        </p:nvSpPr>
        <p:spPr bwMode="auto">
          <a:xfrm>
            <a:off x="146050" y="101600"/>
            <a:ext cx="87233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None/>
            </a:pPr>
            <a:r>
              <a:rPr lang="fr-CH" altLang="en-US" b="1" dirty="0" err="1">
                <a:solidFill>
                  <a:prstClr val="black"/>
                </a:solidFill>
                <a:latin typeface="Century Gothic" panose="020B0502020202020204" pitchFamily="34" charset="0"/>
              </a:rPr>
              <a:t>Etiologic</a:t>
            </a:r>
            <a:r>
              <a:rPr lang="fr-CH" altLang="en-US" b="1" dirty="0">
                <a:solidFill>
                  <a:prstClr val="black"/>
                </a:solidFill>
                <a:latin typeface="Century Gothic" panose="020B0502020202020204" pitchFamily="34" charset="0"/>
              </a:rPr>
              <a:t> Epidemiology of </a:t>
            </a:r>
            <a:r>
              <a:rPr lang="fr-CH" altLang="en-US" b="1" dirty="0" err="1">
                <a:solidFill>
                  <a:prstClr val="black"/>
                </a:solidFill>
                <a:latin typeface="Century Gothic" panose="020B0502020202020204" pitchFamily="34" charset="0"/>
              </a:rPr>
              <a:t>t</a:t>
            </a:r>
            <a:r>
              <a:rPr lang="fr-CH" altLang="en-US" b="1" dirty="0" err="1" smtClean="0">
                <a:solidFill>
                  <a:prstClr val="black"/>
                </a:solidFill>
                <a:latin typeface="Century Gothic" panose="020B0502020202020204" pitchFamily="34" charset="0"/>
              </a:rPr>
              <a:t>uberculosis</a:t>
            </a:r>
            <a:endParaRPr lang="en-US" altLang="en-US" b="1" dirty="0">
              <a:solidFill>
                <a:prstClr val="black"/>
              </a:solidFill>
              <a:latin typeface="Century Gothic" panose="020B0502020202020204" pitchFamily="34" charset="0"/>
            </a:endParaRPr>
          </a:p>
        </p:txBody>
      </p:sp>
      <p:sp>
        <p:nvSpPr>
          <p:cNvPr id="31779" name="Rectangle 37"/>
          <p:cNvSpPr>
            <a:spLocks noChangeArrowheads="1"/>
          </p:cNvSpPr>
          <p:nvPr/>
        </p:nvSpPr>
        <p:spPr bwMode="auto">
          <a:xfrm>
            <a:off x="3165475" y="5877272"/>
            <a:ext cx="1208088" cy="4540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1780" name="Rectangle 38"/>
          <p:cNvSpPr>
            <a:spLocks noChangeArrowheads="1"/>
          </p:cNvSpPr>
          <p:nvPr/>
        </p:nvSpPr>
        <p:spPr bwMode="auto">
          <a:xfrm>
            <a:off x="5481638" y="5877272"/>
            <a:ext cx="1208087" cy="4540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1781" name="Rectangle 39"/>
          <p:cNvSpPr>
            <a:spLocks noChangeArrowheads="1"/>
          </p:cNvSpPr>
          <p:nvPr/>
        </p:nvSpPr>
        <p:spPr bwMode="auto">
          <a:xfrm>
            <a:off x="7661275" y="5369024"/>
            <a:ext cx="1208088" cy="4540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492584" name="Rectangle 40"/>
          <p:cNvSpPr>
            <a:spLocks noChangeArrowheads="1"/>
          </p:cNvSpPr>
          <p:nvPr/>
        </p:nvSpPr>
        <p:spPr bwMode="auto">
          <a:xfrm>
            <a:off x="3203575" y="5899497"/>
            <a:ext cx="1117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r>
              <a:rPr lang="en-GB" altLang="en-US" sz="1800" b="1">
                <a:solidFill>
                  <a:srgbClr val="FF0000"/>
                </a:solidFill>
                <a:latin typeface="Calibri" pitchFamily="34" charset="0"/>
              </a:rPr>
              <a:t>2 billion +</a:t>
            </a:r>
            <a:endParaRPr lang="en-US" altLang="en-US" sz="1800" b="1">
              <a:solidFill>
                <a:srgbClr val="FF0000"/>
              </a:solidFill>
              <a:latin typeface="Calibri" pitchFamily="34" charset="0"/>
            </a:endParaRPr>
          </a:p>
        </p:txBody>
      </p:sp>
      <p:sp>
        <p:nvSpPr>
          <p:cNvPr id="492585" name="Rectangle 41"/>
          <p:cNvSpPr>
            <a:spLocks noChangeArrowheads="1"/>
          </p:cNvSpPr>
          <p:nvPr/>
        </p:nvSpPr>
        <p:spPr bwMode="auto">
          <a:xfrm>
            <a:off x="5489735" y="5910609"/>
            <a:ext cx="1247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r>
              <a:rPr lang="en-GB" altLang="en-US" sz="1800" b="1" dirty="0" smtClean="0">
                <a:solidFill>
                  <a:srgbClr val="FF0000"/>
                </a:solidFill>
                <a:latin typeface="Calibri" pitchFamily="34" charset="0"/>
              </a:rPr>
              <a:t>10.4 </a:t>
            </a:r>
            <a:r>
              <a:rPr lang="en-GB" altLang="en-US" sz="1800" b="1" dirty="0">
                <a:solidFill>
                  <a:srgbClr val="FF0000"/>
                </a:solidFill>
                <a:latin typeface="Calibri" pitchFamily="34" charset="0"/>
              </a:rPr>
              <a:t>M / </a:t>
            </a:r>
            <a:r>
              <a:rPr lang="en-GB" altLang="en-US" sz="1800" b="1" dirty="0" err="1">
                <a:solidFill>
                  <a:srgbClr val="FF0000"/>
                </a:solidFill>
                <a:latin typeface="Calibri" pitchFamily="34" charset="0"/>
              </a:rPr>
              <a:t>yr</a:t>
            </a:r>
            <a:endParaRPr lang="en-US" altLang="en-US" sz="1800" b="1" dirty="0">
              <a:solidFill>
                <a:srgbClr val="FF0000"/>
              </a:solidFill>
              <a:latin typeface="Calibri" pitchFamily="34" charset="0"/>
            </a:endParaRPr>
          </a:p>
        </p:txBody>
      </p:sp>
      <p:sp>
        <p:nvSpPr>
          <p:cNvPr id="492586" name="Rectangle 42"/>
          <p:cNvSpPr>
            <a:spLocks noChangeArrowheads="1"/>
          </p:cNvSpPr>
          <p:nvPr/>
        </p:nvSpPr>
        <p:spPr bwMode="auto">
          <a:xfrm>
            <a:off x="7754869" y="5432524"/>
            <a:ext cx="11304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r>
              <a:rPr lang="en-GB" altLang="en-US" sz="1800" b="1" dirty="0" smtClean="0">
                <a:solidFill>
                  <a:srgbClr val="FF0000"/>
                </a:solidFill>
                <a:latin typeface="Calibri" pitchFamily="34" charset="0"/>
              </a:rPr>
              <a:t>1.8 </a:t>
            </a:r>
            <a:r>
              <a:rPr lang="en-GB" altLang="en-US" sz="1800" b="1" dirty="0">
                <a:solidFill>
                  <a:srgbClr val="FF0000"/>
                </a:solidFill>
                <a:latin typeface="Calibri" pitchFamily="34" charset="0"/>
              </a:rPr>
              <a:t>M / </a:t>
            </a:r>
            <a:r>
              <a:rPr lang="en-GB" altLang="en-US" sz="1800" b="1" dirty="0" err="1">
                <a:solidFill>
                  <a:srgbClr val="FF0000"/>
                </a:solidFill>
                <a:latin typeface="Calibri" pitchFamily="34" charset="0"/>
              </a:rPr>
              <a:t>yr</a:t>
            </a:r>
            <a:endParaRPr lang="en-US" altLang="en-US" sz="1800" b="1" dirty="0">
              <a:solidFill>
                <a:srgbClr val="FF0000"/>
              </a:solidFill>
              <a:latin typeface="Calibri" pitchFamily="34" charset="0"/>
            </a:endParaRPr>
          </a:p>
        </p:txBody>
      </p:sp>
      <p:sp>
        <p:nvSpPr>
          <p:cNvPr id="492587" name="Text Box 43"/>
          <p:cNvSpPr txBox="1">
            <a:spLocks noChangeArrowheads="1"/>
          </p:cNvSpPr>
          <p:nvPr/>
        </p:nvSpPr>
        <p:spPr bwMode="auto">
          <a:xfrm>
            <a:off x="420688" y="956791"/>
            <a:ext cx="3651250" cy="140970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None/>
            </a:pPr>
            <a:r>
              <a:rPr lang="fr-CH" altLang="en-US" sz="1600" b="1">
                <a:solidFill>
                  <a:srgbClr val="000000"/>
                </a:solidFill>
                <a:latin typeface="Calibri" pitchFamily="34" charset="0"/>
              </a:rPr>
              <a:t>Largely exogenous</a:t>
            </a:r>
          </a:p>
          <a:p>
            <a:pPr fontAlgn="base">
              <a:spcBef>
                <a:spcPct val="0"/>
              </a:spcBef>
              <a:spcAft>
                <a:spcPct val="0"/>
              </a:spcAft>
            </a:pPr>
            <a:r>
              <a:rPr lang="fr-CH" altLang="en-US" sz="1400" b="1">
                <a:solidFill>
                  <a:srgbClr val="000000"/>
                </a:solidFill>
                <a:latin typeface="Calibri" pitchFamily="34" charset="0"/>
              </a:rPr>
              <a:t>Particles/volume x exposure time</a:t>
            </a:r>
          </a:p>
          <a:p>
            <a:pPr fontAlgn="base">
              <a:spcBef>
                <a:spcPct val="0"/>
              </a:spcBef>
              <a:spcAft>
                <a:spcPct val="0"/>
              </a:spcAft>
            </a:pPr>
            <a:r>
              <a:rPr lang="fr-CH" altLang="en-US" sz="1400" b="1">
                <a:solidFill>
                  <a:srgbClr val="000000"/>
                </a:solidFill>
                <a:latin typeface="Calibri" pitchFamily="34" charset="0"/>
              </a:rPr>
              <a:t>Production of infectious droplets</a:t>
            </a:r>
          </a:p>
          <a:p>
            <a:pPr fontAlgn="base">
              <a:spcBef>
                <a:spcPct val="0"/>
              </a:spcBef>
              <a:spcAft>
                <a:spcPct val="0"/>
              </a:spcAft>
            </a:pPr>
            <a:r>
              <a:rPr lang="fr-CH" altLang="en-US" sz="1400" b="1">
                <a:solidFill>
                  <a:srgbClr val="000000"/>
                </a:solidFill>
                <a:latin typeface="Calibri" pitchFamily="34" charset="0"/>
              </a:rPr>
              <a:t>Clearance of air</a:t>
            </a:r>
          </a:p>
          <a:p>
            <a:pPr fontAlgn="base">
              <a:spcBef>
                <a:spcPct val="0"/>
              </a:spcBef>
              <a:spcAft>
                <a:spcPct val="0"/>
              </a:spcAft>
            </a:pPr>
            <a:r>
              <a:rPr lang="fr-CH" altLang="en-US" sz="1400" b="1">
                <a:solidFill>
                  <a:srgbClr val="000000"/>
                </a:solidFill>
                <a:latin typeface="Calibri" pitchFamily="34" charset="0"/>
              </a:rPr>
              <a:t>Extent of exposure</a:t>
            </a:r>
          </a:p>
          <a:p>
            <a:pPr fontAlgn="base">
              <a:spcBef>
                <a:spcPct val="0"/>
              </a:spcBef>
              <a:spcAft>
                <a:spcPct val="0"/>
              </a:spcAft>
            </a:pPr>
            <a:r>
              <a:rPr lang="fr-CH" altLang="en-US" sz="1400" b="1">
                <a:solidFill>
                  <a:srgbClr val="000000"/>
                </a:solidFill>
                <a:latin typeface="Calibri" pitchFamily="34" charset="0"/>
              </a:rPr>
              <a:t>Virulence of strain</a:t>
            </a:r>
            <a:endParaRPr lang="en-US" altLang="en-US" sz="1400" b="1">
              <a:solidFill>
                <a:srgbClr val="000000"/>
              </a:solidFill>
              <a:latin typeface="Calibri" pitchFamily="34" charset="0"/>
            </a:endParaRPr>
          </a:p>
        </p:txBody>
      </p:sp>
      <p:sp>
        <p:nvSpPr>
          <p:cNvPr id="492588" name="Text Box 44"/>
          <p:cNvSpPr txBox="1">
            <a:spLocks noChangeArrowheads="1"/>
          </p:cNvSpPr>
          <p:nvPr/>
        </p:nvSpPr>
        <p:spPr bwMode="auto">
          <a:xfrm>
            <a:off x="4776788" y="764704"/>
            <a:ext cx="3225800" cy="1630362"/>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None/>
            </a:pPr>
            <a:r>
              <a:rPr lang="fr-CH" altLang="en-US" sz="1600" b="1">
                <a:solidFill>
                  <a:srgbClr val="000000"/>
                </a:solidFill>
                <a:latin typeface="Calibri" pitchFamily="34" charset="0"/>
              </a:rPr>
              <a:t>Largely endogenous</a:t>
            </a:r>
          </a:p>
          <a:p>
            <a:pPr fontAlgn="base">
              <a:spcBef>
                <a:spcPct val="0"/>
              </a:spcBef>
              <a:spcAft>
                <a:spcPct val="0"/>
              </a:spcAft>
            </a:pPr>
            <a:r>
              <a:rPr lang="fr-CH" altLang="en-US" sz="1400" b="1" i="1">
                <a:solidFill>
                  <a:srgbClr val="000000"/>
                </a:solidFill>
                <a:latin typeface="Calibri" pitchFamily="34" charset="0"/>
              </a:rPr>
              <a:t>Innate resistance</a:t>
            </a:r>
          </a:p>
          <a:p>
            <a:pPr fontAlgn="base">
              <a:spcBef>
                <a:spcPct val="0"/>
              </a:spcBef>
              <a:spcAft>
                <a:spcPct val="0"/>
              </a:spcAft>
            </a:pPr>
            <a:r>
              <a:rPr lang="fr-CH" altLang="en-US" sz="1400" b="1" i="1">
                <a:solidFill>
                  <a:srgbClr val="000000"/>
                </a:solidFill>
                <a:latin typeface="Calibri" pitchFamily="34" charset="0"/>
              </a:rPr>
              <a:t>Performance of cell-mediated immunity</a:t>
            </a:r>
          </a:p>
          <a:p>
            <a:pPr fontAlgn="base">
              <a:spcBef>
                <a:spcPct val="0"/>
              </a:spcBef>
              <a:spcAft>
                <a:spcPct val="0"/>
              </a:spcAft>
            </a:pPr>
            <a:r>
              <a:rPr lang="fr-CH" altLang="en-US" sz="1400" b="1" i="1">
                <a:solidFill>
                  <a:srgbClr val="000000"/>
                </a:solidFill>
                <a:latin typeface="Calibri" pitchFamily="34" charset="0"/>
              </a:rPr>
              <a:t>Smoking….</a:t>
            </a:r>
          </a:p>
          <a:p>
            <a:pPr fontAlgn="base">
              <a:spcBef>
                <a:spcPct val="0"/>
              </a:spcBef>
              <a:spcAft>
                <a:spcPct val="0"/>
              </a:spcAft>
            </a:pPr>
            <a:endParaRPr lang="fr-CH" altLang="en-US" sz="1400" b="1" i="1">
              <a:solidFill>
                <a:srgbClr val="000000"/>
              </a:solidFill>
              <a:latin typeface="Calibri" pitchFamily="34" charset="0"/>
            </a:endParaRPr>
          </a:p>
          <a:p>
            <a:pPr fontAlgn="base">
              <a:spcBef>
                <a:spcPct val="0"/>
              </a:spcBef>
              <a:spcAft>
                <a:spcPct val="0"/>
              </a:spcAft>
            </a:pPr>
            <a:r>
              <a:rPr lang="fr-CH" altLang="en-US" sz="1400" b="1">
                <a:solidFill>
                  <a:srgbClr val="000000"/>
                </a:solidFill>
                <a:latin typeface="Calibri" pitchFamily="34" charset="0"/>
              </a:rPr>
              <a:t>Re-infection</a:t>
            </a:r>
          </a:p>
          <a:p>
            <a:pPr fontAlgn="base">
              <a:spcBef>
                <a:spcPct val="0"/>
              </a:spcBef>
              <a:spcAft>
                <a:spcPct val="0"/>
              </a:spcAft>
            </a:pPr>
            <a:r>
              <a:rPr lang="fr-CH" altLang="en-US" sz="1400" b="1">
                <a:solidFill>
                  <a:srgbClr val="000000"/>
                </a:solidFill>
                <a:latin typeface="Calibri" pitchFamily="34" charset="0"/>
              </a:rPr>
              <a:t>Strain virulence</a:t>
            </a:r>
            <a:endParaRPr lang="en-US" altLang="en-US" sz="1400" b="1">
              <a:solidFill>
                <a:srgbClr val="000000"/>
              </a:solidFill>
              <a:latin typeface="Calibri" pitchFamily="34" charset="0"/>
            </a:endParaRPr>
          </a:p>
        </p:txBody>
      </p:sp>
      <p:sp>
        <p:nvSpPr>
          <p:cNvPr id="492589" name="Line 45"/>
          <p:cNvSpPr>
            <a:spLocks noChangeShapeType="1"/>
          </p:cNvSpPr>
          <p:nvPr/>
        </p:nvSpPr>
        <p:spPr bwMode="auto">
          <a:xfrm>
            <a:off x="1258888" y="2366491"/>
            <a:ext cx="742950" cy="463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prstClr val="black"/>
              </a:solidFill>
              <a:latin typeface="Arial" charset="0"/>
              <a:cs typeface="Arial" charset="0"/>
            </a:endParaRPr>
          </a:p>
        </p:txBody>
      </p:sp>
      <p:sp>
        <p:nvSpPr>
          <p:cNvPr id="492590" name="Line 46"/>
          <p:cNvSpPr>
            <a:spLocks noChangeShapeType="1"/>
          </p:cNvSpPr>
          <p:nvPr/>
        </p:nvSpPr>
        <p:spPr bwMode="auto">
          <a:xfrm flipH="1">
            <a:off x="5427663" y="2395066"/>
            <a:ext cx="711200" cy="4667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prstClr val="black"/>
              </a:solidFill>
              <a:latin typeface="Arial" charset="0"/>
              <a:cs typeface="Arial" charset="0"/>
            </a:endParaRPr>
          </a:p>
        </p:txBody>
      </p:sp>
      <p:sp>
        <p:nvSpPr>
          <p:cNvPr id="31789" name="Freeform 17"/>
          <p:cNvSpPr>
            <a:spLocks/>
          </p:cNvSpPr>
          <p:nvPr/>
        </p:nvSpPr>
        <p:spPr bwMode="auto">
          <a:xfrm>
            <a:off x="150813" y="692696"/>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57150">
            <a:solidFill>
              <a:srgbClr val="0080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a:solidFill>
                <a:prstClr val="black"/>
              </a:solidFill>
              <a:latin typeface="Arial" charset="0"/>
              <a:cs typeface="Arial" charset="0"/>
            </a:endParaRPr>
          </a:p>
        </p:txBody>
      </p:sp>
      <p:grpSp>
        <p:nvGrpSpPr>
          <p:cNvPr id="2" name="Group 1"/>
          <p:cNvGrpSpPr/>
          <p:nvPr/>
        </p:nvGrpSpPr>
        <p:grpSpPr>
          <a:xfrm>
            <a:off x="0" y="6360752"/>
            <a:ext cx="9180512" cy="587115"/>
            <a:chOff x="0" y="6370277"/>
            <a:chExt cx="9180512" cy="587115"/>
          </a:xfrm>
        </p:grpSpPr>
        <p:pic>
          <p:nvPicPr>
            <p:cNvPr id="49" name="Picture 7"/>
            <p:cNvPicPr>
              <a:picLocks noChangeAspect="1" noChangeArrowheads="1"/>
            </p:cNvPicPr>
            <p:nvPr/>
          </p:nvPicPr>
          <p:blipFill rotWithShape="1">
            <a:blip r:embed="rId2">
              <a:extLst>
                <a:ext uri="{28A0092B-C50C-407E-A947-70E740481C1C}">
                  <a14:useLocalDpi xmlns:a14="http://schemas.microsoft.com/office/drawing/2010/main"/>
                </a:ext>
              </a:extLst>
            </a:blip>
            <a:srcRect l="1613" r="16685"/>
            <a:stretch/>
          </p:blipFill>
          <p:spPr bwMode="auto">
            <a:xfrm>
              <a:off x="106895" y="6370278"/>
              <a:ext cx="9073617" cy="587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Pentagon 49"/>
            <p:cNvSpPr/>
            <p:nvPr/>
          </p:nvSpPr>
          <p:spPr>
            <a:xfrm>
              <a:off x="0" y="6370277"/>
              <a:ext cx="6278597" cy="587115"/>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5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131" t="6778" r="43934" b="-1"/>
            <a:stretch/>
          </p:blipFill>
          <p:spPr bwMode="auto">
            <a:xfrm>
              <a:off x="6732985" y="6462737"/>
              <a:ext cx="1237242" cy="40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2515" y="6387772"/>
              <a:ext cx="1768085" cy="49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890" y="6461954"/>
              <a:ext cx="1354310" cy="394859"/>
            </a:xfrm>
            <a:prstGeom prst="rect">
              <a:avLst/>
            </a:prstGeom>
          </p:spPr>
        </p:pic>
      </p:grpSp>
    </p:spTree>
    <p:extLst>
      <p:ext uri="{BB962C8B-B14F-4D97-AF65-F5344CB8AC3E}">
        <p14:creationId xmlns:p14="http://schemas.microsoft.com/office/powerpoint/2010/main" val="2182234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25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25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25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2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87" grpId="0" animBg="1"/>
      <p:bldP spid="492588" grpId="0" animBg="1"/>
      <p:bldP spid="492589" grpId="0" animBg="1"/>
      <p:bldP spid="49259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108222" y="77723"/>
            <a:ext cx="7704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GB" altLang="en-US" sz="2800" b="1" dirty="0" smtClean="0">
                <a:solidFill>
                  <a:srgbClr val="FF0000"/>
                </a:solidFill>
                <a:latin typeface="Century Gothic" panose="020B0502020202020204" pitchFamily="34" charset="0"/>
              </a:rPr>
              <a:t>RESEARCH AND DEVELOPMENT</a:t>
            </a:r>
          </a:p>
          <a:p>
            <a:pPr eaLnBrk="1" fontAlgn="base" hangingPunct="1">
              <a:spcBef>
                <a:spcPct val="0"/>
              </a:spcBef>
              <a:spcAft>
                <a:spcPct val="0"/>
              </a:spcAft>
            </a:pPr>
            <a:r>
              <a:rPr lang="en-GB" altLang="en-US" sz="2000" b="1" dirty="0" smtClean="0">
                <a:solidFill>
                  <a:prstClr val="black"/>
                </a:solidFill>
                <a:latin typeface="Century Gothic" panose="020B0502020202020204" pitchFamily="34" charset="0"/>
              </a:rPr>
              <a:t>Which new tools in the horizon in 2016?</a:t>
            </a:r>
            <a:endParaRPr lang="en-GB" altLang="en-US" sz="2000" b="1" dirty="0">
              <a:solidFill>
                <a:prstClr val="black"/>
              </a:solidFill>
              <a:latin typeface="Century Gothic" panose="020B0502020202020204" pitchFamily="34" charset="0"/>
            </a:endParaRPr>
          </a:p>
        </p:txBody>
      </p:sp>
      <p:sp>
        <p:nvSpPr>
          <p:cNvPr id="9" name="Text Box 2"/>
          <p:cNvSpPr txBox="1">
            <a:spLocks noChangeArrowheads="1"/>
          </p:cNvSpPr>
          <p:nvPr/>
        </p:nvSpPr>
        <p:spPr bwMode="auto">
          <a:xfrm>
            <a:off x="3491880" y="1031528"/>
            <a:ext cx="5409238" cy="5647700"/>
          </a:xfrm>
          <a:prstGeom prst="rect">
            <a:avLst/>
          </a:prstGeom>
          <a:solidFill>
            <a:srgbClr val="003366"/>
          </a:solid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2000" b="1" u="sng" dirty="0">
                <a:solidFill>
                  <a:prstClr val="white"/>
                </a:solidFill>
                <a:latin typeface="Calibri" pitchFamily="34" charset="0"/>
              </a:rPr>
              <a:t>Diagnostics</a:t>
            </a:r>
            <a:r>
              <a:rPr lang="en-US" altLang="en-US" sz="2000" b="1" dirty="0">
                <a:solidFill>
                  <a:prstClr val="white"/>
                </a:solidFill>
                <a:latin typeface="Calibri" pitchFamily="34" charset="0"/>
              </a:rPr>
              <a:t>:</a:t>
            </a:r>
          </a:p>
          <a:p>
            <a:pPr marL="342900" indent="-342900" eaLnBrk="1" fontAlgn="base" hangingPunct="1">
              <a:spcBef>
                <a:spcPct val="0"/>
              </a:spcBef>
              <a:spcAft>
                <a:spcPct val="0"/>
              </a:spcAft>
              <a:buFont typeface="Arial" panose="020B0604020202020204" pitchFamily="34" charset="0"/>
              <a:buChar char="•"/>
            </a:pPr>
            <a:r>
              <a:rPr lang="en-US" altLang="en-US" sz="2000" b="1" dirty="0" smtClean="0">
                <a:solidFill>
                  <a:prstClr val="white"/>
                </a:solidFill>
                <a:latin typeface="Calibri" pitchFamily="34" charset="0"/>
              </a:rPr>
              <a:t>9 new </a:t>
            </a:r>
            <a:r>
              <a:rPr lang="en-US" altLang="en-US" sz="2000" b="1" dirty="0">
                <a:solidFill>
                  <a:prstClr val="white"/>
                </a:solidFill>
                <a:latin typeface="Calibri" pitchFamily="34" charset="0"/>
              </a:rPr>
              <a:t>diagnostics </a:t>
            </a:r>
            <a:r>
              <a:rPr lang="en-US" altLang="en-US" sz="2000" b="1" dirty="0" smtClean="0">
                <a:solidFill>
                  <a:prstClr val="white"/>
                </a:solidFill>
                <a:latin typeface="Calibri" pitchFamily="34" charset="0"/>
              </a:rPr>
              <a:t>endorsed </a:t>
            </a:r>
            <a:r>
              <a:rPr lang="en-US" altLang="en-US" sz="2000" b="1" dirty="0">
                <a:solidFill>
                  <a:prstClr val="white"/>
                </a:solidFill>
                <a:latin typeface="Calibri" pitchFamily="34" charset="0"/>
              </a:rPr>
              <a:t>by WHO since 2007;</a:t>
            </a:r>
          </a:p>
          <a:p>
            <a:pPr marL="342900" indent="-342900" eaLnBrk="1" fontAlgn="base" hangingPunct="1">
              <a:spcBef>
                <a:spcPct val="0"/>
              </a:spcBef>
              <a:spcAft>
                <a:spcPct val="0"/>
              </a:spcAft>
              <a:buFont typeface="Arial" panose="020B0604020202020204" pitchFamily="34" charset="0"/>
              <a:buChar char="•"/>
            </a:pPr>
            <a:r>
              <a:rPr lang="en-US" altLang="en-US" sz="2000" b="1" dirty="0" smtClean="0">
                <a:solidFill>
                  <a:prstClr val="white"/>
                </a:solidFill>
                <a:latin typeface="Calibri" pitchFamily="34" charset="0"/>
              </a:rPr>
              <a:t>Several </a:t>
            </a:r>
            <a:r>
              <a:rPr lang="en-US" altLang="en-US" sz="2000" b="1" dirty="0">
                <a:solidFill>
                  <a:prstClr val="white"/>
                </a:solidFill>
                <a:latin typeface="Calibri" pitchFamily="34" charset="0"/>
              </a:rPr>
              <a:t>in </a:t>
            </a:r>
            <a:r>
              <a:rPr lang="en-US" altLang="en-US" sz="2000" b="1" dirty="0" smtClean="0">
                <a:solidFill>
                  <a:prstClr val="white"/>
                </a:solidFill>
                <a:latin typeface="Calibri" pitchFamily="34" charset="0"/>
              </a:rPr>
              <a:t>development including whole genome sequencing on sputum; </a:t>
            </a:r>
            <a:endParaRPr lang="en-US" altLang="en-US" sz="2000" b="1" dirty="0">
              <a:solidFill>
                <a:prstClr val="white"/>
              </a:solidFill>
              <a:latin typeface="Calibri" pitchFamily="34" charset="0"/>
            </a:endParaRPr>
          </a:p>
          <a:p>
            <a:pPr marL="342900" indent="-342900" eaLnBrk="1" fontAlgn="base" hangingPunct="1">
              <a:spcBef>
                <a:spcPct val="0"/>
              </a:spcBef>
              <a:spcAft>
                <a:spcPct val="0"/>
              </a:spcAft>
              <a:buFont typeface="Arial" panose="020B0604020202020204" pitchFamily="34" charset="0"/>
              <a:buChar char="•"/>
            </a:pPr>
            <a:r>
              <a:rPr lang="en-US" altLang="en-US" sz="2000" b="1" dirty="0" smtClean="0">
                <a:solidFill>
                  <a:prstClr val="white"/>
                </a:solidFill>
                <a:latin typeface="Calibri" pitchFamily="34" charset="0"/>
              </a:rPr>
              <a:t>By 2020: rapid &amp; sensitive </a:t>
            </a:r>
            <a:r>
              <a:rPr lang="en-US" altLang="en-US" sz="2000" b="1" dirty="0" err="1" smtClean="0">
                <a:solidFill>
                  <a:prstClr val="white"/>
                </a:solidFill>
                <a:latin typeface="Calibri" pitchFamily="34" charset="0"/>
              </a:rPr>
              <a:t>PoC</a:t>
            </a:r>
            <a:r>
              <a:rPr lang="en-US" altLang="en-US" sz="2000" b="1" dirty="0" smtClean="0">
                <a:solidFill>
                  <a:prstClr val="white"/>
                </a:solidFill>
                <a:latin typeface="Calibri" pitchFamily="34" charset="0"/>
              </a:rPr>
              <a:t> test, triage test, predictive LTBI test, rapid DST</a:t>
            </a:r>
            <a:endParaRPr lang="en-US" altLang="en-US" sz="2000" b="1" dirty="0">
              <a:solidFill>
                <a:prstClr val="white"/>
              </a:solidFill>
              <a:latin typeface="Calibri" pitchFamily="34" charset="0"/>
            </a:endParaRPr>
          </a:p>
          <a:p>
            <a:pPr eaLnBrk="1" fontAlgn="base" hangingPunct="1">
              <a:spcBef>
                <a:spcPct val="0"/>
              </a:spcBef>
              <a:spcAft>
                <a:spcPct val="0"/>
              </a:spcAft>
            </a:pPr>
            <a:endParaRPr lang="en-US" altLang="en-US" sz="1050" b="1" dirty="0">
              <a:solidFill>
                <a:prstClr val="white"/>
              </a:solidFill>
              <a:latin typeface="Calibri" pitchFamily="34" charset="0"/>
            </a:endParaRPr>
          </a:p>
          <a:p>
            <a:pPr eaLnBrk="1" fontAlgn="base" hangingPunct="1">
              <a:spcBef>
                <a:spcPct val="0"/>
              </a:spcBef>
              <a:spcAft>
                <a:spcPct val="0"/>
              </a:spcAft>
            </a:pPr>
            <a:r>
              <a:rPr lang="en-US" altLang="en-US" sz="2000" b="1" u="sng" dirty="0" smtClean="0">
                <a:solidFill>
                  <a:prstClr val="white"/>
                </a:solidFill>
                <a:latin typeface="Calibri" pitchFamily="34" charset="0"/>
              </a:rPr>
              <a:t>Drugs and regimens</a:t>
            </a:r>
            <a:r>
              <a:rPr lang="en-US" altLang="en-US" sz="2000" b="1" dirty="0" smtClean="0">
                <a:solidFill>
                  <a:prstClr val="white"/>
                </a:solidFill>
                <a:latin typeface="Calibri" pitchFamily="34" charset="0"/>
              </a:rPr>
              <a:t>:</a:t>
            </a:r>
            <a:endParaRPr lang="en-US" altLang="en-US" sz="2000" b="1" dirty="0">
              <a:solidFill>
                <a:prstClr val="white"/>
              </a:solidFill>
              <a:latin typeface="Calibri" pitchFamily="34" charset="0"/>
            </a:endParaRPr>
          </a:p>
          <a:p>
            <a:pPr marL="342900" indent="-342900" eaLnBrk="1" fontAlgn="base" hangingPunct="1">
              <a:spcBef>
                <a:spcPct val="0"/>
              </a:spcBef>
              <a:spcAft>
                <a:spcPct val="0"/>
              </a:spcAft>
              <a:buFont typeface="Arial" panose="020B0604020202020204" pitchFamily="34" charset="0"/>
              <a:buChar char="•"/>
            </a:pPr>
            <a:r>
              <a:rPr lang="en-US" altLang="en-US" sz="2000" b="1" dirty="0" smtClean="0">
                <a:solidFill>
                  <a:prstClr val="white"/>
                </a:solidFill>
                <a:latin typeface="Calibri" pitchFamily="34" charset="0"/>
              </a:rPr>
              <a:t>2 </a:t>
            </a:r>
            <a:r>
              <a:rPr lang="en-US" altLang="en-US" sz="2000" b="1" dirty="0">
                <a:solidFill>
                  <a:prstClr val="white"/>
                </a:solidFill>
                <a:latin typeface="Calibri" pitchFamily="34" charset="0"/>
              </a:rPr>
              <a:t>new </a:t>
            </a:r>
            <a:r>
              <a:rPr lang="en-US" altLang="en-US" sz="2000" b="1" dirty="0" smtClean="0">
                <a:solidFill>
                  <a:prstClr val="white"/>
                </a:solidFill>
                <a:latin typeface="Calibri" pitchFamily="34" charset="0"/>
              </a:rPr>
              <a:t>drugs and a 9-month regimen for MDR-TB endorsed since 2012;</a:t>
            </a:r>
          </a:p>
          <a:p>
            <a:pPr marL="342900" indent="-342900" eaLnBrk="1" fontAlgn="base" hangingPunct="1">
              <a:spcBef>
                <a:spcPct val="0"/>
              </a:spcBef>
              <a:spcAft>
                <a:spcPct val="0"/>
              </a:spcAft>
              <a:buFont typeface="Arial" panose="020B0604020202020204" pitchFamily="34" charset="0"/>
              <a:buChar char="•"/>
            </a:pPr>
            <a:r>
              <a:rPr lang="en-US" altLang="en-US" sz="2000" b="1" dirty="0" smtClean="0">
                <a:solidFill>
                  <a:prstClr val="white"/>
                </a:solidFill>
                <a:latin typeface="Calibri" pitchFamily="34" charset="0"/>
              </a:rPr>
              <a:t>A shorter 12-w regimen for LTBI; </a:t>
            </a:r>
            <a:endParaRPr lang="en-US" altLang="en-US" sz="2000" b="1" dirty="0">
              <a:solidFill>
                <a:prstClr val="white"/>
              </a:solidFill>
              <a:latin typeface="Calibri" pitchFamily="34" charset="0"/>
            </a:endParaRPr>
          </a:p>
          <a:p>
            <a:pPr marL="342900" indent="-342900" eaLnBrk="1" fontAlgn="base" hangingPunct="1">
              <a:spcBef>
                <a:spcPct val="0"/>
              </a:spcBef>
              <a:spcAft>
                <a:spcPct val="0"/>
              </a:spcAft>
              <a:buFont typeface="Arial" panose="020B0604020202020204" pitchFamily="34" charset="0"/>
              <a:buChar char="•"/>
            </a:pPr>
            <a:r>
              <a:rPr lang="en-US" altLang="en-US" sz="2000" b="1" dirty="0" smtClean="0">
                <a:solidFill>
                  <a:prstClr val="white"/>
                </a:solidFill>
                <a:latin typeface="Calibri" pitchFamily="34" charset="0"/>
              </a:rPr>
              <a:t>By 2020: 4-m regimens for DS-TB, 6/9-m regimens for MDR-TB, </a:t>
            </a:r>
            <a:r>
              <a:rPr lang="en-US" altLang="en-US" sz="2000" b="1" dirty="0">
                <a:solidFill>
                  <a:prstClr val="white"/>
                </a:solidFill>
                <a:latin typeface="Calibri" pitchFamily="34" charset="0"/>
              </a:rPr>
              <a:t>and other </a:t>
            </a:r>
            <a:r>
              <a:rPr lang="en-US" altLang="en-US" sz="2000" b="1" dirty="0" smtClean="0">
                <a:solidFill>
                  <a:prstClr val="white"/>
                </a:solidFill>
                <a:latin typeface="Calibri" pitchFamily="34" charset="0"/>
              </a:rPr>
              <a:t>new </a:t>
            </a:r>
            <a:r>
              <a:rPr lang="en-US" altLang="en-US" sz="2000" b="1" dirty="0">
                <a:solidFill>
                  <a:prstClr val="white"/>
                </a:solidFill>
                <a:latin typeface="Calibri" pitchFamily="34" charset="0"/>
              </a:rPr>
              <a:t>drugs </a:t>
            </a:r>
          </a:p>
          <a:p>
            <a:pPr eaLnBrk="1" fontAlgn="base" hangingPunct="1">
              <a:spcBef>
                <a:spcPct val="0"/>
              </a:spcBef>
              <a:spcAft>
                <a:spcPct val="0"/>
              </a:spcAft>
            </a:pPr>
            <a:endParaRPr lang="en-US" altLang="en-US" sz="1050" b="1" dirty="0">
              <a:solidFill>
                <a:prstClr val="white"/>
              </a:solidFill>
              <a:latin typeface="Calibri" pitchFamily="34" charset="0"/>
            </a:endParaRPr>
          </a:p>
          <a:p>
            <a:pPr eaLnBrk="1" fontAlgn="base" hangingPunct="1">
              <a:spcBef>
                <a:spcPct val="0"/>
              </a:spcBef>
              <a:spcAft>
                <a:spcPct val="0"/>
              </a:spcAft>
            </a:pPr>
            <a:r>
              <a:rPr lang="en-US" altLang="en-US" sz="2000" b="1" u="sng" dirty="0">
                <a:solidFill>
                  <a:prstClr val="white"/>
                </a:solidFill>
                <a:latin typeface="Calibri" pitchFamily="34" charset="0"/>
              </a:rPr>
              <a:t>Vaccines</a:t>
            </a:r>
            <a:r>
              <a:rPr lang="en-US" altLang="en-US" sz="2000" b="1" dirty="0">
                <a:solidFill>
                  <a:prstClr val="white"/>
                </a:solidFill>
                <a:latin typeface="Calibri" pitchFamily="34" charset="0"/>
              </a:rPr>
              <a:t>:</a:t>
            </a:r>
          </a:p>
          <a:p>
            <a:pPr marL="342900" indent="-342900" eaLnBrk="1" fontAlgn="base" hangingPunct="1">
              <a:spcBef>
                <a:spcPct val="0"/>
              </a:spcBef>
              <a:spcAft>
                <a:spcPct val="0"/>
              </a:spcAft>
              <a:buFont typeface="Arial" panose="020B0604020202020204" pitchFamily="34" charset="0"/>
              <a:buChar char="•"/>
            </a:pPr>
            <a:r>
              <a:rPr lang="en-US" altLang="en-US" sz="2000" b="1" dirty="0" smtClean="0">
                <a:solidFill>
                  <a:prstClr val="white"/>
                </a:solidFill>
                <a:latin typeface="Calibri" pitchFamily="34" charset="0"/>
              </a:rPr>
              <a:t>1 vaccine </a:t>
            </a:r>
            <a:r>
              <a:rPr lang="en-US" altLang="en-US" sz="2000" b="1" dirty="0">
                <a:solidFill>
                  <a:prstClr val="white"/>
                </a:solidFill>
                <a:latin typeface="Calibri" pitchFamily="34" charset="0"/>
              </a:rPr>
              <a:t>with no detectable efficacy in 2013</a:t>
            </a:r>
            <a:endParaRPr lang="en-GB" altLang="en-US" sz="2000" b="1" dirty="0">
              <a:solidFill>
                <a:prstClr val="white"/>
              </a:solidFill>
              <a:latin typeface="Calibri" pitchFamily="34" charset="0"/>
            </a:endParaRPr>
          </a:p>
          <a:p>
            <a:pPr marL="342900" indent="-342900" eaLnBrk="1" fontAlgn="base" hangingPunct="1">
              <a:spcBef>
                <a:spcPct val="0"/>
              </a:spcBef>
              <a:spcAft>
                <a:spcPct val="0"/>
              </a:spcAft>
              <a:buFont typeface="Arial" panose="020B0604020202020204" pitchFamily="34" charset="0"/>
              <a:buChar char="•"/>
            </a:pPr>
            <a:r>
              <a:rPr lang="en-US" altLang="en-US" sz="2000" b="1" dirty="0" smtClean="0">
                <a:solidFill>
                  <a:prstClr val="white"/>
                </a:solidFill>
                <a:latin typeface="Calibri" pitchFamily="34" charset="0"/>
              </a:rPr>
              <a:t>15 </a:t>
            </a:r>
            <a:r>
              <a:rPr lang="en-US" altLang="en-US" sz="2000" b="1" dirty="0">
                <a:solidFill>
                  <a:prstClr val="white"/>
                </a:solidFill>
                <a:latin typeface="Calibri" pitchFamily="34" charset="0"/>
              </a:rPr>
              <a:t>vaccines in </a:t>
            </a:r>
            <a:r>
              <a:rPr lang="en-US" altLang="en-US" sz="2000" b="1" dirty="0" smtClean="0">
                <a:solidFill>
                  <a:prstClr val="white"/>
                </a:solidFill>
                <a:latin typeface="Calibri" pitchFamily="34" charset="0"/>
              </a:rPr>
              <a:t>various phases </a:t>
            </a:r>
            <a:r>
              <a:rPr lang="en-US" altLang="en-US" sz="2000" b="1" dirty="0">
                <a:solidFill>
                  <a:prstClr val="white"/>
                </a:solidFill>
                <a:latin typeface="Calibri" pitchFamily="34" charset="0"/>
              </a:rPr>
              <a:t>of </a:t>
            </a:r>
            <a:r>
              <a:rPr lang="en-US" altLang="en-US" sz="2000" b="1" dirty="0" smtClean="0">
                <a:solidFill>
                  <a:prstClr val="white"/>
                </a:solidFill>
                <a:latin typeface="Calibri" pitchFamily="34" charset="0"/>
              </a:rPr>
              <a:t>clinical trials, but unlikely available before 2020</a:t>
            </a:r>
            <a:endParaRPr lang="en-US" altLang="en-US" sz="2000" b="1" dirty="0">
              <a:solidFill>
                <a:prstClr val="white"/>
              </a:solidFill>
              <a:latin typeface="Calibri" pitchFamily="34" charset="0"/>
            </a:endParaRPr>
          </a:p>
        </p:txBody>
      </p:sp>
      <p:cxnSp>
        <p:nvCxnSpPr>
          <p:cNvPr id="10" name="Straight Connector 9"/>
          <p:cNvCxnSpPr/>
          <p:nvPr/>
        </p:nvCxnSpPr>
        <p:spPr>
          <a:xfrm>
            <a:off x="150818" y="908720"/>
            <a:ext cx="8750300" cy="0"/>
          </a:xfrm>
          <a:prstGeom prst="line">
            <a:avLst/>
          </a:prstGeom>
          <a:ln w="38100">
            <a:solidFill>
              <a:srgbClr val="0093D5"/>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7775844" y="107340"/>
            <a:ext cx="1332660" cy="720938"/>
            <a:chOff x="7430340" y="107340"/>
            <a:chExt cx="1332660" cy="720938"/>
          </a:xfrm>
        </p:grpSpPr>
        <p:sp>
          <p:nvSpPr>
            <p:cNvPr id="12" name="TextBox 11"/>
            <p:cNvSpPr txBox="1"/>
            <p:nvPr/>
          </p:nvSpPr>
          <p:spPr>
            <a:xfrm>
              <a:off x="7430340" y="107340"/>
              <a:ext cx="1332660" cy="369332"/>
            </a:xfrm>
            <a:prstGeom prst="rect">
              <a:avLst/>
            </a:prstGeom>
            <a:noFill/>
          </p:spPr>
          <p:txBody>
            <a:bodyPr wrap="square" rtlCol="0">
              <a:spAutoFit/>
            </a:bodyPr>
            <a:lstStyle/>
            <a:p>
              <a:pPr algn="ctr"/>
              <a:r>
                <a:rPr lang="en-GB" b="1" dirty="0" smtClean="0">
                  <a:solidFill>
                    <a:srgbClr val="0070C0"/>
                  </a:solidFill>
                  <a:latin typeface="Calibri"/>
                  <a:cs typeface="Arial" charset="0"/>
                </a:rPr>
                <a:t>PILLAR 3</a:t>
              </a:r>
              <a:endParaRPr lang="en-GB" b="1" dirty="0">
                <a:solidFill>
                  <a:srgbClr val="1F497D"/>
                </a:solidFill>
                <a:latin typeface="Calibri"/>
                <a:cs typeface="Arial" charset="0"/>
              </a:endParaRPr>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65"/>
            <a:stretch/>
          </p:blipFill>
          <p:spPr bwMode="auto">
            <a:xfrm>
              <a:off x="7668344" y="404664"/>
              <a:ext cx="885350" cy="423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5297368"/>
            <a:ext cx="3111411" cy="14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818" y="2996952"/>
            <a:ext cx="3140105" cy="213285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771" y="1028422"/>
            <a:ext cx="3080085" cy="1800764"/>
          </a:xfrm>
          <a:prstGeom prst="rect">
            <a:avLst/>
          </a:prstGeom>
        </p:spPr>
      </p:pic>
    </p:spTree>
    <p:extLst>
      <p:ext uri="{BB962C8B-B14F-4D97-AF65-F5344CB8AC3E}">
        <p14:creationId xmlns:p14="http://schemas.microsoft.com/office/powerpoint/2010/main" val="3262191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21" y="911254"/>
            <a:ext cx="5040063" cy="1941682"/>
          </a:xfrm>
          <a:prstGeom prst="rect">
            <a:avLst/>
          </a:prstGeom>
        </p:spPr>
      </p:pic>
      <p:grpSp>
        <p:nvGrpSpPr>
          <p:cNvPr id="2" name="Group 1"/>
          <p:cNvGrpSpPr/>
          <p:nvPr/>
        </p:nvGrpSpPr>
        <p:grpSpPr>
          <a:xfrm>
            <a:off x="2" y="6298279"/>
            <a:ext cx="9180512" cy="587115"/>
            <a:chOff x="0" y="6239537"/>
            <a:chExt cx="9212088" cy="618462"/>
          </a:xfrm>
        </p:grpSpPr>
        <p:pic>
          <p:nvPicPr>
            <p:cNvPr id="3"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entagon 3"/>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
        <p:nvSpPr>
          <p:cNvPr id="8" name="Rectangle 7"/>
          <p:cNvSpPr>
            <a:spLocks noChangeArrowheads="1"/>
          </p:cNvSpPr>
          <p:nvPr/>
        </p:nvSpPr>
        <p:spPr bwMode="auto">
          <a:xfrm>
            <a:off x="315910" y="824901"/>
            <a:ext cx="7856490"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prstClr val="black"/>
              </a:solidFill>
              <a:latin typeface="Arial Narrow" panose="020B0606020202030204" pitchFamily="34" charset="0"/>
            </a:endParaRPr>
          </a:p>
        </p:txBody>
      </p:sp>
      <p:sp>
        <p:nvSpPr>
          <p:cNvPr id="10" name="Title 1"/>
          <p:cNvSpPr txBox="1">
            <a:spLocks/>
          </p:cNvSpPr>
          <p:nvPr/>
        </p:nvSpPr>
        <p:spPr>
          <a:xfrm>
            <a:off x="445892" y="327597"/>
            <a:ext cx="7294460" cy="68997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lnSpc>
                <a:spcPts val="3500"/>
              </a:lnSpc>
            </a:pPr>
            <a:r>
              <a:rPr lang="en-GB" altLang="en-US" sz="3600" b="1" kern="0" dirty="0" smtClean="0">
                <a:solidFill>
                  <a:srgbClr val="000000"/>
                </a:solidFill>
                <a:latin typeface="Century Gothic" panose="020B0502020202020204" pitchFamily="34" charset="0"/>
                <a:cs typeface="Calibri" panose="020F0502020204030204" pitchFamily="34" charset="0"/>
              </a:rPr>
              <a:t>New diagnostic pipeline 2016</a:t>
            </a: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0724" y="1903030"/>
            <a:ext cx="4997779" cy="368621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018" y="4834101"/>
            <a:ext cx="4909814" cy="1446191"/>
          </a:xfrm>
          <a:prstGeom prst="rect">
            <a:avLst/>
          </a:prstGeom>
        </p:spPr>
      </p:pic>
      <p:pic>
        <p:nvPicPr>
          <p:cNvPr id="15" name="Picture 2" descr="Global tuberculosis report 2016 - cover 200p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0392" y="21348"/>
            <a:ext cx="929169" cy="1319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2043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txBox="1">
            <a:spLocks noChangeArrowheads="1"/>
          </p:cNvSpPr>
          <p:nvPr/>
        </p:nvSpPr>
        <p:spPr bwMode="auto">
          <a:xfrm>
            <a:off x="107504" y="-27384"/>
            <a:ext cx="9037638"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GB" altLang="en-US" sz="2800" b="1" dirty="0" smtClean="0">
                <a:solidFill>
                  <a:srgbClr val="1F497D"/>
                </a:solidFill>
                <a:latin typeface="Century Gothic" panose="020B0502020202020204" pitchFamily="34" charset="0"/>
              </a:rPr>
              <a:t>In 2016, the best rapid diagnostic we have is </a:t>
            </a:r>
          </a:p>
          <a:p>
            <a:pPr eaLnBrk="1" fontAlgn="base" hangingPunct="1">
              <a:spcBef>
                <a:spcPct val="0"/>
              </a:spcBef>
              <a:spcAft>
                <a:spcPct val="0"/>
              </a:spcAft>
            </a:pPr>
            <a:r>
              <a:rPr lang="en-GB" altLang="en-US" sz="2800" b="1" dirty="0" err="1" smtClean="0">
                <a:solidFill>
                  <a:srgbClr val="1F497D"/>
                </a:solidFill>
                <a:latin typeface="Century Gothic" panose="020B0502020202020204" pitchFamily="34" charset="0"/>
              </a:rPr>
              <a:t>Xpert</a:t>
            </a:r>
            <a:r>
              <a:rPr lang="en-GB" altLang="en-US" sz="2800" b="1" dirty="0" smtClean="0">
                <a:solidFill>
                  <a:srgbClr val="1F497D"/>
                </a:solidFill>
                <a:latin typeface="Century Gothic" panose="020B0502020202020204" pitchFamily="34" charset="0"/>
              </a:rPr>
              <a:t> MTB/RIF – and now also SLD LPAs…</a:t>
            </a:r>
            <a:endParaRPr lang="en-US" altLang="en-US" sz="2800" b="1" dirty="0">
              <a:solidFill>
                <a:srgbClr val="1F497D"/>
              </a:solidFill>
              <a:latin typeface="Century Gothic" panose="020B0502020202020204" pitchFamily="34" charset="0"/>
            </a:endParaRPr>
          </a:p>
        </p:txBody>
      </p:sp>
      <p:sp>
        <p:nvSpPr>
          <p:cNvPr id="90116" name="Freeform 17"/>
          <p:cNvSpPr>
            <a:spLocks/>
          </p:cNvSpPr>
          <p:nvPr/>
        </p:nvSpPr>
        <p:spPr bwMode="auto">
          <a:xfrm>
            <a:off x="150813" y="896938"/>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a:solidFill>
                <a:prstClr val="black"/>
              </a:solidFill>
              <a:latin typeface="Arial" charset="0"/>
              <a:cs typeface="Arial" charset="0"/>
            </a:endParaRPr>
          </a:p>
        </p:txBody>
      </p:sp>
      <p:grpSp>
        <p:nvGrpSpPr>
          <p:cNvPr id="38" name="Group 37"/>
          <p:cNvGrpSpPr/>
          <p:nvPr/>
        </p:nvGrpSpPr>
        <p:grpSpPr>
          <a:xfrm>
            <a:off x="0" y="6298265"/>
            <a:ext cx="9180512" cy="587115"/>
            <a:chOff x="0" y="6239537"/>
            <a:chExt cx="9212088" cy="618462"/>
          </a:xfrm>
        </p:grpSpPr>
        <p:pic>
          <p:nvPicPr>
            <p:cNvPr id="39" name="Picture 7"/>
            <p:cNvPicPr>
              <a:picLocks noChangeAspect="1" noChangeArrowheads="1"/>
            </p:cNvPicPr>
            <p:nvPr/>
          </p:nvPicPr>
          <p:blipFill rotWithShape="1">
            <a:blip r:embed="rId2">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entagon 3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4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7197" y="1294442"/>
            <a:ext cx="2748818" cy="4225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 descr="XpertMTB_RIF_Cartridg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494492" y="2852936"/>
            <a:ext cx="1476794" cy="220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1520" y="1268760"/>
            <a:ext cx="3242972" cy="336219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733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6"/>
          <p:cNvSpPr>
            <a:spLocks noGrp="1" noChangeArrowheads="1"/>
          </p:cNvSpPr>
          <p:nvPr>
            <p:ph type="title"/>
          </p:nvPr>
        </p:nvSpPr>
        <p:spPr>
          <a:xfrm>
            <a:off x="225269" y="-234280"/>
            <a:ext cx="8229600" cy="1143000"/>
          </a:xfrm>
        </p:spPr>
        <p:txBody>
          <a:bodyPr>
            <a:normAutofit/>
          </a:bodyPr>
          <a:lstStyle/>
          <a:p>
            <a:r>
              <a:rPr lang="en-US" sz="3200" b="1" dirty="0" smtClean="0">
                <a:latin typeface="Century Gothic" panose="020B0502020202020204" pitchFamily="34" charset="0"/>
              </a:rPr>
              <a:t>Global TB Drug Pipeline 2016</a:t>
            </a:r>
            <a:r>
              <a:rPr lang="en-US" sz="3200" b="1" baseline="30000" dirty="0" smtClean="0">
                <a:latin typeface="Century Gothic" panose="020B0502020202020204" pitchFamily="34" charset="0"/>
              </a:rPr>
              <a:t> </a:t>
            </a:r>
            <a:r>
              <a:rPr lang="en-US" sz="3600" b="1" baseline="30000" dirty="0">
                <a:latin typeface="Century Gothic" panose="020B0502020202020204" pitchFamily="34" charset="0"/>
              </a:rPr>
              <a:t>1</a:t>
            </a:r>
            <a:endParaRPr lang="en-US" sz="3600" b="1" baseline="30000" dirty="0" smtClean="0">
              <a:latin typeface="Century Gothic" panose="020B0502020202020204" pitchFamily="34" charset="0"/>
            </a:endParaRPr>
          </a:p>
        </p:txBody>
      </p:sp>
      <p:grpSp>
        <p:nvGrpSpPr>
          <p:cNvPr id="18" name="Group 17"/>
          <p:cNvGrpSpPr/>
          <p:nvPr/>
        </p:nvGrpSpPr>
        <p:grpSpPr>
          <a:xfrm>
            <a:off x="2" y="6298279"/>
            <a:ext cx="9180512" cy="587115"/>
            <a:chOff x="0" y="6239537"/>
            <a:chExt cx="9212088" cy="618462"/>
          </a:xfrm>
        </p:grpSpPr>
        <p:pic>
          <p:nvPicPr>
            <p:cNvPr id="19" name="Picture 7"/>
            <p:cNvPicPr>
              <a:picLocks noChangeAspect="1" noChangeArrowheads="1"/>
            </p:cNvPicPr>
            <p:nvPr/>
          </p:nvPicPr>
          <p:blipFill rotWithShape="1">
            <a:blip r:embed="rId3">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Pentagon 1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22"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pic>
        <p:nvPicPr>
          <p:cNvPr id="26"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97" y="548680"/>
            <a:ext cx="8929599" cy="5719145"/>
          </a:xfrm>
          <a:prstGeom prst="rect">
            <a:avLst/>
          </a:prstGeom>
        </p:spPr>
      </p:pic>
      <p:cxnSp>
        <p:nvCxnSpPr>
          <p:cNvPr id="25" name="Straight Connector 24"/>
          <p:cNvCxnSpPr>
            <a:endCxn id="27" idx="1"/>
          </p:cNvCxnSpPr>
          <p:nvPr/>
        </p:nvCxnSpPr>
        <p:spPr>
          <a:xfrm flipV="1">
            <a:off x="251520" y="600088"/>
            <a:ext cx="7632848" cy="20601"/>
          </a:xfrm>
          <a:prstGeom prst="line">
            <a:avLst/>
          </a:prstGeom>
          <a:ln w="38100">
            <a:solidFill>
              <a:srgbClr val="0093D5"/>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4368" y="44624"/>
            <a:ext cx="1110927" cy="1110927"/>
          </a:xfrm>
          <a:prstGeom prst="rect">
            <a:avLst/>
          </a:prstGeom>
        </p:spPr>
      </p:pic>
    </p:spTree>
    <p:extLst>
      <p:ext uri="{BB962C8B-B14F-4D97-AF65-F5344CB8AC3E}">
        <p14:creationId xmlns:p14="http://schemas.microsoft.com/office/powerpoint/2010/main" val="40072891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5074" y="1371891"/>
            <a:ext cx="1930662" cy="263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32187" y="2372103"/>
            <a:ext cx="1911980" cy="2638734"/>
          </a:xfrm>
          <a:prstGeom prst="rect">
            <a:avLst/>
          </a:prstGeom>
          <a:noFill/>
          <a:ln w="1905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11760" y="1875948"/>
            <a:ext cx="1901735" cy="2633172"/>
          </a:xfrm>
          <a:prstGeom prst="rect">
            <a:avLst/>
          </a:prstGeom>
          <a:noFill/>
          <a:ln w="1905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06895" y="260648"/>
            <a:ext cx="8836575" cy="523220"/>
          </a:xfrm>
          <a:prstGeom prst="rect">
            <a:avLst/>
          </a:prstGeom>
          <a:noFill/>
        </p:spPr>
        <p:txBody>
          <a:bodyPr wrap="square" rtlCol="0">
            <a:spAutoFit/>
          </a:bodyPr>
          <a:lstStyle/>
          <a:p>
            <a:pPr fontAlgn="base">
              <a:spcBef>
                <a:spcPct val="0"/>
              </a:spcBef>
              <a:spcAft>
                <a:spcPct val="0"/>
              </a:spcAft>
            </a:pPr>
            <a:r>
              <a:rPr lang="en-GB" sz="2800" b="1" dirty="0" smtClean="0">
                <a:solidFill>
                  <a:prstClr val="black"/>
                </a:solidFill>
                <a:latin typeface="Century Gothic" panose="020B0502020202020204" pitchFamily="34" charset="0"/>
                <a:cs typeface="Calibri" panose="020F0502020204030204" pitchFamily="34" charset="0"/>
              </a:rPr>
              <a:t>Rational introduction of new drugs against MDR-TB</a:t>
            </a:r>
            <a:endParaRPr lang="en-GB" sz="2800" b="1" dirty="0">
              <a:solidFill>
                <a:prstClr val="black"/>
              </a:solidFill>
              <a:latin typeface="Century Gothic" panose="020B0502020202020204" pitchFamily="34" charset="0"/>
              <a:cs typeface="Calibri" panose="020F0502020204030204" pitchFamily="34" charset="0"/>
            </a:endParaRPr>
          </a:p>
        </p:txBody>
      </p:sp>
      <p:grpSp>
        <p:nvGrpSpPr>
          <p:cNvPr id="12" name="Group 11"/>
          <p:cNvGrpSpPr/>
          <p:nvPr/>
        </p:nvGrpSpPr>
        <p:grpSpPr>
          <a:xfrm>
            <a:off x="0" y="6298269"/>
            <a:ext cx="9180512" cy="587115"/>
            <a:chOff x="0" y="6239537"/>
            <a:chExt cx="9212088" cy="618462"/>
          </a:xfrm>
        </p:grpSpPr>
        <p:pic>
          <p:nvPicPr>
            <p:cNvPr id="13" name="Picture 7"/>
            <p:cNvPicPr>
              <a:picLocks noChangeAspect="1" noChangeArrowheads="1"/>
            </p:cNvPicPr>
            <p:nvPr/>
          </p:nvPicPr>
          <p:blipFill rotWithShape="1">
            <a:blip r:embed="rId5">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Pentagon 13"/>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16"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
        <p:nvSpPr>
          <p:cNvPr id="15" name="Rectangle 14"/>
          <p:cNvSpPr>
            <a:spLocks noChangeArrowheads="1"/>
          </p:cNvSpPr>
          <p:nvPr/>
        </p:nvSpPr>
        <p:spPr bwMode="auto">
          <a:xfrm>
            <a:off x="243902" y="863001"/>
            <a:ext cx="8576570"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prstClr val="black"/>
              </a:solidFill>
              <a:latin typeface="Arial Narrow" panose="020B0606020202030204" pitchFamily="34" charset="0"/>
            </a:endParaRPr>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0232" y="2780928"/>
            <a:ext cx="2145568" cy="27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352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107950" y="44624"/>
            <a:ext cx="8856663" cy="1008906"/>
          </a:xfrm>
        </p:spPr>
        <p:txBody>
          <a:bodyPr anchor="t"/>
          <a:lstStyle/>
          <a:p>
            <a:pPr algn="l" eaLnBrk="1" hangingPunct="1"/>
            <a:r>
              <a:rPr lang="en-US" altLang="en-US" sz="2800" b="1" dirty="0">
                <a:latin typeface="Century Gothic" pitchFamily="34" charset="0"/>
              </a:rPr>
              <a:t>R</a:t>
            </a:r>
            <a:r>
              <a:rPr lang="en-US" altLang="en-US" sz="2800" b="1" dirty="0" smtClean="0">
                <a:latin typeface="Century Gothic" pitchFamily="34" charset="0"/>
              </a:rPr>
              <a:t>ecommendations for MDR-TB treatment, 2016</a:t>
            </a:r>
            <a:br>
              <a:rPr lang="en-US" altLang="en-US" sz="2800" b="1" dirty="0" smtClean="0">
                <a:latin typeface="Century Gothic" pitchFamily="34" charset="0"/>
              </a:rPr>
            </a:br>
            <a:r>
              <a:rPr lang="en-US" altLang="en-US" sz="2800" b="1" dirty="0" smtClean="0">
                <a:latin typeface="Century Gothic" pitchFamily="34" charset="0"/>
              </a:rPr>
              <a:t>Shorter regimen</a:t>
            </a:r>
            <a:endParaRPr lang="fr-FR" altLang="en-US" sz="2800" b="1" dirty="0" smtClean="0">
              <a:latin typeface="Century Gothic" pitchFamily="34" charset="0"/>
            </a:endParaRPr>
          </a:p>
        </p:txBody>
      </p:sp>
      <p:sp>
        <p:nvSpPr>
          <p:cNvPr id="177156" name="Content Placeholder 2"/>
          <p:cNvSpPr>
            <a:spLocks noGrp="1"/>
          </p:cNvSpPr>
          <p:nvPr>
            <p:ph idx="1"/>
          </p:nvPr>
        </p:nvSpPr>
        <p:spPr>
          <a:xfrm>
            <a:off x="150813" y="1208682"/>
            <a:ext cx="4925243" cy="5100638"/>
          </a:xfrm>
        </p:spPr>
        <p:txBody>
          <a:bodyPr/>
          <a:lstStyle/>
          <a:p>
            <a:pPr marL="0" indent="0">
              <a:buNone/>
            </a:pPr>
            <a:r>
              <a:rPr lang="en-GB" altLang="en-US" sz="1800" b="1" dirty="0" smtClean="0">
                <a:latin typeface="Calibri" pitchFamily="34" charset="0"/>
              </a:rPr>
              <a:t>Duration:</a:t>
            </a:r>
            <a:r>
              <a:rPr lang="en-GB" altLang="en-US" sz="1800" b="1" dirty="0" smtClean="0">
                <a:solidFill>
                  <a:srgbClr val="FF0000"/>
                </a:solidFill>
                <a:latin typeface="Calibri" pitchFamily="34" charset="0"/>
              </a:rPr>
              <a:t> 9-12 months; </a:t>
            </a:r>
            <a:r>
              <a:rPr lang="en-GB" altLang="en-US" sz="1800" b="1" dirty="0" smtClean="0">
                <a:latin typeface="Calibri" pitchFamily="34" charset="0"/>
              </a:rPr>
              <a:t>all for 4-6 months</a:t>
            </a:r>
            <a:r>
              <a:rPr lang="en-GB" altLang="en-US" sz="1800" b="1" dirty="0">
                <a:latin typeface="Calibri" pitchFamily="34" charset="0"/>
              </a:rPr>
              <a:t>;</a:t>
            </a:r>
            <a:r>
              <a:rPr lang="en-GB" altLang="en-US" sz="1800" b="1" dirty="0" smtClean="0">
                <a:latin typeface="Calibri" pitchFamily="34" charset="0"/>
              </a:rPr>
              <a:t> 5-month continuation with 1, 4, 5, 6 </a:t>
            </a:r>
          </a:p>
          <a:p>
            <a:pPr marL="0" indent="0">
              <a:buNone/>
            </a:pPr>
            <a:r>
              <a:rPr lang="en-GB" altLang="en-US" sz="1800" b="1" dirty="0" smtClean="0">
                <a:latin typeface="Calibri" pitchFamily="34" charset="0"/>
              </a:rPr>
              <a:t>Condition:</a:t>
            </a:r>
            <a:r>
              <a:rPr lang="en-GB" altLang="en-US" sz="1800" b="1" dirty="0" smtClean="0">
                <a:solidFill>
                  <a:srgbClr val="FF0000"/>
                </a:solidFill>
                <a:latin typeface="Calibri" pitchFamily="34" charset="0"/>
              </a:rPr>
              <a:t> </a:t>
            </a:r>
            <a:r>
              <a:rPr lang="en-GB" altLang="en-US" sz="1800" b="1" dirty="0" smtClean="0">
                <a:latin typeface="Calibri" pitchFamily="34" charset="0"/>
              </a:rPr>
              <a:t>no known or suspected FQ and/or injectable resistance</a:t>
            </a:r>
          </a:p>
          <a:p>
            <a:pPr marL="457200" indent="-457200">
              <a:buFont typeface="+mj-lt"/>
              <a:buAutoNum type="arabicPeriod"/>
            </a:pPr>
            <a:r>
              <a:rPr lang="en-GB" altLang="en-US" sz="1800" b="1" dirty="0" smtClean="0">
                <a:solidFill>
                  <a:srgbClr val="FF0000"/>
                </a:solidFill>
                <a:latin typeface="Calibri" pitchFamily="34" charset="0"/>
              </a:rPr>
              <a:t>A </a:t>
            </a:r>
            <a:r>
              <a:rPr lang="en-GB" altLang="en-US" sz="1800" b="1" dirty="0" err="1" smtClean="0">
                <a:solidFill>
                  <a:srgbClr val="FF0000"/>
                </a:solidFill>
                <a:latin typeface="Calibri" pitchFamily="34" charset="0"/>
              </a:rPr>
              <a:t>fluoroquinolone</a:t>
            </a:r>
            <a:r>
              <a:rPr lang="en-GB" altLang="en-US" sz="1800" b="1" dirty="0">
                <a:latin typeface="Calibri" pitchFamily="34" charset="0"/>
              </a:rPr>
              <a:t> </a:t>
            </a:r>
            <a:r>
              <a:rPr lang="en-GB" altLang="en-US" sz="1800" b="1" dirty="0" smtClean="0">
                <a:latin typeface="Calibri" pitchFamily="34" charset="0"/>
              </a:rPr>
              <a:t>of the latest generation (</a:t>
            </a:r>
            <a:r>
              <a:rPr lang="en-GB" altLang="en-US" sz="1800" b="1" dirty="0" err="1" smtClean="0">
                <a:latin typeface="Calibri" pitchFamily="34" charset="0"/>
              </a:rPr>
              <a:t>moxi</a:t>
            </a:r>
            <a:r>
              <a:rPr lang="en-GB" altLang="en-US" sz="1800" b="1" dirty="0" smtClean="0">
                <a:latin typeface="Calibri" pitchFamily="34" charset="0"/>
              </a:rPr>
              <a:t>-, </a:t>
            </a:r>
            <a:r>
              <a:rPr lang="en-GB" altLang="en-US" sz="1800" b="1" dirty="0" err="1" smtClean="0">
                <a:latin typeface="Calibri" pitchFamily="34" charset="0"/>
              </a:rPr>
              <a:t>levo</a:t>
            </a:r>
            <a:r>
              <a:rPr lang="en-GB" altLang="en-US" sz="1800" b="1" dirty="0" smtClean="0">
                <a:latin typeface="Calibri" pitchFamily="34" charset="0"/>
              </a:rPr>
              <a:t>-, </a:t>
            </a:r>
            <a:r>
              <a:rPr lang="en-GB" altLang="en-US" sz="1800" b="1" dirty="0" err="1" smtClean="0">
                <a:latin typeface="Calibri" pitchFamily="34" charset="0"/>
              </a:rPr>
              <a:t>gatifloxacin</a:t>
            </a:r>
            <a:r>
              <a:rPr lang="en-GB" altLang="en-US" sz="1800" b="1" dirty="0" smtClean="0">
                <a:latin typeface="Calibri" pitchFamily="34" charset="0"/>
              </a:rPr>
              <a:t>)</a:t>
            </a:r>
          </a:p>
          <a:p>
            <a:pPr marL="457200" indent="-457200">
              <a:buFont typeface="+mj-lt"/>
              <a:buAutoNum type="arabicPeriod"/>
            </a:pPr>
            <a:r>
              <a:rPr lang="en-GB" altLang="en-US" sz="1800" b="1" dirty="0" smtClean="0">
                <a:latin typeface="Calibri" pitchFamily="34" charset="0"/>
              </a:rPr>
              <a:t>An </a:t>
            </a:r>
            <a:r>
              <a:rPr lang="en-GB" altLang="en-US" sz="1800" b="1" dirty="0" smtClean="0">
                <a:solidFill>
                  <a:srgbClr val="FF0000"/>
                </a:solidFill>
                <a:latin typeface="Calibri" pitchFamily="34" charset="0"/>
              </a:rPr>
              <a:t>injectable agent </a:t>
            </a:r>
            <a:r>
              <a:rPr lang="en-GB" altLang="en-US" sz="1800" b="1" dirty="0" smtClean="0">
                <a:latin typeface="Calibri" pitchFamily="34" charset="0"/>
              </a:rPr>
              <a:t>(aminoglycoside: kanamycin, </a:t>
            </a:r>
            <a:r>
              <a:rPr lang="en-GB" altLang="en-US" sz="1800" b="1" dirty="0" err="1" smtClean="0">
                <a:latin typeface="Calibri" pitchFamily="34" charset="0"/>
              </a:rPr>
              <a:t>amikacin</a:t>
            </a:r>
            <a:r>
              <a:rPr lang="en-GB" altLang="en-US" sz="1800" b="1" dirty="0" smtClean="0">
                <a:latin typeface="Calibri" pitchFamily="34" charset="0"/>
              </a:rPr>
              <a:t>; or polypeptide: </a:t>
            </a:r>
            <a:r>
              <a:rPr lang="en-GB" altLang="en-US" sz="1800" b="1" dirty="0" err="1" smtClean="0">
                <a:latin typeface="Calibri" pitchFamily="34" charset="0"/>
              </a:rPr>
              <a:t>capreomycin</a:t>
            </a:r>
            <a:r>
              <a:rPr lang="en-GB" altLang="en-US" sz="1800" b="1" dirty="0" smtClean="0">
                <a:latin typeface="Calibri" pitchFamily="34" charset="0"/>
              </a:rPr>
              <a:t>) for up to 6 months</a:t>
            </a:r>
          </a:p>
          <a:p>
            <a:pPr marL="457200" indent="-457200">
              <a:buFont typeface="+mj-lt"/>
              <a:buAutoNum type="arabicPeriod"/>
            </a:pPr>
            <a:r>
              <a:rPr lang="en-GB" altLang="en-US" sz="1800" b="1" dirty="0" err="1" smtClean="0">
                <a:solidFill>
                  <a:srgbClr val="FF0000"/>
                </a:solidFill>
                <a:latin typeface="Calibri" pitchFamily="34" charset="0"/>
              </a:rPr>
              <a:t>Ethionamide</a:t>
            </a:r>
            <a:endParaRPr lang="en-GB" altLang="en-US" sz="1800" b="1" dirty="0" smtClean="0">
              <a:solidFill>
                <a:srgbClr val="FF0000"/>
              </a:solidFill>
              <a:latin typeface="Calibri" pitchFamily="34" charset="0"/>
            </a:endParaRPr>
          </a:p>
          <a:p>
            <a:pPr marL="457200" indent="-457200">
              <a:buFont typeface="+mj-lt"/>
              <a:buAutoNum type="arabicPeriod"/>
            </a:pPr>
            <a:r>
              <a:rPr lang="en-GB" altLang="en-US" sz="1800" b="1" dirty="0" err="1" smtClean="0">
                <a:solidFill>
                  <a:srgbClr val="FF0000"/>
                </a:solidFill>
                <a:latin typeface="Calibri" pitchFamily="34" charset="0"/>
              </a:rPr>
              <a:t>Clofazimine</a:t>
            </a:r>
            <a:endParaRPr lang="en-GB" altLang="en-US" sz="1800" b="1" dirty="0" smtClean="0">
              <a:latin typeface="Calibri" pitchFamily="34" charset="0"/>
            </a:endParaRPr>
          </a:p>
          <a:p>
            <a:pPr marL="457200" indent="-457200">
              <a:buFont typeface="+mj-lt"/>
              <a:buAutoNum type="arabicPeriod"/>
            </a:pPr>
            <a:r>
              <a:rPr lang="en-GB" altLang="en-US" sz="1800" b="1" dirty="0" smtClean="0">
                <a:solidFill>
                  <a:srgbClr val="FF0000"/>
                </a:solidFill>
                <a:latin typeface="Calibri" pitchFamily="34" charset="0"/>
              </a:rPr>
              <a:t>Pyrazinamide</a:t>
            </a:r>
          </a:p>
          <a:p>
            <a:pPr marL="457200" indent="-457200">
              <a:buFont typeface="+mj-lt"/>
              <a:buAutoNum type="arabicPeriod"/>
            </a:pPr>
            <a:r>
              <a:rPr lang="en-GB" altLang="en-US" sz="1800" b="1" dirty="0" err="1" smtClean="0">
                <a:solidFill>
                  <a:srgbClr val="FF0000"/>
                </a:solidFill>
                <a:latin typeface="Calibri" pitchFamily="34" charset="0"/>
              </a:rPr>
              <a:t>Ethambutol</a:t>
            </a:r>
            <a:r>
              <a:rPr lang="en-GB" altLang="en-US" sz="1800" b="1" dirty="0" smtClean="0">
                <a:solidFill>
                  <a:srgbClr val="FF0000"/>
                </a:solidFill>
                <a:latin typeface="Calibri" pitchFamily="34" charset="0"/>
              </a:rPr>
              <a:t> </a:t>
            </a:r>
          </a:p>
          <a:p>
            <a:pPr marL="457200" indent="-457200">
              <a:buFont typeface="+mj-lt"/>
              <a:buAutoNum type="arabicPeriod"/>
            </a:pPr>
            <a:r>
              <a:rPr lang="en-GB" altLang="en-US" sz="1800" b="1" dirty="0" smtClean="0">
                <a:latin typeface="Calibri" pitchFamily="34" charset="0"/>
              </a:rPr>
              <a:t>High-dose </a:t>
            </a:r>
            <a:r>
              <a:rPr lang="en-GB" altLang="en-US" sz="1800" b="1" dirty="0" smtClean="0">
                <a:solidFill>
                  <a:srgbClr val="FF0000"/>
                </a:solidFill>
                <a:latin typeface="Calibri" pitchFamily="34" charset="0"/>
              </a:rPr>
              <a:t>isoniazid</a:t>
            </a:r>
            <a:endParaRPr lang="en-GB" altLang="en-US" sz="1800" b="1" dirty="0" smtClean="0">
              <a:latin typeface="Calibri" pitchFamily="34" charset="0"/>
            </a:endParaRPr>
          </a:p>
          <a:p>
            <a:pPr marL="457200" indent="-457200">
              <a:buFont typeface="+mj-lt"/>
              <a:buAutoNum type="arabicPeriod"/>
            </a:pPr>
            <a:endParaRPr lang="en-GB" altLang="en-US" sz="1800" b="1" dirty="0" smtClean="0">
              <a:latin typeface="Calibri" pitchFamily="34" charset="0"/>
            </a:endParaRPr>
          </a:p>
          <a:p>
            <a:pPr>
              <a:buFont typeface="Wingdings" pitchFamily="2" charset="2"/>
              <a:buChar char="ü"/>
            </a:pPr>
            <a:endParaRPr lang="en-GB" altLang="en-US" sz="1800" b="1" dirty="0" smtClean="0">
              <a:latin typeface="Calibri" pitchFamily="34" charset="0"/>
            </a:endParaRPr>
          </a:p>
        </p:txBody>
      </p:sp>
      <p:grpSp>
        <p:nvGrpSpPr>
          <p:cNvPr id="177159" name="Group 7"/>
          <p:cNvGrpSpPr>
            <a:grpSpLocks/>
          </p:cNvGrpSpPr>
          <p:nvPr/>
        </p:nvGrpSpPr>
        <p:grpSpPr bwMode="auto">
          <a:xfrm>
            <a:off x="0" y="6297613"/>
            <a:ext cx="9180513" cy="587375"/>
            <a:chOff x="0" y="6239537"/>
            <a:chExt cx="9212088" cy="618462"/>
          </a:xfrm>
        </p:grpSpPr>
        <p:pic>
          <p:nvPicPr>
            <p:cNvPr id="177160" name="Picture 7"/>
            <p:cNvPicPr>
              <a:picLocks noChangeAspect="1" noChangeArrowheads="1"/>
            </p:cNvPicPr>
            <p:nvPr/>
          </p:nvPicPr>
          <p:blipFill>
            <a:blip r:embed="rId2">
              <a:extLst>
                <a:ext uri="{28A0092B-C50C-407E-A947-70E740481C1C}">
                  <a14:useLocalDpi xmlns:a14="http://schemas.microsoft.com/office/drawing/2010/main" val="0"/>
                </a:ext>
              </a:extLst>
            </a:blip>
            <a:srcRect l="1613" r="16685"/>
            <a:stretch>
              <a:fillRect/>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entagon 10"/>
            <p:cNvSpPr/>
            <p:nvPr/>
          </p:nvSpPr>
          <p:spPr>
            <a:xfrm>
              <a:off x="0" y="6239537"/>
              <a:ext cx="6300157"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hangingPunct="1">
                <a:spcBef>
                  <a:spcPct val="0"/>
                </a:spcBef>
                <a:buFontTx/>
                <a:buNone/>
                <a:defRPr/>
              </a:pPr>
              <a:endParaRPr lang="en-GB" altLang="en-US" sz="1800" smtClean="0">
                <a:solidFill>
                  <a:srgbClr val="FFFFFF"/>
                </a:solidFill>
              </a:endParaRPr>
            </a:p>
          </p:txBody>
        </p:sp>
        <p:pic>
          <p:nvPicPr>
            <p:cNvPr id="177162" name="Picture 5"/>
            <p:cNvPicPr>
              <a:picLocks noChangeAspect="1" noChangeArrowheads="1"/>
            </p:cNvPicPr>
            <p:nvPr/>
          </p:nvPicPr>
          <p:blipFill>
            <a:blip r:embed="rId3">
              <a:extLst>
                <a:ext uri="{28A0092B-C50C-407E-A947-70E740481C1C}">
                  <a14:useLocalDpi xmlns:a14="http://schemas.microsoft.com/office/drawing/2010/main" val="0"/>
                </a:ext>
              </a:extLst>
            </a:blip>
            <a:srcRect l="12131" t="6778" r="43935" b="-2"/>
            <a:stretch>
              <a:fillRect/>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16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64"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424" y="6366209"/>
              <a:ext cx="1358968" cy="41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11"/>
          <p:cNvSpPr>
            <a:spLocks noChangeArrowheads="1"/>
          </p:cNvSpPr>
          <p:nvPr/>
        </p:nvSpPr>
        <p:spPr bwMode="auto">
          <a:xfrm>
            <a:off x="192709" y="1092660"/>
            <a:ext cx="8771780"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Arial Narrow" panose="020B0606020202030204" pitchFamily="34"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8227" y="1270406"/>
            <a:ext cx="2345041" cy="33299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0202" y="2935385"/>
            <a:ext cx="3022810" cy="31824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88931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200" b="1" dirty="0" smtClean="0">
                <a:latin typeface="Century Gothic" panose="020B0502020202020204" pitchFamily="34" charset="0"/>
              </a:rPr>
              <a:t>The global vaccine pipeline, 2016</a:t>
            </a:r>
            <a:endParaRPr lang="en-GB" sz="3200" b="1" dirty="0">
              <a:latin typeface="Century Gothic" panose="020B0502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93469"/>
            <a:ext cx="9036496" cy="405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467538" y="1151033"/>
            <a:ext cx="7632854" cy="45719"/>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prstClr val="black"/>
              </a:solidFill>
              <a:latin typeface="Arial Narrow" panose="020B0606020202030204" pitchFamily="34" charset="0"/>
              <a:cs typeface="Arial" charset="0"/>
            </a:endParaRPr>
          </a:p>
        </p:txBody>
      </p:sp>
      <p:pic>
        <p:nvPicPr>
          <p:cNvPr id="5" name="Picture 2" descr="Global tuberculosis report 2016 - cover 200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21348"/>
            <a:ext cx="929169" cy="131942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6512" y="6298279"/>
            <a:ext cx="9180512" cy="587115"/>
            <a:chOff x="0" y="6239537"/>
            <a:chExt cx="9212088" cy="618462"/>
          </a:xfrm>
        </p:grpSpPr>
        <p:pic>
          <p:nvPicPr>
            <p:cNvPr id="7"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entagon 7"/>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Tree>
    <p:extLst>
      <p:ext uri="{BB962C8B-B14F-4D97-AF65-F5344CB8AC3E}">
        <p14:creationId xmlns:p14="http://schemas.microsoft.com/office/powerpoint/2010/main" val="3392228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642" y="2870934"/>
            <a:ext cx="8640960" cy="2862322"/>
          </a:xfrm>
          <a:prstGeom prst="rect">
            <a:avLst/>
          </a:prstGeom>
        </p:spPr>
        <p:txBody>
          <a:bodyPr wrap="square">
            <a:spAutoFit/>
          </a:bodyPr>
          <a:lstStyle/>
          <a:p>
            <a:r>
              <a:rPr lang="en-GB" sz="2000" dirty="0" smtClean="0">
                <a:solidFill>
                  <a:prstClr val="black"/>
                </a:solidFill>
                <a:latin typeface="Calibri"/>
              </a:rPr>
              <a:t>A radical intensification </a:t>
            </a:r>
            <a:r>
              <a:rPr lang="en-GB" sz="2000" dirty="0">
                <a:solidFill>
                  <a:prstClr val="black"/>
                </a:solidFill>
                <a:latin typeface="Calibri"/>
              </a:rPr>
              <a:t>of efforts </a:t>
            </a:r>
            <a:r>
              <a:rPr lang="en-GB" sz="2000" dirty="0" smtClean="0">
                <a:solidFill>
                  <a:prstClr val="black"/>
                </a:solidFill>
                <a:latin typeface="Calibri"/>
              </a:rPr>
              <a:t>is needed </a:t>
            </a:r>
            <a:r>
              <a:rPr lang="en-GB" sz="2000" b="1" i="1" dirty="0" smtClean="0">
                <a:solidFill>
                  <a:prstClr val="black"/>
                </a:solidFill>
                <a:latin typeface="Calibri"/>
              </a:rPr>
              <a:t>along </a:t>
            </a:r>
            <a:r>
              <a:rPr lang="en-GB" sz="2000" b="1" i="1" dirty="0">
                <a:solidFill>
                  <a:prstClr val="black"/>
                </a:solidFill>
                <a:latin typeface="Calibri"/>
              </a:rPr>
              <a:t>the full spectrum of research </a:t>
            </a:r>
            <a:r>
              <a:rPr lang="en-GB" sz="2000" dirty="0" smtClean="0">
                <a:solidFill>
                  <a:prstClr val="black"/>
                </a:solidFill>
                <a:latin typeface="Calibri"/>
              </a:rPr>
              <a:t>by:</a:t>
            </a:r>
          </a:p>
          <a:p>
            <a:endParaRPr lang="en-GB" sz="1000" dirty="0" smtClean="0">
              <a:solidFill>
                <a:prstClr val="black"/>
              </a:solidFill>
              <a:latin typeface="Calibri"/>
            </a:endParaRPr>
          </a:p>
          <a:p>
            <a:pPr marL="285750" indent="-285750">
              <a:buFont typeface="Wingdings" panose="05000000000000000000" pitchFamily="2" charset="2"/>
              <a:buChar char="Ø"/>
            </a:pPr>
            <a:r>
              <a:rPr lang="en-GB" b="1" dirty="0" smtClean="0">
                <a:solidFill>
                  <a:prstClr val="black"/>
                </a:solidFill>
                <a:latin typeface="Calibri"/>
              </a:rPr>
              <a:t>Basic science (immunology, pathogenesis) </a:t>
            </a:r>
            <a:r>
              <a:rPr lang="en-GB" dirty="0" smtClean="0">
                <a:solidFill>
                  <a:prstClr val="black"/>
                </a:solidFill>
                <a:latin typeface="Calibri"/>
              </a:rPr>
              <a:t>to  prompt discovery of new tools </a:t>
            </a:r>
            <a:endParaRPr lang="en-GB" dirty="0">
              <a:solidFill>
                <a:prstClr val="black"/>
              </a:solidFill>
              <a:latin typeface="Calibri"/>
            </a:endParaRPr>
          </a:p>
          <a:p>
            <a:pPr marL="285750" indent="-285750">
              <a:buFont typeface="Wingdings" panose="05000000000000000000" pitchFamily="2" charset="2"/>
              <a:buChar char="Ø"/>
            </a:pPr>
            <a:endParaRPr lang="en-GB" sz="1000" dirty="0" smtClean="0">
              <a:solidFill>
                <a:prstClr val="black"/>
              </a:solidFill>
              <a:latin typeface="Calibri"/>
            </a:endParaRPr>
          </a:p>
          <a:p>
            <a:pPr marL="285750" indent="-285750">
              <a:buFont typeface="Wingdings" panose="05000000000000000000" pitchFamily="2" charset="2"/>
              <a:buChar char="Ø"/>
            </a:pPr>
            <a:r>
              <a:rPr lang="en-GB" b="1" dirty="0" smtClean="0">
                <a:solidFill>
                  <a:prstClr val="black"/>
                </a:solidFill>
                <a:latin typeface="Calibri"/>
              </a:rPr>
              <a:t>R&amp;D pipeline </a:t>
            </a:r>
            <a:r>
              <a:rPr lang="en-GB" dirty="0" smtClean="0">
                <a:solidFill>
                  <a:prstClr val="black"/>
                </a:solidFill>
                <a:latin typeface="Calibri"/>
              </a:rPr>
              <a:t>for </a:t>
            </a:r>
            <a:r>
              <a:rPr lang="en-GB" dirty="0">
                <a:solidFill>
                  <a:prstClr val="black"/>
                </a:solidFill>
                <a:latin typeface="Calibri"/>
              </a:rPr>
              <a:t>testing and validating new </a:t>
            </a:r>
            <a:r>
              <a:rPr lang="en-GB" dirty="0" smtClean="0">
                <a:solidFill>
                  <a:prstClr val="black"/>
                </a:solidFill>
                <a:latin typeface="Calibri"/>
              </a:rPr>
              <a:t>tools </a:t>
            </a:r>
            <a:endParaRPr lang="en-GB" dirty="0">
              <a:solidFill>
                <a:prstClr val="black"/>
              </a:solidFill>
              <a:latin typeface="Calibri"/>
            </a:endParaRPr>
          </a:p>
          <a:p>
            <a:pPr marL="285750" indent="-285750">
              <a:buFont typeface="Wingdings" panose="05000000000000000000" pitchFamily="2" charset="2"/>
              <a:buChar char="Ø"/>
            </a:pPr>
            <a:endParaRPr lang="en-GB" sz="1000" dirty="0" smtClean="0">
              <a:solidFill>
                <a:prstClr val="black"/>
              </a:solidFill>
              <a:latin typeface="Calibri"/>
            </a:endParaRPr>
          </a:p>
          <a:p>
            <a:pPr marL="285750" indent="-285750">
              <a:buFont typeface="Wingdings" panose="05000000000000000000" pitchFamily="2" charset="2"/>
              <a:buChar char="Ø"/>
            </a:pPr>
            <a:r>
              <a:rPr lang="en-GB" b="1" dirty="0" smtClean="0">
                <a:solidFill>
                  <a:prstClr val="black"/>
                </a:solidFill>
                <a:latin typeface="Calibri"/>
              </a:rPr>
              <a:t>Innovative </a:t>
            </a:r>
            <a:r>
              <a:rPr lang="en-GB" b="1" dirty="0">
                <a:solidFill>
                  <a:prstClr val="black"/>
                </a:solidFill>
                <a:latin typeface="Calibri"/>
              </a:rPr>
              <a:t>strategic approaches</a:t>
            </a:r>
            <a:r>
              <a:rPr lang="en-GB" dirty="0">
                <a:solidFill>
                  <a:prstClr val="black"/>
                </a:solidFill>
                <a:latin typeface="Calibri"/>
              </a:rPr>
              <a:t> </a:t>
            </a:r>
            <a:r>
              <a:rPr lang="en-GB" dirty="0" smtClean="0">
                <a:solidFill>
                  <a:prstClr val="black"/>
                </a:solidFill>
                <a:latin typeface="Calibri"/>
              </a:rPr>
              <a:t>adapted </a:t>
            </a:r>
            <a:r>
              <a:rPr lang="en-GB" dirty="0">
                <a:solidFill>
                  <a:prstClr val="black"/>
                </a:solidFill>
                <a:latin typeface="Calibri"/>
              </a:rPr>
              <a:t>to specific country needs. </a:t>
            </a:r>
          </a:p>
          <a:p>
            <a:pPr marL="285750" indent="-285750">
              <a:buFont typeface="Wingdings" panose="05000000000000000000" pitchFamily="2" charset="2"/>
              <a:buChar char="Ø"/>
            </a:pPr>
            <a:endParaRPr lang="en-GB" sz="1000" dirty="0" smtClean="0">
              <a:solidFill>
                <a:prstClr val="black"/>
              </a:solidFill>
              <a:latin typeface="Calibri"/>
            </a:endParaRPr>
          </a:p>
          <a:p>
            <a:pPr marL="285750" indent="-285750">
              <a:buFont typeface="Wingdings" panose="05000000000000000000" pitchFamily="2" charset="2"/>
              <a:buChar char="Ø"/>
            </a:pPr>
            <a:r>
              <a:rPr lang="en-GB" b="1" dirty="0">
                <a:solidFill>
                  <a:prstClr val="black"/>
                </a:solidFill>
                <a:latin typeface="Calibri"/>
              </a:rPr>
              <a:t>F</a:t>
            </a:r>
            <a:r>
              <a:rPr lang="en-GB" b="1" dirty="0" smtClean="0">
                <a:solidFill>
                  <a:prstClr val="black"/>
                </a:solidFill>
                <a:latin typeface="Calibri"/>
              </a:rPr>
              <a:t>actors </a:t>
            </a:r>
            <a:r>
              <a:rPr lang="en-GB" b="1" dirty="0">
                <a:solidFill>
                  <a:prstClr val="black"/>
                </a:solidFill>
                <a:latin typeface="Calibri"/>
              </a:rPr>
              <a:t>influencing health-related practices </a:t>
            </a:r>
            <a:r>
              <a:rPr lang="en-GB" dirty="0">
                <a:solidFill>
                  <a:prstClr val="black"/>
                </a:solidFill>
                <a:latin typeface="Calibri"/>
              </a:rPr>
              <a:t>of </a:t>
            </a:r>
            <a:r>
              <a:rPr lang="en-GB" dirty="0" smtClean="0">
                <a:solidFill>
                  <a:prstClr val="black"/>
                </a:solidFill>
                <a:latin typeface="Calibri"/>
              </a:rPr>
              <a:t>patients and </a:t>
            </a:r>
            <a:r>
              <a:rPr lang="en-GB" dirty="0">
                <a:solidFill>
                  <a:prstClr val="black"/>
                </a:solidFill>
                <a:latin typeface="Calibri"/>
              </a:rPr>
              <a:t>health care workers. </a:t>
            </a:r>
          </a:p>
          <a:p>
            <a:pPr marL="285750" indent="-285750">
              <a:buFont typeface="Wingdings" panose="05000000000000000000" pitchFamily="2" charset="2"/>
              <a:buChar char="Ø"/>
            </a:pPr>
            <a:endParaRPr lang="en-GB" sz="1000" dirty="0" smtClean="0">
              <a:solidFill>
                <a:prstClr val="black"/>
              </a:solidFill>
              <a:latin typeface="Calibri"/>
            </a:endParaRPr>
          </a:p>
          <a:p>
            <a:pPr marL="285750" indent="-285750">
              <a:buFont typeface="Wingdings" panose="05000000000000000000" pitchFamily="2" charset="2"/>
              <a:buChar char="Ø"/>
            </a:pPr>
            <a:r>
              <a:rPr lang="en-GB" b="1" dirty="0" smtClean="0">
                <a:solidFill>
                  <a:prstClr val="black"/>
                </a:solidFill>
                <a:latin typeface="Calibri"/>
              </a:rPr>
              <a:t>Social determinants of health </a:t>
            </a:r>
            <a:r>
              <a:rPr lang="en-GB" dirty="0" smtClean="0">
                <a:solidFill>
                  <a:prstClr val="black"/>
                </a:solidFill>
                <a:latin typeface="Calibri"/>
              </a:rPr>
              <a:t>and financial protection</a:t>
            </a:r>
            <a:r>
              <a:rPr lang="en-GB" b="1" dirty="0" smtClean="0">
                <a:solidFill>
                  <a:prstClr val="black"/>
                </a:solidFill>
                <a:latin typeface="Calibri"/>
              </a:rPr>
              <a:t> </a:t>
            </a:r>
            <a:endParaRPr lang="en-GB" dirty="0">
              <a:solidFill>
                <a:prstClr val="black"/>
              </a:solidFill>
              <a:latin typeface="Calibri"/>
            </a:endParaRPr>
          </a:p>
        </p:txBody>
      </p:sp>
      <p:sp>
        <p:nvSpPr>
          <p:cNvPr id="4" name="Freeform 17"/>
          <p:cNvSpPr>
            <a:spLocks/>
          </p:cNvSpPr>
          <p:nvPr/>
        </p:nvSpPr>
        <p:spPr bwMode="auto">
          <a:xfrm>
            <a:off x="107504" y="764704"/>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prstClr val="black"/>
              </a:solidFill>
              <a:latin typeface="Calibri"/>
            </a:endParaRPr>
          </a:p>
        </p:txBody>
      </p:sp>
      <p:sp>
        <p:nvSpPr>
          <p:cNvPr id="5" name="Text Box 3"/>
          <p:cNvSpPr txBox="1">
            <a:spLocks noChangeArrowheads="1"/>
          </p:cNvSpPr>
          <p:nvPr/>
        </p:nvSpPr>
        <p:spPr bwMode="auto">
          <a:xfrm>
            <a:off x="0" y="18864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en-US" sz="2800" b="1" dirty="0" smtClean="0">
                <a:solidFill>
                  <a:prstClr val="black"/>
                </a:solidFill>
                <a:latin typeface="Century Gothic" panose="020B0502020202020204" pitchFamily="34" charset="0"/>
              </a:rPr>
              <a:t>What research is required to end and eliminate TB ?</a:t>
            </a:r>
            <a:endParaRPr lang="en-GB" altLang="en-US" sz="2800" b="1" dirty="0">
              <a:solidFill>
                <a:prstClr val="black"/>
              </a:solidFill>
              <a:latin typeface="Century Gothic" panose="020B0502020202020204" pitchFamily="34" charset="0"/>
            </a:endParaRPr>
          </a:p>
        </p:txBody>
      </p:sp>
      <p:grpSp>
        <p:nvGrpSpPr>
          <p:cNvPr id="7" name="Group 6"/>
          <p:cNvGrpSpPr/>
          <p:nvPr/>
        </p:nvGrpSpPr>
        <p:grpSpPr>
          <a:xfrm>
            <a:off x="228526" y="764704"/>
            <a:ext cx="8820472" cy="2597099"/>
            <a:chOff x="144014" y="5410623"/>
            <a:chExt cx="8820472" cy="2597099"/>
          </a:xfrm>
        </p:grpSpPr>
        <p:sp>
          <p:nvSpPr>
            <p:cNvPr id="9" name="Rounded Rectangle 8"/>
            <p:cNvSpPr/>
            <p:nvPr/>
          </p:nvSpPr>
          <p:spPr>
            <a:xfrm>
              <a:off x="7380312" y="5870787"/>
              <a:ext cx="1152128" cy="699447"/>
            </a:xfrm>
            <a:prstGeom prst="roundRect">
              <a:avLst>
                <a:gd name="adj" fmla="val 10000"/>
              </a:avLst>
            </a:prstGeom>
            <a:blipFill rotWithShape="0">
              <a:blip r:embed="rId2"/>
              <a:stretch>
                <a:fillRect/>
              </a:stretch>
            </a:blipFill>
          </p:spPr>
          <p:style>
            <a:lnRef idx="1">
              <a:schemeClr val="accent6">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 name="Rounded Rectangle 9"/>
            <p:cNvSpPr/>
            <p:nvPr/>
          </p:nvSpPr>
          <p:spPr>
            <a:xfrm>
              <a:off x="2195736" y="5877272"/>
              <a:ext cx="1147099" cy="692962"/>
            </a:xfrm>
            <a:prstGeom prst="roundRect">
              <a:avLst>
                <a:gd name="adj" fmla="val 10000"/>
              </a:avLst>
            </a:prstGeom>
            <a:blipFill rotWithShape="0">
              <a:blip r:embed="rId3"/>
              <a:stretch>
                <a:fillRect/>
              </a:stretch>
            </a:blipFill>
          </p:spPr>
          <p:style>
            <a:lnRef idx="1">
              <a:schemeClr val="accent3">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1" name="Rounded Rectangle 10"/>
            <p:cNvSpPr/>
            <p:nvPr/>
          </p:nvSpPr>
          <p:spPr>
            <a:xfrm>
              <a:off x="467544" y="5877272"/>
              <a:ext cx="1147099" cy="692962"/>
            </a:xfrm>
            <a:prstGeom prst="roundRect">
              <a:avLst>
                <a:gd name="adj" fmla="val 10000"/>
              </a:avLst>
            </a:prstGeom>
            <a:blipFill rotWithShape="0">
              <a:blip r:embed="rId4"/>
              <a:stretch>
                <a:fillRect/>
              </a:stretch>
            </a:blipFill>
          </p:spPr>
          <p:style>
            <a:lnRef idx="1">
              <a:schemeClr val="accent2">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2" name="Rounded Rectangle 11"/>
            <p:cNvSpPr/>
            <p:nvPr/>
          </p:nvSpPr>
          <p:spPr>
            <a:xfrm>
              <a:off x="5683069" y="5901578"/>
              <a:ext cx="1121179" cy="668656"/>
            </a:xfrm>
            <a:prstGeom prst="roundRect">
              <a:avLst>
                <a:gd name="adj" fmla="val 10000"/>
              </a:avLst>
            </a:prstGeom>
            <a:blipFill rotWithShape="0">
              <a:blip r:embed="rId5"/>
              <a:stretch>
                <a:fillRect/>
              </a:stretch>
            </a:blipFill>
          </p:spPr>
          <p:style>
            <a:lnRef idx="1">
              <a:schemeClr val="accent5">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
          <p:nvSpPr>
            <p:cNvPr id="13" name="Rounded Rectangle 12"/>
            <p:cNvSpPr/>
            <p:nvPr/>
          </p:nvSpPr>
          <p:spPr>
            <a:xfrm>
              <a:off x="3851920" y="5881409"/>
              <a:ext cx="1241465" cy="688825"/>
            </a:xfrm>
            <a:prstGeom prst="roundRect">
              <a:avLst>
                <a:gd name="adj" fmla="val 10000"/>
              </a:avLst>
            </a:prstGeom>
            <a:blipFill rotWithShape="0">
              <a:blip r:embed="rId6"/>
              <a:stretch>
                <a:fillRect/>
              </a:stretch>
            </a:blipFill>
          </p:spPr>
          <p:style>
            <a:lnRef idx="1">
              <a:schemeClr val="accent4">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graphicFrame>
          <p:nvGraphicFramePr>
            <p:cNvPr id="14" name="Diagram 13"/>
            <p:cNvGraphicFramePr/>
            <p:nvPr>
              <p:extLst>
                <p:ext uri="{D42A27DB-BD31-4B8C-83A1-F6EECF244321}">
                  <p14:modId xmlns:p14="http://schemas.microsoft.com/office/powerpoint/2010/main" val="3423822665"/>
                </p:ext>
              </p:extLst>
            </p:nvPr>
          </p:nvGraphicFramePr>
          <p:xfrm>
            <a:off x="144014" y="5410623"/>
            <a:ext cx="8820472" cy="25970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grpSp>
        <p:nvGrpSpPr>
          <p:cNvPr id="15" name="Group 14"/>
          <p:cNvGrpSpPr/>
          <p:nvPr/>
        </p:nvGrpSpPr>
        <p:grpSpPr>
          <a:xfrm>
            <a:off x="-36512" y="6298279"/>
            <a:ext cx="9180512" cy="587115"/>
            <a:chOff x="0" y="6239537"/>
            <a:chExt cx="9212088" cy="618462"/>
          </a:xfrm>
        </p:grpSpPr>
        <p:pic>
          <p:nvPicPr>
            <p:cNvPr id="16" name="Picture 7"/>
            <p:cNvPicPr>
              <a:picLocks noChangeAspect="1" noChangeArrowheads="1"/>
            </p:cNvPicPr>
            <p:nvPr/>
          </p:nvPicPr>
          <p:blipFill rotWithShape="1">
            <a:blip r:embed="rId12">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Pentagon 16"/>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8" name="Picture 5"/>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Tree>
    <p:extLst>
      <p:ext uri="{BB962C8B-B14F-4D97-AF65-F5344CB8AC3E}">
        <p14:creationId xmlns:p14="http://schemas.microsoft.com/office/powerpoint/2010/main" val="64327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3528" y="4486458"/>
            <a:ext cx="8527178" cy="1894870"/>
            <a:chOff x="524755" y="4345359"/>
            <a:chExt cx="8527178" cy="1894870"/>
          </a:xfrm>
        </p:grpSpPr>
        <p:grpSp>
          <p:nvGrpSpPr>
            <p:cNvPr id="18" name="Group 17"/>
            <p:cNvGrpSpPr/>
            <p:nvPr/>
          </p:nvGrpSpPr>
          <p:grpSpPr>
            <a:xfrm>
              <a:off x="524755" y="4489377"/>
              <a:ext cx="8527178" cy="1750852"/>
              <a:chOff x="866692" y="-104816"/>
              <a:chExt cx="6782363" cy="1392927"/>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b="39721"/>
              <a:stretch/>
            </p:blipFill>
            <p:spPr bwMode="auto">
              <a:xfrm>
                <a:off x="866692" y="-104816"/>
                <a:ext cx="6782363" cy="1146438"/>
              </a:xfrm>
              <a:prstGeom prst="rect">
                <a:avLst/>
              </a:prstGeom>
              <a:ln>
                <a:noFill/>
              </a:ln>
              <a:extLst>
                <a:ext uri="{53640926-AAD7-44D8-BBD7-CCE9431645EC}">
                  <a14:shadowObscured xmlns:a14="http://schemas.microsoft.com/office/drawing/2010/main"/>
                </a:ext>
              </a:extLst>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66810" b="18048"/>
              <a:stretch/>
            </p:blipFill>
            <p:spPr bwMode="auto">
              <a:xfrm>
                <a:off x="866692" y="1025718"/>
                <a:ext cx="6162261" cy="262393"/>
              </a:xfrm>
              <a:prstGeom prst="rect">
                <a:avLst/>
              </a:prstGeom>
              <a:ln>
                <a:noFill/>
              </a:ln>
              <a:extLst>
                <a:ext uri="{53640926-AAD7-44D8-BBD7-CCE9431645EC}">
                  <a14:shadowObscured xmlns:a14="http://schemas.microsoft.com/office/drawing/2010/main"/>
                </a:ext>
              </a:extLst>
            </p:spPr>
          </p:pic>
        </p:grpSp>
        <p:sp>
          <p:nvSpPr>
            <p:cNvPr id="5" name="TextBox 4"/>
            <p:cNvSpPr txBox="1"/>
            <p:nvPr/>
          </p:nvSpPr>
          <p:spPr>
            <a:xfrm>
              <a:off x="524755" y="4345359"/>
              <a:ext cx="4536504" cy="307777"/>
            </a:xfrm>
            <a:prstGeom prst="rect">
              <a:avLst/>
            </a:prstGeom>
            <a:noFill/>
          </p:spPr>
          <p:txBody>
            <a:bodyPr wrap="square" rtlCol="0">
              <a:spAutoFit/>
            </a:bodyPr>
            <a:lstStyle/>
            <a:p>
              <a:pPr fontAlgn="base">
                <a:spcBef>
                  <a:spcPct val="0"/>
                </a:spcBef>
                <a:spcAft>
                  <a:spcPct val="0"/>
                </a:spcAft>
              </a:pPr>
              <a:r>
                <a:rPr lang="en-GB" sz="1400" b="1" dirty="0" smtClean="0">
                  <a:solidFill>
                    <a:srgbClr val="000000"/>
                  </a:solidFill>
                  <a:latin typeface="Century Gothic" panose="020B0502020202020204" pitchFamily="34" charset="0"/>
                  <a:cs typeface="Arial" charset="0"/>
                </a:rPr>
                <a:t>SPECTRUM OF TB RESEARCH</a:t>
              </a:r>
              <a:endParaRPr lang="en-GB" sz="1400" b="1" dirty="0">
                <a:solidFill>
                  <a:srgbClr val="000000"/>
                </a:solidFill>
                <a:latin typeface="Century Gothic" panose="020B0502020202020204" pitchFamily="34" charset="0"/>
                <a:cs typeface="Arial" charset="0"/>
              </a:endParaRPr>
            </a:p>
          </p:txBody>
        </p:sp>
      </p:grpSp>
      <p:sp>
        <p:nvSpPr>
          <p:cNvPr id="82947" name="Title 1"/>
          <p:cNvSpPr>
            <a:spLocks noGrp="1"/>
          </p:cNvSpPr>
          <p:nvPr>
            <p:ph type="title"/>
          </p:nvPr>
        </p:nvSpPr>
        <p:spPr>
          <a:xfrm>
            <a:off x="139212" y="-27384"/>
            <a:ext cx="9004788" cy="864096"/>
          </a:xfrm>
        </p:spPr>
        <p:txBody>
          <a:bodyPr/>
          <a:lstStyle/>
          <a:p>
            <a:pPr algn="l" eaLnBrk="1" hangingPunct="1"/>
            <a:r>
              <a:rPr lang="en-US" altLang="en-US" sz="3200" b="1" dirty="0" smtClean="0">
                <a:solidFill>
                  <a:srgbClr val="FF0000"/>
                </a:solidFill>
                <a:latin typeface="Century Gothic" panose="020B0502020202020204" pitchFamily="34" charset="0"/>
              </a:rPr>
              <a:t>Global Action Framework </a:t>
            </a:r>
            <a:r>
              <a:rPr lang="en-US" altLang="en-US" sz="3200" b="1" dirty="0" smtClean="0">
                <a:latin typeface="Century Gothic" panose="020B0502020202020204" pitchFamily="34" charset="0"/>
              </a:rPr>
              <a:t>on TB research</a:t>
            </a:r>
            <a:endParaRPr lang="en-US" altLang="en-US" sz="3200" b="1" dirty="0" smtClean="0">
              <a:solidFill>
                <a:srgbClr val="FF0000"/>
              </a:solidFill>
              <a:latin typeface="Century Gothic" panose="020B0502020202020204" pitchFamily="34" charset="0"/>
            </a:endParaRPr>
          </a:p>
        </p:txBody>
      </p:sp>
      <p:sp>
        <p:nvSpPr>
          <p:cNvPr id="6" name="TextBox 5"/>
          <p:cNvSpPr txBox="1"/>
          <p:nvPr/>
        </p:nvSpPr>
        <p:spPr>
          <a:xfrm>
            <a:off x="491260" y="6490507"/>
            <a:ext cx="2829621" cy="253916"/>
          </a:xfrm>
          <a:prstGeom prst="rect">
            <a:avLst/>
          </a:prstGeom>
          <a:noFill/>
        </p:spPr>
        <p:txBody>
          <a:bodyPr wrap="none">
            <a:spAutoFit/>
          </a:bodyPr>
          <a:lstStyle/>
          <a:p>
            <a:pPr fontAlgn="base">
              <a:spcBef>
                <a:spcPct val="0"/>
              </a:spcBef>
              <a:spcAft>
                <a:spcPct val="0"/>
              </a:spcAft>
              <a:defRPr/>
            </a:pPr>
            <a:r>
              <a:rPr lang="en-GB" sz="1050" i="1" dirty="0">
                <a:solidFill>
                  <a:srgbClr val="000000"/>
                </a:solidFill>
                <a:latin typeface="Calibri" panose="020F0502020204030204" pitchFamily="34" charset="0"/>
                <a:cs typeface="Calibri" panose="020F0502020204030204" pitchFamily="34" charset="0"/>
              </a:rPr>
              <a:t>Source: Dr Marcus </a:t>
            </a:r>
            <a:r>
              <a:rPr lang="en-GB" sz="1050" i="1" dirty="0" err="1">
                <a:solidFill>
                  <a:srgbClr val="000000"/>
                </a:solidFill>
                <a:latin typeface="Calibri" panose="020F0502020204030204" pitchFamily="34" charset="0"/>
                <a:cs typeface="Calibri" panose="020F0502020204030204" pitchFamily="34" charset="0"/>
              </a:rPr>
              <a:t>Sprenger</a:t>
            </a:r>
            <a:r>
              <a:rPr lang="en-GB" sz="1050" i="1" dirty="0">
                <a:solidFill>
                  <a:srgbClr val="000000"/>
                </a:solidFill>
                <a:latin typeface="Calibri" panose="020F0502020204030204" pitchFamily="34" charset="0"/>
                <a:cs typeface="Calibri" panose="020F0502020204030204" pitchFamily="34" charset="0"/>
              </a:rPr>
              <a:t>, WHO/HQ/HSE/HEA</a:t>
            </a:r>
          </a:p>
        </p:txBody>
      </p:sp>
      <p:cxnSp>
        <p:nvCxnSpPr>
          <p:cNvPr id="3" name="Straight Connector 2"/>
          <p:cNvCxnSpPr/>
          <p:nvPr/>
        </p:nvCxnSpPr>
        <p:spPr>
          <a:xfrm>
            <a:off x="251520" y="908720"/>
            <a:ext cx="8599186" cy="0"/>
          </a:xfrm>
          <a:prstGeom prst="line">
            <a:avLst/>
          </a:prstGeom>
          <a:ln w="38100">
            <a:solidFill>
              <a:srgbClr val="0093D5"/>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 y="6298269"/>
            <a:ext cx="9180512" cy="587115"/>
            <a:chOff x="0" y="6239537"/>
            <a:chExt cx="9212088" cy="618462"/>
          </a:xfrm>
        </p:grpSpPr>
        <p:pic>
          <p:nvPicPr>
            <p:cNvPr id="13"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Pentagon 13"/>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3818" y="1301209"/>
            <a:ext cx="2166654" cy="3063895"/>
          </a:xfrm>
          <a:prstGeom prst="rect">
            <a:avLst/>
          </a:prstGeom>
          <a:ln>
            <a:solidFill>
              <a:schemeClr val="tx1"/>
            </a:solidFill>
          </a:ln>
        </p:spPr>
      </p:pic>
      <p:sp>
        <p:nvSpPr>
          <p:cNvPr id="24" name="Text Box 22"/>
          <p:cNvSpPr txBox="1">
            <a:spLocks noChangeArrowheads="1"/>
          </p:cNvSpPr>
          <p:nvPr/>
        </p:nvSpPr>
        <p:spPr bwMode="auto">
          <a:xfrm>
            <a:off x="285085" y="2780928"/>
            <a:ext cx="5955071" cy="11753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fontAlgn="base">
              <a:lnSpc>
                <a:spcPct val="102000"/>
              </a:lnSpc>
              <a:spcBef>
                <a:spcPct val="0"/>
              </a:spcBef>
            </a:pPr>
            <a:r>
              <a:rPr lang="en-US" sz="2400" b="1" dirty="0" smtClean="0">
                <a:solidFill>
                  <a:srgbClr val="000000"/>
                </a:solidFill>
                <a:latin typeface="Century Gothic" panose="020B0502020202020204" pitchFamily="34" charset="0"/>
                <a:ea typeface="SimSun"/>
                <a:cs typeface="Times New Roman"/>
              </a:rPr>
              <a:t>Fundamental step is that of pursuing, in all countries, </a:t>
            </a:r>
            <a:r>
              <a:rPr lang="en-US" sz="2400" b="1" dirty="0" smtClean="0">
                <a:solidFill>
                  <a:srgbClr val="FF0000"/>
                </a:solidFill>
                <a:latin typeface="Century Gothic" panose="020B0502020202020204" pitchFamily="34" charset="0"/>
                <a:ea typeface="SimSun"/>
                <a:cs typeface="Times New Roman"/>
              </a:rPr>
              <a:t>national strategies, plans and networks</a:t>
            </a:r>
          </a:p>
        </p:txBody>
      </p:sp>
      <p:sp>
        <p:nvSpPr>
          <p:cNvPr id="25" name="Text Box 22"/>
          <p:cNvSpPr txBox="1">
            <a:spLocks noChangeArrowheads="1"/>
          </p:cNvSpPr>
          <p:nvPr/>
        </p:nvSpPr>
        <p:spPr bwMode="auto">
          <a:xfrm>
            <a:off x="246643" y="1036737"/>
            <a:ext cx="6031956" cy="20322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algn="just" fontAlgn="base">
              <a:lnSpc>
                <a:spcPct val="102000"/>
              </a:lnSpc>
              <a:spcBef>
                <a:spcPct val="0"/>
              </a:spcBef>
            </a:pPr>
            <a:r>
              <a:rPr lang="en-GB" sz="1400" b="1" dirty="0" smtClean="0">
                <a:solidFill>
                  <a:srgbClr val="000000"/>
                </a:solidFill>
                <a:latin typeface="Century Gothic" panose="020B0502020202020204" pitchFamily="34" charset="0"/>
                <a:ea typeface="SimSun"/>
                <a:cs typeface="Times New Roman"/>
              </a:rPr>
              <a:t>Two main objectives:</a:t>
            </a:r>
          </a:p>
          <a:p>
            <a:pPr algn="just" fontAlgn="base">
              <a:lnSpc>
                <a:spcPct val="102000"/>
              </a:lnSpc>
              <a:spcBef>
                <a:spcPct val="0"/>
              </a:spcBef>
            </a:pPr>
            <a:endParaRPr lang="en-GB" sz="1400" b="1" dirty="0" smtClean="0">
              <a:solidFill>
                <a:srgbClr val="000000"/>
              </a:solidFill>
              <a:latin typeface="Century Gothic" panose="020B0502020202020204" pitchFamily="34" charset="0"/>
              <a:ea typeface="SimSun"/>
              <a:cs typeface="Times New Roman"/>
            </a:endParaRPr>
          </a:p>
          <a:p>
            <a:pPr marL="228600" indent="-228600" algn="just" fontAlgn="base">
              <a:lnSpc>
                <a:spcPct val="102000"/>
              </a:lnSpc>
              <a:spcBef>
                <a:spcPct val="0"/>
              </a:spcBef>
            </a:pPr>
            <a:r>
              <a:rPr lang="en-US" sz="1400" dirty="0" smtClean="0">
                <a:solidFill>
                  <a:srgbClr val="000000"/>
                </a:solidFill>
                <a:latin typeface="Century Gothic" panose="020B0502020202020204" pitchFamily="34" charset="0"/>
                <a:ea typeface="SimSun"/>
                <a:cs typeface="Calibri"/>
              </a:rPr>
              <a:t>① </a:t>
            </a:r>
            <a:r>
              <a:rPr lang="en-US" sz="1400" b="1" dirty="0">
                <a:solidFill>
                  <a:srgbClr val="0093D5"/>
                </a:solidFill>
                <a:latin typeface="Century Gothic" panose="020B0502020202020204" pitchFamily="34" charset="0"/>
                <a:ea typeface="SimSun"/>
                <a:cs typeface="Times New Roman"/>
              </a:rPr>
              <a:t>To promote, enhance and intensify TB research and innovation at </a:t>
            </a:r>
            <a:r>
              <a:rPr lang="en-US" sz="1400" b="1" i="1" dirty="0">
                <a:solidFill>
                  <a:srgbClr val="0093D5"/>
                </a:solidFill>
                <a:latin typeface="Century Gothic" panose="020B0502020202020204" pitchFamily="34" charset="0"/>
                <a:ea typeface="SimSun"/>
                <a:cs typeface="Times New Roman"/>
              </a:rPr>
              <a:t>country</a:t>
            </a:r>
            <a:r>
              <a:rPr lang="en-US" sz="1400" b="1" dirty="0">
                <a:solidFill>
                  <a:srgbClr val="0093D5"/>
                </a:solidFill>
                <a:latin typeface="Century Gothic" panose="020B0502020202020204" pitchFamily="34" charset="0"/>
                <a:ea typeface="SimSun"/>
                <a:cs typeface="Times New Roman"/>
              </a:rPr>
              <a:t> </a:t>
            </a:r>
            <a:r>
              <a:rPr lang="en-US" sz="1400" b="1" dirty="0" smtClean="0">
                <a:solidFill>
                  <a:srgbClr val="0093D5"/>
                </a:solidFill>
                <a:latin typeface="Century Gothic" panose="020B0502020202020204" pitchFamily="34" charset="0"/>
                <a:ea typeface="SimSun"/>
                <a:cs typeface="Times New Roman"/>
              </a:rPr>
              <a:t>level</a:t>
            </a:r>
            <a:r>
              <a:rPr lang="en-US" sz="1400" dirty="0" smtClean="0">
                <a:solidFill>
                  <a:srgbClr val="000000"/>
                </a:solidFill>
                <a:latin typeface="Century Gothic" panose="020B0502020202020204" pitchFamily="34" charset="0"/>
                <a:ea typeface="SimSun"/>
                <a:cs typeface="Times New Roman"/>
              </a:rPr>
              <a:t> </a:t>
            </a:r>
          </a:p>
          <a:p>
            <a:pPr marL="228600" indent="-228600" algn="just" fontAlgn="base">
              <a:lnSpc>
                <a:spcPct val="102000"/>
              </a:lnSpc>
              <a:spcBef>
                <a:spcPct val="0"/>
              </a:spcBef>
            </a:pPr>
            <a:endParaRPr lang="en-US" sz="1400" dirty="0">
              <a:solidFill>
                <a:srgbClr val="000000"/>
              </a:solidFill>
              <a:latin typeface="Century Gothic" panose="020B0502020202020204" pitchFamily="34" charset="0"/>
              <a:ea typeface="SimSun"/>
              <a:cs typeface="Times New Roman"/>
            </a:endParaRPr>
          </a:p>
          <a:p>
            <a:pPr marL="228600" indent="-228600" algn="just" fontAlgn="base">
              <a:lnSpc>
                <a:spcPct val="102000"/>
              </a:lnSpc>
              <a:spcBef>
                <a:spcPct val="0"/>
              </a:spcBef>
            </a:pPr>
            <a:r>
              <a:rPr lang="en-US" sz="1400" dirty="0" smtClean="0">
                <a:solidFill>
                  <a:srgbClr val="000000"/>
                </a:solidFill>
                <a:latin typeface="Century Gothic" panose="020B0502020202020204" pitchFamily="34" charset="0"/>
                <a:ea typeface="SimSun"/>
                <a:cs typeface="Calibri"/>
              </a:rPr>
              <a:t>② </a:t>
            </a:r>
            <a:r>
              <a:rPr lang="en-US" sz="1400" b="1" dirty="0" smtClean="0">
                <a:solidFill>
                  <a:srgbClr val="0093D5"/>
                </a:solidFill>
                <a:latin typeface="Century Gothic" panose="020B0502020202020204" pitchFamily="34" charset="0"/>
                <a:ea typeface="SimSun"/>
                <a:cs typeface="Times New Roman"/>
              </a:rPr>
              <a:t>To promote, enhance </a:t>
            </a:r>
            <a:r>
              <a:rPr lang="en-US" sz="1400" b="1" dirty="0">
                <a:solidFill>
                  <a:srgbClr val="0093D5"/>
                </a:solidFill>
                <a:latin typeface="Century Gothic" panose="020B0502020202020204" pitchFamily="34" charset="0"/>
                <a:ea typeface="SimSun"/>
                <a:cs typeface="Times New Roman"/>
              </a:rPr>
              <a:t>and catalyze TB research at</a:t>
            </a:r>
            <a:r>
              <a:rPr lang="en-US" sz="1400" b="1" i="1" dirty="0">
                <a:solidFill>
                  <a:srgbClr val="0093D5"/>
                </a:solidFill>
                <a:latin typeface="Century Gothic" panose="020B0502020202020204" pitchFamily="34" charset="0"/>
                <a:ea typeface="SimSun"/>
                <a:cs typeface="Times New Roman"/>
              </a:rPr>
              <a:t> global</a:t>
            </a:r>
            <a:r>
              <a:rPr lang="en-US" sz="1400" b="1" dirty="0">
                <a:solidFill>
                  <a:srgbClr val="0093D5"/>
                </a:solidFill>
                <a:latin typeface="Century Gothic" panose="020B0502020202020204" pitchFamily="34" charset="0"/>
                <a:ea typeface="SimSun"/>
                <a:cs typeface="Times New Roman"/>
              </a:rPr>
              <a:t> </a:t>
            </a:r>
            <a:r>
              <a:rPr lang="en-US" sz="1400" b="1" dirty="0" smtClean="0">
                <a:solidFill>
                  <a:srgbClr val="0093D5"/>
                </a:solidFill>
                <a:latin typeface="Century Gothic" panose="020B0502020202020204" pitchFamily="34" charset="0"/>
                <a:ea typeface="SimSun"/>
                <a:cs typeface="Times New Roman"/>
              </a:rPr>
              <a:t>level</a:t>
            </a:r>
            <a:endParaRPr lang="en-GB" sz="1400" dirty="0">
              <a:solidFill>
                <a:srgbClr val="000000"/>
              </a:solidFill>
              <a:latin typeface="Century Gothic" panose="020B0502020202020204" pitchFamily="34" charset="0"/>
              <a:ea typeface="SimSun"/>
              <a:cs typeface="Arial"/>
            </a:endParaRPr>
          </a:p>
        </p:txBody>
      </p:sp>
    </p:spTree>
    <p:extLst>
      <p:ext uri="{BB962C8B-B14F-4D97-AF65-F5344CB8AC3E}">
        <p14:creationId xmlns:p14="http://schemas.microsoft.com/office/powerpoint/2010/main" val="1235065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9182"/>
          <a:stretch/>
        </p:blipFill>
        <p:spPr>
          <a:xfrm>
            <a:off x="598732" y="1362509"/>
            <a:ext cx="4044971" cy="2558444"/>
          </a:xfrm>
          <a:prstGeom prst="rect">
            <a:avLst/>
          </a:prstGeom>
        </p:spPr>
      </p:pic>
      <p:sp>
        <p:nvSpPr>
          <p:cNvPr id="4" name="TextBox 3"/>
          <p:cNvSpPr txBox="1"/>
          <p:nvPr/>
        </p:nvSpPr>
        <p:spPr>
          <a:xfrm>
            <a:off x="5582" y="3944759"/>
            <a:ext cx="5116760" cy="1107996"/>
          </a:xfrm>
          <a:prstGeom prst="rect">
            <a:avLst/>
          </a:prstGeom>
          <a:noFill/>
        </p:spPr>
        <p:txBody>
          <a:bodyPr wrap="square" rtlCol="0">
            <a:spAutoFit/>
          </a:bodyPr>
          <a:lstStyle/>
          <a:p>
            <a:pPr algn="ctr" fontAlgn="base">
              <a:spcBef>
                <a:spcPct val="0"/>
              </a:spcBef>
              <a:spcAft>
                <a:spcPct val="0"/>
              </a:spcAft>
            </a:pPr>
            <a:r>
              <a:rPr lang="en-US" sz="1600" b="1" dirty="0">
                <a:solidFill>
                  <a:prstClr val="black"/>
                </a:solidFill>
                <a:cs typeface="Arial" charset="0"/>
              </a:rPr>
              <a:t>'The </a:t>
            </a:r>
            <a:r>
              <a:rPr lang="en-US" sz="1600" b="1" dirty="0" smtClean="0">
                <a:solidFill>
                  <a:prstClr val="black"/>
                </a:solidFill>
                <a:cs typeface="Arial" charset="0"/>
              </a:rPr>
              <a:t>committee has </a:t>
            </a:r>
            <a:r>
              <a:rPr lang="en-US" sz="1600" b="1" dirty="0">
                <a:solidFill>
                  <a:prstClr val="black"/>
                </a:solidFill>
                <a:cs typeface="Arial" charset="0"/>
              </a:rPr>
              <a:t>decided to ban further research until it can be proven </a:t>
            </a:r>
            <a:r>
              <a:rPr lang="en-US" sz="1600" b="1" dirty="0" smtClean="0">
                <a:solidFill>
                  <a:prstClr val="black"/>
                </a:solidFill>
                <a:cs typeface="Arial" charset="0"/>
              </a:rPr>
              <a:t>that your </a:t>
            </a:r>
            <a:r>
              <a:rPr lang="en-US" sz="1600" b="1" dirty="0">
                <a:solidFill>
                  <a:prstClr val="black"/>
                </a:solidFill>
                <a:cs typeface="Arial" charset="0"/>
              </a:rPr>
              <a:t>'wheel' poses no threat to the environment, society or public health.'</a:t>
            </a:r>
          </a:p>
          <a:p>
            <a:pPr algn="ctr" fontAlgn="base">
              <a:spcBef>
                <a:spcPct val="0"/>
              </a:spcBef>
              <a:spcAft>
                <a:spcPct val="0"/>
              </a:spcAft>
            </a:pPr>
            <a:endParaRPr lang="en-GB" sz="1600" b="1" dirty="0">
              <a:solidFill>
                <a:prstClr val="black"/>
              </a:solidFill>
              <a:cs typeface="Arial"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4429"/>
          <a:stretch/>
        </p:blipFill>
        <p:spPr>
          <a:xfrm>
            <a:off x="5076056" y="2547292"/>
            <a:ext cx="3945822" cy="3690020"/>
          </a:xfrm>
          <a:prstGeom prst="rect">
            <a:avLst/>
          </a:prstGeom>
        </p:spPr>
      </p:pic>
      <p:sp>
        <p:nvSpPr>
          <p:cNvPr id="73730" name="Rectangle 6"/>
          <p:cNvSpPr>
            <a:spLocks noGrp="1" noChangeArrowheads="1"/>
          </p:cNvSpPr>
          <p:nvPr>
            <p:ph type="title"/>
          </p:nvPr>
        </p:nvSpPr>
        <p:spPr>
          <a:xfrm>
            <a:off x="258763" y="115888"/>
            <a:ext cx="8561709" cy="720725"/>
          </a:xfrm>
        </p:spPr>
        <p:txBody>
          <a:bodyPr>
            <a:normAutofit/>
          </a:bodyPr>
          <a:lstStyle/>
          <a:p>
            <a:pPr algn="l" eaLnBrk="1" hangingPunct="1"/>
            <a:r>
              <a:rPr lang="en-US" altLang="en-US" sz="3200" b="1" dirty="0" smtClean="0">
                <a:solidFill>
                  <a:srgbClr val="FF0000"/>
                </a:solidFill>
                <a:latin typeface="Century Gothic" panose="020B0502020202020204" pitchFamily="34" charset="0"/>
              </a:rPr>
              <a:t>Looking ahead…</a:t>
            </a:r>
          </a:p>
        </p:txBody>
      </p:sp>
      <p:grpSp>
        <p:nvGrpSpPr>
          <p:cNvPr id="8" name="Group 7"/>
          <p:cNvGrpSpPr/>
          <p:nvPr/>
        </p:nvGrpSpPr>
        <p:grpSpPr>
          <a:xfrm>
            <a:off x="0" y="6298265"/>
            <a:ext cx="9180512" cy="587115"/>
            <a:chOff x="0" y="6239537"/>
            <a:chExt cx="9212088" cy="618462"/>
          </a:xfrm>
        </p:grpSpPr>
        <p:pic>
          <p:nvPicPr>
            <p:cNvPr id="9" name="Picture 7"/>
            <p:cNvPicPr>
              <a:picLocks noChangeAspect="1" noChangeArrowheads="1"/>
            </p:cNvPicPr>
            <p:nvPr/>
          </p:nvPicPr>
          <p:blipFill rotWithShape="1">
            <a:blip r:embed="rId5">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entagon 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11" name="Picture 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584" y="882774"/>
            <a:ext cx="5619750" cy="2762250"/>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82017" y="3429000"/>
            <a:ext cx="2552666" cy="2552666"/>
          </a:xfrm>
          <a:prstGeom prst="rect">
            <a:avLst/>
          </a:prstGeom>
        </p:spPr>
      </p:pic>
      <p:sp>
        <p:nvSpPr>
          <p:cNvPr id="17" name="Rectangle 6"/>
          <p:cNvSpPr txBox="1">
            <a:spLocks noChangeArrowheads="1"/>
          </p:cNvSpPr>
          <p:nvPr/>
        </p:nvSpPr>
        <p:spPr>
          <a:xfrm>
            <a:off x="3951173" y="116632"/>
            <a:ext cx="4653275" cy="720725"/>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altLang="en-US" sz="3200" b="1" cap="all" dirty="0" smtClean="0">
                <a:solidFill>
                  <a:prstClr val="black"/>
                </a:solidFill>
                <a:latin typeface="Century Gothic" panose="020B0502020202020204" pitchFamily="34" charset="0"/>
              </a:rPr>
              <a:t>We need innovations</a:t>
            </a:r>
            <a:endParaRPr lang="en-US" altLang="en-US" sz="3200" b="1" cap="all" dirty="0" smtClean="0">
              <a:solidFill>
                <a:srgbClr val="FF0000"/>
              </a:solidFill>
              <a:latin typeface="Century Gothic" panose="020B0502020202020204" pitchFamily="34" charset="0"/>
            </a:endParaRPr>
          </a:p>
        </p:txBody>
      </p:sp>
      <p:sp>
        <p:nvSpPr>
          <p:cNvPr id="7" name="Rectangle 6"/>
          <p:cNvSpPr/>
          <p:nvPr/>
        </p:nvSpPr>
        <p:spPr>
          <a:xfrm>
            <a:off x="-324544" y="2713739"/>
            <a:ext cx="9721080" cy="35955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
        <p:nvSpPr>
          <p:cNvPr id="14" name="Text Box 4"/>
          <p:cNvSpPr txBox="1">
            <a:spLocks noChangeArrowheads="1"/>
          </p:cNvSpPr>
          <p:nvPr/>
        </p:nvSpPr>
        <p:spPr bwMode="auto">
          <a:xfrm>
            <a:off x="4353697" y="980728"/>
            <a:ext cx="4837828" cy="378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80" tIns="45693" rIns="91380" bIns="45693">
            <a:spAutoFit/>
          </a:bodyPr>
          <a:lstStyle>
            <a:lvl1pPr marL="342900" indent="-342900" eaLnBrk="0" hangingPunct="0">
              <a:spcBef>
                <a:spcPct val="20000"/>
              </a:spcBef>
              <a:buChar char="•"/>
              <a:defRPr sz="3200">
                <a:solidFill>
                  <a:schemeClr val="tx1"/>
                </a:solidFill>
                <a:latin typeface="Cambria" pitchFamily="18" charset="0"/>
              </a:defRPr>
            </a:lvl1pPr>
            <a:lvl2pPr marL="742950" indent="-285750" eaLnBrk="0" hangingPunct="0">
              <a:spcBef>
                <a:spcPct val="20000"/>
              </a:spcBef>
              <a:buChar char="–"/>
              <a:defRPr sz="2800">
                <a:solidFill>
                  <a:schemeClr val="tx1"/>
                </a:solidFill>
                <a:latin typeface="Cambria" pitchFamily="18" charset="0"/>
              </a:defRPr>
            </a:lvl2pPr>
            <a:lvl3pPr marL="1143000" indent="-228600" eaLnBrk="0" hangingPunct="0">
              <a:spcBef>
                <a:spcPct val="20000"/>
              </a:spcBef>
              <a:buChar char="•"/>
              <a:defRPr sz="2400">
                <a:solidFill>
                  <a:schemeClr val="tx1"/>
                </a:solidFill>
                <a:latin typeface="Cambria" pitchFamily="18" charset="0"/>
              </a:defRPr>
            </a:lvl3pPr>
            <a:lvl4pPr marL="1600200" indent="-228600" eaLnBrk="0" hangingPunct="0">
              <a:spcBef>
                <a:spcPct val="20000"/>
              </a:spcBef>
              <a:buChar char="–"/>
              <a:defRPr sz="2000">
                <a:solidFill>
                  <a:schemeClr val="tx1"/>
                </a:solidFill>
                <a:latin typeface="Cambria" pitchFamily="18" charset="0"/>
              </a:defRPr>
            </a:lvl4pPr>
            <a:lvl5pPr marL="2057400" indent="-228600" eaLnBrk="0" hangingPunct="0">
              <a:spcBef>
                <a:spcPct val="20000"/>
              </a:spcBef>
              <a:buChar char="»"/>
              <a:defRPr sz="2000">
                <a:solidFill>
                  <a:schemeClr val="tx1"/>
                </a:solidFill>
                <a:latin typeface="Cambria" pitchFamily="18" charset="0"/>
              </a:defRPr>
            </a:lvl5pPr>
            <a:lvl6pPr marL="2514600" indent="-228600" eaLnBrk="0" fontAlgn="base" hangingPunct="0">
              <a:spcBef>
                <a:spcPct val="20000"/>
              </a:spcBef>
              <a:spcAft>
                <a:spcPct val="0"/>
              </a:spcAft>
              <a:buChar char="»"/>
              <a:defRPr sz="2000">
                <a:solidFill>
                  <a:schemeClr val="tx1"/>
                </a:solidFill>
                <a:latin typeface="Cambria" pitchFamily="18" charset="0"/>
              </a:defRPr>
            </a:lvl6pPr>
            <a:lvl7pPr marL="2971800" indent="-228600" eaLnBrk="0" fontAlgn="base" hangingPunct="0">
              <a:spcBef>
                <a:spcPct val="20000"/>
              </a:spcBef>
              <a:spcAft>
                <a:spcPct val="0"/>
              </a:spcAft>
              <a:buChar char="»"/>
              <a:defRPr sz="2000">
                <a:solidFill>
                  <a:schemeClr val="tx1"/>
                </a:solidFill>
                <a:latin typeface="Cambria" pitchFamily="18" charset="0"/>
              </a:defRPr>
            </a:lvl7pPr>
            <a:lvl8pPr marL="3429000" indent="-228600" eaLnBrk="0" fontAlgn="base" hangingPunct="0">
              <a:spcBef>
                <a:spcPct val="20000"/>
              </a:spcBef>
              <a:spcAft>
                <a:spcPct val="0"/>
              </a:spcAft>
              <a:buChar char="»"/>
              <a:defRPr sz="2000">
                <a:solidFill>
                  <a:schemeClr val="tx1"/>
                </a:solidFill>
                <a:latin typeface="Cambria" pitchFamily="18" charset="0"/>
              </a:defRPr>
            </a:lvl8pPr>
            <a:lvl9pPr marL="3886200" indent="-228600" eaLnBrk="0" fontAlgn="base" hangingPunct="0">
              <a:spcBef>
                <a:spcPct val="20000"/>
              </a:spcBef>
              <a:spcAft>
                <a:spcPct val="0"/>
              </a:spcAft>
              <a:buChar char="»"/>
              <a:defRPr sz="2000">
                <a:solidFill>
                  <a:schemeClr val="tx1"/>
                </a:solidFill>
                <a:latin typeface="Cambria" pitchFamily="18" charset="0"/>
              </a:defRPr>
            </a:lvl9pPr>
          </a:lstStyle>
          <a:p>
            <a:pPr eaLnBrk="1" fontAlgn="base" hangingPunct="1">
              <a:spcBef>
                <a:spcPct val="0"/>
              </a:spcBef>
              <a:spcAft>
                <a:spcPct val="0"/>
              </a:spcAft>
              <a:buFont typeface="Wingdings" pitchFamily="2" charset="2"/>
              <a:buChar char="§"/>
            </a:pPr>
            <a:r>
              <a:rPr lang="en-US" altLang="en-US" sz="2400" b="1" dirty="0" smtClean="0">
                <a:solidFill>
                  <a:prstClr val="black"/>
                </a:solidFill>
                <a:latin typeface="Calibri"/>
                <a:cs typeface="Arial" pitchFamily="34" charset="0"/>
              </a:rPr>
              <a:t>Precision medicine</a:t>
            </a:r>
          </a:p>
          <a:p>
            <a:pPr eaLnBrk="1" fontAlgn="base" hangingPunct="1">
              <a:spcBef>
                <a:spcPct val="0"/>
              </a:spcBef>
              <a:spcAft>
                <a:spcPct val="0"/>
              </a:spcAft>
              <a:buFont typeface="Wingdings" pitchFamily="2" charset="2"/>
              <a:buChar char="§"/>
            </a:pPr>
            <a:r>
              <a:rPr lang="en-US" altLang="en-US" sz="2400" b="1" dirty="0" smtClean="0">
                <a:solidFill>
                  <a:prstClr val="black"/>
                </a:solidFill>
                <a:latin typeface="Calibri"/>
                <a:cs typeface="Arial" pitchFamily="34" charset="0"/>
              </a:rPr>
              <a:t>Genomics</a:t>
            </a:r>
          </a:p>
          <a:p>
            <a:pPr eaLnBrk="1" fontAlgn="base" hangingPunct="1">
              <a:spcBef>
                <a:spcPct val="0"/>
              </a:spcBef>
              <a:spcAft>
                <a:spcPct val="0"/>
              </a:spcAft>
              <a:buFont typeface="Wingdings" pitchFamily="2" charset="2"/>
              <a:buChar char="§"/>
            </a:pPr>
            <a:r>
              <a:rPr lang="en-US" altLang="en-US" sz="2400" b="1" dirty="0" smtClean="0">
                <a:solidFill>
                  <a:prstClr val="black"/>
                </a:solidFill>
                <a:latin typeface="Calibri"/>
                <a:cs typeface="Arial" pitchFamily="34" charset="0"/>
              </a:rPr>
              <a:t>Big </a:t>
            </a:r>
            <a:r>
              <a:rPr lang="en-US" altLang="en-US" sz="2400" b="1" dirty="0">
                <a:solidFill>
                  <a:prstClr val="black"/>
                </a:solidFill>
                <a:latin typeface="Calibri"/>
                <a:cs typeface="Arial" pitchFamily="34" charset="0"/>
              </a:rPr>
              <a:t>data </a:t>
            </a:r>
          </a:p>
          <a:p>
            <a:pPr eaLnBrk="1" fontAlgn="base" hangingPunct="1">
              <a:spcBef>
                <a:spcPct val="0"/>
              </a:spcBef>
              <a:spcAft>
                <a:spcPct val="0"/>
              </a:spcAft>
              <a:buFont typeface="Wingdings" pitchFamily="2" charset="2"/>
              <a:buChar char="§"/>
            </a:pPr>
            <a:r>
              <a:rPr lang="en-US" altLang="en-US" sz="2400" b="1" dirty="0" smtClean="0">
                <a:solidFill>
                  <a:prstClr val="black"/>
                </a:solidFill>
                <a:latin typeface="Calibri"/>
                <a:cs typeface="Arial" pitchFamily="34" charset="0"/>
              </a:rPr>
              <a:t>Digital technologies</a:t>
            </a:r>
          </a:p>
          <a:p>
            <a:pPr eaLnBrk="1" fontAlgn="base" hangingPunct="1">
              <a:spcBef>
                <a:spcPct val="0"/>
              </a:spcBef>
              <a:spcAft>
                <a:spcPct val="0"/>
              </a:spcAft>
              <a:buFont typeface="Wingdings" pitchFamily="2" charset="2"/>
              <a:buChar char="§"/>
            </a:pPr>
            <a:r>
              <a:rPr lang="en-US" altLang="en-US" sz="2400" b="1" dirty="0" smtClean="0">
                <a:solidFill>
                  <a:prstClr val="black"/>
                </a:solidFill>
                <a:latin typeface="Calibri"/>
                <a:cs typeface="Arial" pitchFamily="34" charset="0"/>
              </a:rPr>
              <a:t>Internet of Things</a:t>
            </a:r>
          </a:p>
          <a:p>
            <a:pPr eaLnBrk="1" fontAlgn="base" hangingPunct="1">
              <a:spcBef>
                <a:spcPct val="0"/>
              </a:spcBef>
              <a:spcAft>
                <a:spcPct val="0"/>
              </a:spcAft>
              <a:buFont typeface="Wingdings" pitchFamily="2" charset="2"/>
              <a:buChar char="§"/>
            </a:pPr>
            <a:r>
              <a:rPr lang="en-US" altLang="en-US" sz="2400" b="1" dirty="0" smtClean="0">
                <a:solidFill>
                  <a:prstClr val="black"/>
                </a:solidFill>
                <a:latin typeface="Calibri"/>
                <a:cs typeface="Arial" pitchFamily="34" charset="0"/>
              </a:rPr>
              <a:t>Game changing tools for large-scale social impact </a:t>
            </a:r>
          </a:p>
          <a:p>
            <a:pPr eaLnBrk="1" fontAlgn="base" hangingPunct="1">
              <a:spcBef>
                <a:spcPct val="0"/>
              </a:spcBef>
              <a:spcAft>
                <a:spcPct val="0"/>
              </a:spcAft>
              <a:buFont typeface="Wingdings" pitchFamily="2" charset="2"/>
              <a:buChar char="§"/>
            </a:pPr>
            <a:r>
              <a:rPr lang="en-US" altLang="en-US" sz="2400" b="1" dirty="0" smtClean="0">
                <a:solidFill>
                  <a:prstClr val="black"/>
                </a:solidFill>
                <a:latin typeface="Calibri"/>
                <a:cs typeface="Arial" pitchFamily="34" charset="0"/>
              </a:rPr>
              <a:t>Research </a:t>
            </a:r>
            <a:endParaRPr lang="en-US" altLang="en-US" sz="2400" b="1" dirty="0">
              <a:solidFill>
                <a:prstClr val="black"/>
              </a:solidFill>
              <a:latin typeface="Calibri"/>
              <a:cs typeface="Arial" pitchFamily="34" charset="0"/>
            </a:endParaRPr>
          </a:p>
          <a:p>
            <a:pPr eaLnBrk="1" fontAlgn="base" hangingPunct="1">
              <a:spcBef>
                <a:spcPct val="0"/>
              </a:spcBef>
              <a:spcAft>
                <a:spcPct val="0"/>
              </a:spcAft>
              <a:buFont typeface="Wingdings" pitchFamily="2" charset="2"/>
              <a:buChar char="§"/>
            </a:pPr>
            <a:endParaRPr lang="en-US" altLang="en-US" sz="2400" b="1" dirty="0" smtClean="0">
              <a:solidFill>
                <a:prstClr val="black"/>
              </a:solidFill>
              <a:latin typeface="Calibri"/>
              <a:cs typeface="Arial" pitchFamily="34" charset="0"/>
            </a:endParaRPr>
          </a:p>
          <a:p>
            <a:pPr eaLnBrk="1" fontAlgn="base" hangingPunct="1">
              <a:spcBef>
                <a:spcPct val="0"/>
              </a:spcBef>
              <a:spcAft>
                <a:spcPct val="0"/>
              </a:spcAft>
              <a:buFont typeface="Wingdings" pitchFamily="2" charset="2"/>
              <a:buChar char="§"/>
            </a:pPr>
            <a:endParaRPr lang="en-US" altLang="en-US" sz="2400" b="1" dirty="0">
              <a:solidFill>
                <a:prstClr val="black"/>
              </a:solidFill>
              <a:latin typeface="Calibri"/>
              <a:cs typeface="Arial" pitchFamily="34" charset="0"/>
            </a:endParaRPr>
          </a:p>
        </p:txBody>
      </p:sp>
      <p:sp>
        <p:nvSpPr>
          <p:cNvPr id="24" name="Freeform 17"/>
          <p:cNvSpPr>
            <a:spLocks/>
          </p:cNvSpPr>
          <p:nvPr/>
        </p:nvSpPr>
        <p:spPr bwMode="auto">
          <a:xfrm>
            <a:off x="107504" y="764704"/>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prstClr val="black"/>
              </a:solidFill>
              <a:latin typeface="Calibri"/>
            </a:endParaRPr>
          </a:p>
        </p:txBody>
      </p:sp>
    </p:spTree>
    <p:extLst>
      <p:ext uri="{BB962C8B-B14F-4D97-AF65-F5344CB8AC3E}">
        <p14:creationId xmlns:p14="http://schemas.microsoft.com/office/powerpoint/2010/main" val="3456090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val 2"/>
          <p:cNvSpPr>
            <a:spLocks noChangeArrowheads="1"/>
          </p:cNvSpPr>
          <p:nvPr/>
        </p:nvSpPr>
        <p:spPr bwMode="auto">
          <a:xfrm>
            <a:off x="4038600" y="2349029"/>
            <a:ext cx="1371600" cy="990600"/>
          </a:xfrm>
          <a:prstGeom prst="ellipse">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2771" name="Text Box 3"/>
          <p:cNvSpPr txBox="1">
            <a:spLocks noChangeArrowheads="1"/>
          </p:cNvSpPr>
          <p:nvPr/>
        </p:nvSpPr>
        <p:spPr bwMode="auto">
          <a:xfrm>
            <a:off x="4067175" y="2441104"/>
            <a:ext cx="1147763"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prstClr val="black"/>
                </a:solidFill>
                <a:latin typeface="Calibri" pitchFamily="34" charset="0"/>
              </a:rPr>
              <a:t>Risk</a:t>
            </a:r>
            <a:br>
              <a:rPr lang="en-GB" altLang="en-US" sz="2400">
                <a:solidFill>
                  <a:prstClr val="black"/>
                </a:solidFill>
                <a:latin typeface="Calibri" pitchFamily="34" charset="0"/>
              </a:rPr>
            </a:br>
            <a:r>
              <a:rPr lang="en-GB" altLang="en-US" sz="2400">
                <a:solidFill>
                  <a:prstClr val="black"/>
                </a:solidFill>
                <a:latin typeface="Calibri" pitchFamily="34" charset="0"/>
              </a:rPr>
              <a:t> Factors</a:t>
            </a:r>
          </a:p>
        </p:txBody>
      </p:sp>
      <p:sp>
        <p:nvSpPr>
          <p:cNvPr id="32772" name="Oval 4"/>
          <p:cNvSpPr>
            <a:spLocks noChangeArrowheads="1"/>
          </p:cNvSpPr>
          <p:nvPr/>
        </p:nvSpPr>
        <p:spPr bwMode="auto">
          <a:xfrm>
            <a:off x="6786563" y="2391891"/>
            <a:ext cx="1371600" cy="990600"/>
          </a:xfrm>
          <a:prstGeom prst="ellipse">
            <a:avLst/>
          </a:prstGeom>
          <a:noFill/>
          <a:ln w="38100">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US" altLang="en-US" sz="1800">
              <a:solidFill>
                <a:prstClr val="black"/>
              </a:solidFill>
              <a:latin typeface="Calibri" pitchFamily="34" charset="0"/>
            </a:endParaRPr>
          </a:p>
        </p:txBody>
      </p:sp>
      <p:sp>
        <p:nvSpPr>
          <p:cNvPr id="32773" name="Text Box 5"/>
          <p:cNvSpPr txBox="1">
            <a:spLocks noChangeArrowheads="1"/>
          </p:cNvSpPr>
          <p:nvPr/>
        </p:nvSpPr>
        <p:spPr bwMode="auto">
          <a:xfrm>
            <a:off x="6816725" y="2482379"/>
            <a:ext cx="1147763"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prstClr val="black"/>
                </a:solidFill>
                <a:latin typeface="Calibri" pitchFamily="34" charset="0"/>
              </a:rPr>
              <a:t>Risk</a:t>
            </a:r>
            <a:br>
              <a:rPr lang="en-GB" altLang="en-US" sz="2400">
                <a:solidFill>
                  <a:prstClr val="black"/>
                </a:solidFill>
                <a:latin typeface="Calibri" pitchFamily="34" charset="0"/>
              </a:rPr>
            </a:br>
            <a:r>
              <a:rPr lang="en-GB" altLang="en-US" sz="2400">
                <a:solidFill>
                  <a:prstClr val="black"/>
                </a:solidFill>
                <a:latin typeface="Calibri" pitchFamily="34" charset="0"/>
              </a:rPr>
              <a:t> Factors</a:t>
            </a:r>
          </a:p>
        </p:txBody>
      </p:sp>
      <p:sp>
        <p:nvSpPr>
          <p:cNvPr id="32774" name="Line 6"/>
          <p:cNvSpPr>
            <a:spLocks noChangeShapeType="1"/>
          </p:cNvSpPr>
          <p:nvPr/>
        </p:nvSpPr>
        <p:spPr bwMode="auto">
          <a:xfrm>
            <a:off x="4724400" y="3462338"/>
            <a:ext cx="0" cy="838200"/>
          </a:xfrm>
          <a:prstGeom prst="line">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2775" name="Line 7"/>
          <p:cNvSpPr>
            <a:spLocks noChangeShapeType="1"/>
          </p:cNvSpPr>
          <p:nvPr/>
        </p:nvSpPr>
        <p:spPr bwMode="auto">
          <a:xfrm>
            <a:off x="7500938" y="3353916"/>
            <a:ext cx="0" cy="838200"/>
          </a:xfrm>
          <a:prstGeom prst="line">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2776" name="Rectangle 8"/>
          <p:cNvSpPr>
            <a:spLocks noChangeArrowheads="1"/>
          </p:cNvSpPr>
          <p:nvPr/>
        </p:nvSpPr>
        <p:spPr bwMode="auto">
          <a:xfrm>
            <a:off x="914400" y="4401666"/>
            <a:ext cx="1600200" cy="685800"/>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2777" name="Rectangle 9"/>
          <p:cNvSpPr>
            <a:spLocks noChangeArrowheads="1"/>
          </p:cNvSpPr>
          <p:nvPr/>
        </p:nvSpPr>
        <p:spPr bwMode="auto">
          <a:xfrm>
            <a:off x="2940050" y="4173066"/>
            <a:ext cx="1600200" cy="1143000"/>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2778" name="Rectangle 10"/>
          <p:cNvSpPr>
            <a:spLocks noChangeArrowheads="1"/>
          </p:cNvSpPr>
          <p:nvPr/>
        </p:nvSpPr>
        <p:spPr bwMode="auto">
          <a:xfrm>
            <a:off x="5029200" y="4858866"/>
            <a:ext cx="2057400" cy="914400"/>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2779" name="Rectangle 11"/>
          <p:cNvSpPr>
            <a:spLocks noChangeArrowheads="1"/>
          </p:cNvSpPr>
          <p:nvPr/>
        </p:nvSpPr>
        <p:spPr bwMode="auto">
          <a:xfrm>
            <a:off x="5029200" y="3715866"/>
            <a:ext cx="2057400" cy="838200"/>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2780" name="Rectangle 12"/>
          <p:cNvSpPr>
            <a:spLocks noChangeArrowheads="1"/>
          </p:cNvSpPr>
          <p:nvPr/>
        </p:nvSpPr>
        <p:spPr bwMode="auto">
          <a:xfrm>
            <a:off x="7620000" y="4401666"/>
            <a:ext cx="1295400" cy="685800"/>
          </a:xfrm>
          <a:prstGeom prst="rect">
            <a:avLst/>
          </a:prstGeom>
          <a:noFill/>
          <a:ln w="38100">
            <a:solidFill>
              <a:srgbClr val="0000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US" altLang="en-US" sz="1800">
              <a:solidFill>
                <a:srgbClr val="000099"/>
              </a:solidFill>
              <a:latin typeface="Calibri" pitchFamily="34" charset="0"/>
            </a:endParaRPr>
          </a:p>
        </p:txBody>
      </p:sp>
      <p:sp>
        <p:nvSpPr>
          <p:cNvPr id="32781" name="Text Box 13"/>
          <p:cNvSpPr txBox="1">
            <a:spLocks noChangeArrowheads="1"/>
          </p:cNvSpPr>
          <p:nvPr/>
        </p:nvSpPr>
        <p:spPr bwMode="auto">
          <a:xfrm>
            <a:off x="974725" y="4517554"/>
            <a:ext cx="133191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srgbClr val="000099"/>
                </a:solidFill>
                <a:latin typeface="Calibri" pitchFamily="34" charset="0"/>
              </a:rPr>
              <a:t>Exposure</a:t>
            </a:r>
          </a:p>
        </p:txBody>
      </p:sp>
      <p:sp>
        <p:nvSpPr>
          <p:cNvPr id="32782" name="Text Box 14"/>
          <p:cNvSpPr txBox="1">
            <a:spLocks noChangeArrowheads="1"/>
          </p:cNvSpPr>
          <p:nvPr/>
        </p:nvSpPr>
        <p:spPr bwMode="auto">
          <a:xfrm>
            <a:off x="2897188" y="4341341"/>
            <a:ext cx="159226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srgbClr val="000099"/>
                </a:solidFill>
                <a:latin typeface="Calibri" pitchFamily="34" charset="0"/>
              </a:rPr>
              <a:t>Sub-clinical</a:t>
            </a:r>
            <a:br>
              <a:rPr lang="en-GB" altLang="en-US" sz="2400">
                <a:solidFill>
                  <a:srgbClr val="000099"/>
                </a:solidFill>
                <a:latin typeface="Calibri" pitchFamily="34" charset="0"/>
              </a:rPr>
            </a:br>
            <a:r>
              <a:rPr lang="en-GB" altLang="en-US" sz="2400">
                <a:solidFill>
                  <a:srgbClr val="000099"/>
                </a:solidFill>
                <a:latin typeface="Calibri" pitchFamily="34" charset="0"/>
              </a:rPr>
              <a:t>Infection</a:t>
            </a:r>
          </a:p>
        </p:txBody>
      </p:sp>
      <p:sp>
        <p:nvSpPr>
          <p:cNvPr id="32783" name="Text Box 15"/>
          <p:cNvSpPr txBox="1">
            <a:spLocks noChangeArrowheads="1"/>
          </p:cNvSpPr>
          <p:nvPr/>
        </p:nvSpPr>
        <p:spPr bwMode="auto">
          <a:xfrm>
            <a:off x="5095875" y="3731741"/>
            <a:ext cx="17319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srgbClr val="000099"/>
                </a:solidFill>
                <a:latin typeface="Calibri" pitchFamily="34" charset="0"/>
              </a:rPr>
              <a:t>Infectious</a:t>
            </a:r>
            <a:br>
              <a:rPr lang="en-GB" altLang="en-US" sz="2400">
                <a:solidFill>
                  <a:srgbClr val="000099"/>
                </a:solidFill>
                <a:latin typeface="Calibri" pitchFamily="34" charset="0"/>
              </a:rPr>
            </a:br>
            <a:r>
              <a:rPr lang="en-GB" altLang="en-US" sz="2400">
                <a:solidFill>
                  <a:srgbClr val="000099"/>
                </a:solidFill>
                <a:latin typeface="Calibri" pitchFamily="34" charset="0"/>
              </a:rPr>
              <a:t>Tuberculosis</a:t>
            </a:r>
          </a:p>
        </p:txBody>
      </p:sp>
      <p:sp>
        <p:nvSpPr>
          <p:cNvPr id="32784" name="Text Box 16"/>
          <p:cNvSpPr txBox="1">
            <a:spLocks noChangeArrowheads="1"/>
          </p:cNvSpPr>
          <p:nvPr/>
        </p:nvSpPr>
        <p:spPr bwMode="auto">
          <a:xfrm>
            <a:off x="4995863" y="4950941"/>
            <a:ext cx="2020887"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srgbClr val="000099"/>
                </a:solidFill>
                <a:latin typeface="Calibri" pitchFamily="34" charset="0"/>
              </a:rPr>
              <a:t>Non-infectious</a:t>
            </a:r>
            <a:br>
              <a:rPr lang="en-GB" altLang="en-US" sz="2400">
                <a:solidFill>
                  <a:srgbClr val="000099"/>
                </a:solidFill>
                <a:latin typeface="Calibri" pitchFamily="34" charset="0"/>
              </a:rPr>
            </a:br>
            <a:r>
              <a:rPr lang="en-GB" altLang="en-US" sz="2400">
                <a:solidFill>
                  <a:srgbClr val="000099"/>
                </a:solidFill>
                <a:latin typeface="Calibri" pitchFamily="34" charset="0"/>
              </a:rPr>
              <a:t>Tuberculosis</a:t>
            </a:r>
          </a:p>
        </p:txBody>
      </p:sp>
      <p:sp>
        <p:nvSpPr>
          <p:cNvPr id="32785" name="Text Box 17"/>
          <p:cNvSpPr txBox="1">
            <a:spLocks noChangeArrowheads="1"/>
          </p:cNvSpPr>
          <p:nvPr/>
        </p:nvSpPr>
        <p:spPr bwMode="auto">
          <a:xfrm>
            <a:off x="7754938" y="4506441"/>
            <a:ext cx="9366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E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fontAlgn="base">
              <a:spcBef>
                <a:spcPct val="0"/>
              </a:spcBef>
              <a:spcAft>
                <a:spcPct val="0"/>
              </a:spcAft>
              <a:buFontTx/>
              <a:buNone/>
            </a:pPr>
            <a:r>
              <a:rPr lang="en-GB" altLang="en-US" sz="2400">
                <a:solidFill>
                  <a:srgbClr val="000099"/>
                </a:solidFill>
                <a:latin typeface="Calibri" pitchFamily="34" charset="0"/>
              </a:rPr>
              <a:t>Death</a:t>
            </a:r>
          </a:p>
        </p:txBody>
      </p:sp>
      <p:sp>
        <p:nvSpPr>
          <p:cNvPr id="32786" name="Line 18"/>
          <p:cNvSpPr>
            <a:spLocks noChangeShapeType="1"/>
          </p:cNvSpPr>
          <p:nvPr/>
        </p:nvSpPr>
        <p:spPr bwMode="auto">
          <a:xfrm>
            <a:off x="228600" y="4754091"/>
            <a:ext cx="685800" cy="0"/>
          </a:xfrm>
          <a:prstGeom prst="line">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2787" name="Line 19"/>
          <p:cNvSpPr>
            <a:spLocks noChangeShapeType="1"/>
          </p:cNvSpPr>
          <p:nvPr/>
        </p:nvSpPr>
        <p:spPr bwMode="auto">
          <a:xfrm>
            <a:off x="2514600" y="4754091"/>
            <a:ext cx="438150" cy="0"/>
          </a:xfrm>
          <a:prstGeom prst="line">
            <a:avLst/>
          </a:prstGeom>
          <a:noFill/>
          <a:ln w="38100">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2788" name="AutoShape 20"/>
          <p:cNvSpPr>
            <a:spLocks/>
          </p:cNvSpPr>
          <p:nvPr/>
        </p:nvSpPr>
        <p:spPr bwMode="auto">
          <a:xfrm>
            <a:off x="4540250" y="4049241"/>
            <a:ext cx="488950" cy="1409700"/>
          </a:xfrm>
          <a:prstGeom prst="leftBrace">
            <a:avLst>
              <a:gd name="adj1" fmla="val 24026"/>
              <a:gd name="adj2" fmla="val 50000"/>
            </a:avLst>
          </a:prstGeom>
          <a:noFill/>
          <a:ln w="2857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2789" name="AutoShape 21"/>
          <p:cNvSpPr>
            <a:spLocks/>
          </p:cNvSpPr>
          <p:nvPr/>
        </p:nvSpPr>
        <p:spPr bwMode="auto">
          <a:xfrm rot="10786015">
            <a:off x="7096125" y="4049241"/>
            <a:ext cx="488950" cy="1409700"/>
          </a:xfrm>
          <a:prstGeom prst="leftBrace">
            <a:avLst>
              <a:gd name="adj1" fmla="val 24026"/>
              <a:gd name="adj2" fmla="val 50000"/>
            </a:avLst>
          </a:prstGeom>
          <a:noFill/>
          <a:ln w="28575">
            <a:solidFill>
              <a:srgbClr val="00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2790" name="Line 22"/>
          <p:cNvSpPr>
            <a:spLocks noChangeShapeType="1"/>
          </p:cNvSpPr>
          <p:nvPr/>
        </p:nvSpPr>
        <p:spPr bwMode="auto">
          <a:xfrm>
            <a:off x="7467600" y="4636616"/>
            <a:ext cx="117475" cy="117475"/>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2791" name="Line 23"/>
          <p:cNvSpPr>
            <a:spLocks noChangeShapeType="1"/>
          </p:cNvSpPr>
          <p:nvPr/>
        </p:nvSpPr>
        <p:spPr bwMode="auto">
          <a:xfrm flipH="1">
            <a:off x="7467600" y="4754091"/>
            <a:ext cx="117475" cy="104775"/>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2792" name="Line 24"/>
          <p:cNvSpPr>
            <a:spLocks noChangeShapeType="1"/>
          </p:cNvSpPr>
          <p:nvPr/>
        </p:nvSpPr>
        <p:spPr bwMode="auto">
          <a:xfrm>
            <a:off x="4911725" y="3944466"/>
            <a:ext cx="117475" cy="104775"/>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2793" name="Line 25"/>
          <p:cNvSpPr>
            <a:spLocks noChangeShapeType="1"/>
          </p:cNvSpPr>
          <p:nvPr/>
        </p:nvSpPr>
        <p:spPr bwMode="auto">
          <a:xfrm flipH="1">
            <a:off x="4911725" y="4049241"/>
            <a:ext cx="117475" cy="123825"/>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2794" name="Line 26"/>
          <p:cNvSpPr>
            <a:spLocks noChangeShapeType="1"/>
          </p:cNvSpPr>
          <p:nvPr/>
        </p:nvSpPr>
        <p:spPr bwMode="auto">
          <a:xfrm>
            <a:off x="4911725" y="5316066"/>
            <a:ext cx="117475" cy="142875"/>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2795" name="Line 27"/>
          <p:cNvSpPr>
            <a:spLocks noChangeShapeType="1"/>
          </p:cNvSpPr>
          <p:nvPr/>
        </p:nvSpPr>
        <p:spPr bwMode="auto">
          <a:xfrm flipH="1">
            <a:off x="4911725" y="5458941"/>
            <a:ext cx="117475" cy="130175"/>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GB">
              <a:solidFill>
                <a:prstClr val="black"/>
              </a:solidFill>
              <a:latin typeface="Arial" charset="0"/>
              <a:cs typeface="Arial" charset="0"/>
            </a:endParaRPr>
          </a:p>
        </p:txBody>
      </p:sp>
      <p:sp>
        <p:nvSpPr>
          <p:cNvPr id="32797" name="Rectangle 31"/>
          <p:cNvSpPr>
            <a:spLocks noChangeArrowheads="1"/>
          </p:cNvSpPr>
          <p:nvPr/>
        </p:nvSpPr>
        <p:spPr bwMode="auto">
          <a:xfrm>
            <a:off x="3165475" y="5805264"/>
            <a:ext cx="1153319" cy="398463"/>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2798" name="Rectangle 32"/>
          <p:cNvSpPr>
            <a:spLocks noChangeArrowheads="1"/>
          </p:cNvSpPr>
          <p:nvPr/>
        </p:nvSpPr>
        <p:spPr bwMode="auto">
          <a:xfrm>
            <a:off x="5481638" y="5877470"/>
            <a:ext cx="1208087" cy="40005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32799" name="Rectangle 33"/>
          <p:cNvSpPr>
            <a:spLocks noChangeArrowheads="1"/>
          </p:cNvSpPr>
          <p:nvPr/>
        </p:nvSpPr>
        <p:spPr bwMode="auto">
          <a:xfrm>
            <a:off x="7661275" y="5310733"/>
            <a:ext cx="1208088" cy="4540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endParaRPr lang="en-GB" altLang="en-US" sz="1800">
              <a:solidFill>
                <a:prstClr val="black"/>
              </a:solidFill>
              <a:latin typeface="Calibri" pitchFamily="34" charset="0"/>
            </a:endParaRPr>
          </a:p>
        </p:txBody>
      </p:sp>
      <p:sp>
        <p:nvSpPr>
          <p:cNvPr id="493602" name="Rectangle 34"/>
          <p:cNvSpPr>
            <a:spLocks noChangeArrowheads="1"/>
          </p:cNvSpPr>
          <p:nvPr/>
        </p:nvSpPr>
        <p:spPr bwMode="auto">
          <a:xfrm>
            <a:off x="3163888" y="5813202"/>
            <a:ext cx="106521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r>
              <a:rPr lang="en-GB" altLang="en-US" sz="1800" b="1" dirty="0">
                <a:solidFill>
                  <a:srgbClr val="FF0000"/>
                </a:solidFill>
                <a:latin typeface="Calibri" pitchFamily="34" charset="0"/>
              </a:rPr>
              <a:t>2 billion+</a:t>
            </a:r>
            <a:endParaRPr lang="en-US" altLang="en-US" sz="1800" b="1" dirty="0">
              <a:solidFill>
                <a:srgbClr val="FF0000"/>
              </a:solidFill>
              <a:latin typeface="Calibri" pitchFamily="34" charset="0"/>
            </a:endParaRPr>
          </a:p>
        </p:txBody>
      </p:sp>
      <p:sp>
        <p:nvSpPr>
          <p:cNvPr id="493603" name="Rectangle 35"/>
          <p:cNvSpPr>
            <a:spLocks noChangeArrowheads="1"/>
          </p:cNvSpPr>
          <p:nvPr/>
        </p:nvSpPr>
        <p:spPr bwMode="auto">
          <a:xfrm>
            <a:off x="5470685" y="5877470"/>
            <a:ext cx="12474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r>
              <a:rPr lang="en-GB" altLang="en-US" sz="1800" b="1" dirty="0" smtClean="0">
                <a:solidFill>
                  <a:srgbClr val="FF0000"/>
                </a:solidFill>
                <a:latin typeface="Calibri" pitchFamily="34" charset="0"/>
              </a:rPr>
              <a:t>10.4 </a:t>
            </a:r>
            <a:r>
              <a:rPr lang="en-GB" altLang="en-US" sz="1800" b="1" dirty="0">
                <a:solidFill>
                  <a:srgbClr val="FF0000"/>
                </a:solidFill>
                <a:latin typeface="Calibri" pitchFamily="34" charset="0"/>
              </a:rPr>
              <a:t>M / </a:t>
            </a:r>
            <a:r>
              <a:rPr lang="en-GB" altLang="en-US" sz="1800" b="1" dirty="0" err="1">
                <a:solidFill>
                  <a:srgbClr val="FF0000"/>
                </a:solidFill>
                <a:latin typeface="Calibri" pitchFamily="34" charset="0"/>
              </a:rPr>
              <a:t>yr</a:t>
            </a:r>
            <a:endParaRPr lang="en-US" altLang="en-US" sz="1800" b="1" dirty="0">
              <a:solidFill>
                <a:srgbClr val="FF0000"/>
              </a:solidFill>
              <a:latin typeface="Calibri" pitchFamily="34" charset="0"/>
            </a:endParaRPr>
          </a:p>
        </p:txBody>
      </p:sp>
      <p:sp>
        <p:nvSpPr>
          <p:cNvPr id="493604" name="Rectangle 36"/>
          <p:cNvSpPr>
            <a:spLocks noChangeArrowheads="1"/>
          </p:cNvSpPr>
          <p:nvPr/>
        </p:nvSpPr>
        <p:spPr bwMode="auto">
          <a:xfrm>
            <a:off x="7688987" y="5310733"/>
            <a:ext cx="11304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r>
              <a:rPr lang="en-GB" altLang="en-US" sz="1800" b="1" dirty="0" smtClean="0">
                <a:solidFill>
                  <a:srgbClr val="FF0000"/>
                </a:solidFill>
                <a:latin typeface="Calibri" pitchFamily="34" charset="0"/>
              </a:rPr>
              <a:t>1.8 </a:t>
            </a:r>
            <a:r>
              <a:rPr lang="en-GB" altLang="en-US" sz="1800" b="1" dirty="0">
                <a:solidFill>
                  <a:srgbClr val="FF0000"/>
                </a:solidFill>
                <a:latin typeface="Calibri" pitchFamily="34" charset="0"/>
              </a:rPr>
              <a:t>M / </a:t>
            </a:r>
            <a:r>
              <a:rPr lang="en-GB" altLang="en-US" sz="1800" b="1" dirty="0" err="1">
                <a:solidFill>
                  <a:srgbClr val="FF0000"/>
                </a:solidFill>
                <a:latin typeface="Calibri" pitchFamily="34" charset="0"/>
              </a:rPr>
              <a:t>yr</a:t>
            </a:r>
            <a:endParaRPr lang="en-US" altLang="en-US" sz="1800" b="1" dirty="0">
              <a:solidFill>
                <a:srgbClr val="FF0000"/>
              </a:solidFill>
              <a:latin typeface="Calibri" pitchFamily="34" charset="0"/>
            </a:endParaRPr>
          </a:p>
        </p:txBody>
      </p:sp>
      <p:sp>
        <p:nvSpPr>
          <p:cNvPr id="493605" name="Text Box 37"/>
          <p:cNvSpPr txBox="1">
            <a:spLocks noChangeArrowheads="1"/>
          </p:cNvSpPr>
          <p:nvPr/>
        </p:nvSpPr>
        <p:spPr bwMode="auto">
          <a:xfrm>
            <a:off x="4929188" y="728712"/>
            <a:ext cx="3225800" cy="163195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None/>
            </a:pPr>
            <a:r>
              <a:rPr lang="fr-CH" altLang="en-US" sz="1600" b="1" dirty="0" err="1">
                <a:solidFill>
                  <a:srgbClr val="000000"/>
                </a:solidFill>
                <a:latin typeface="Calibri" pitchFamily="34" charset="0"/>
              </a:rPr>
              <a:t>Largely</a:t>
            </a:r>
            <a:r>
              <a:rPr lang="fr-CH" altLang="en-US" sz="1600" b="1" dirty="0">
                <a:solidFill>
                  <a:srgbClr val="000000"/>
                </a:solidFill>
                <a:latin typeface="Calibri" pitchFamily="34" charset="0"/>
              </a:rPr>
              <a:t> </a:t>
            </a:r>
            <a:r>
              <a:rPr lang="fr-CH" altLang="en-US" sz="1600" b="1" dirty="0" err="1">
                <a:solidFill>
                  <a:srgbClr val="000000"/>
                </a:solidFill>
                <a:latin typeface="Calibri" pitchFamily="34" charset="0"/>
              </a:rPr>
              <a:t>endogenous</a:t>
            </a:r>
            <a:endParaRPr lang="fr-CH" altLang="en-US" sz="1600" b="1" dirty="0">
              <a:solidFill>
                <a:srgbClr val="000000"/>
              </a:solidFill>
              <a:latin typeface="Calibri" pitchFamily="34" charset="0"/>
            </a:endParaRPr>
          </a:p>
          <a:p>
            <a:pPr fontAlgn="base">
              <a:spcBef>
                <a:spcPct val="0"/>
              </a:spcBef>
              <a:spcAft>
                <a:spcPct val="0"/>
              </a:spcAft>
            </a:pPr>
            <a:r>
              <a:rPr lang="fr-CH" altLang="en-US" sz="1400" b="1" i="1" dirty="0" err="1">
                <a:solidFill>
                  <a:srgbClr val="000000"/>
                </a:solidFill>
                <a:latin typeface="Calibri" pitchFamily="34" charset="0"/>
              </a:rPr>
              <a:t>Innate</a:t>
            </a:r>
            <a:r>
              <a:rPr lang="fr-CH" altLang="en-US" sz="1400" b="1" i="1" dirty="0">
                <a:solidFill>
                  <a:srgbClr val="000000"/>
                </a:solidFill>
                <a:latin typeface="Calibri" pitchFamily="34" charset="0"/>
              </a:rPr>
              <a:t> </a:t>
            </a:r>
            <a:r>
              <a:rPr lang="fr-CH" altLang="en-US" sz="1400" b="1" i="1" dirty="0" err="1">
                <a:solidFill>
                  <a:srgbClr val="000000"/>
                </a:solidFill>
                <a:latin typeface="Calibri" pitchFamily="34" charset="0"/>
              </a:rPr>
              <a:t>resistance</a:t>
            </a:r>
            <a:endParaRPr lang="fr-CH" altLang="en-US" sz="1400" b="1" i="1" dirty="0">
              <a:solidFill>
                <a:srgbClr val="000000"/>
              </a:solidFill>
              <a:latin typeface="Calibri" pitchFamily="34" charset="0"/>
            </a:endParaRPr>
          </a:p>
          <a:p>
            <a:pPr fontAlgn="base">
              <a:spcBef>
                <a:spcPct val="0"/>
              </a:spcBef>
              <a:spcAft>
                <a:spcPct val="0"/>
              </a:spcAft>
            </a:pPr>
            <a:r>
              <a:rPr lang="fr-CH" altLang="en-US" sz="1400" b="1" i="1" dirty="0">
                <a:solidFill>
                  <a:srgbClr val="000000"/>
                </a:solidFill>
                <a:latin typeface="Calibri" pitchFamily="34" charset="0"/>
              </a:rPr>
              <a:t>Performance of </a:t>
            </a:r>
            <a:r>
              <a:rPr lang="fr-CH" altLang="en-US" sz="1400" b="1" i="1" dirty="0" err="1">
                <a:solidFill>
                  <a:srgbClr val="000000"/>
                </a:solidFill>
                <a:latin typeface="Calibri" pitchFamily="34" charset="0"/>
              </a:rPr>
              <a:t>cell-mediated</a:t>
            </a:r>
            <a:r>
              <a:rPr lang="fr-CH" altLang="en-US" sz="1400" b="1" i="1" dirty="0">
                <a:solidFill>
                  <a:srgbClr val="000000"/>
                </a:solidFill>
                <a:latin typeface="Calibri" pitchFamily="34" charset="0"/>
              </a:rPr>
              <a:t> </a:t>
            </a:r>
            <a:r>
              <a:rPr lang="fr-CH" altLang="en-US" sz="1400" b="1" i="1" dirty="0" err="1">
                <a:solidFill>
                  <a:srgbClr val="000000"/>
                </a:solidFill>
                <a:latin typeface="Calibri" pitchFamily="34" charset="0"/>
              </a:rPr>
              <a:t>immunity</a:t>
            </a:r>
            <a:endParaRPr lang="fr-CH" altLang="en-US" sz="1400" b="1" i="1" dirty="0">
              <a:solidFill>
                <a:srgbClr val="000000"/>
              </a:solidFill>
              <a:latin typeface="Calibri" pitchFamily="34" charset="0"/>
            </a:endParaRPr>
          </a:p>
          <a:p>
            <a:pPr fontAlgn="base">
              <a:spcBef>
                <a:spcPct val="0"/>
              </a:spcBef>
              <a:spcAft>
                <a:spcPct val="0"/>
              </a:spcAft>
            </a:pPr>
            <a:r>
              <a:rPr lang="fr-CH" altLang="en-US" sz="1400" b="1" i="1" dirty="0">
                <a:solidFill>
                  <a:srgbClr val="000000"/>
                </a:solidFill>
                <a:latin typeface="Calibri" pitchFamily="34" charset="0"/>
              </a:rPr>
              <a:t>Smoking….</a:t>
            </a:r>
          </a:p>
          <a:p>
            <a:pPr fontAlgn="base">
              <a:spcBef>
                <a:spcPct val="0"/>
              </a:spcBef>
              <a:spcAft>
                <a:spcPct val="0"/>
              </a:spcAft>
            </a:pPr>
            <a:endParaRPr lang="fr-CH" altLang="en-US" sz="1400" b="1" i="1" dirty="0">
              <a:solidFill>
                <a:srgbClr val="000000"/>
              </a:solidFill>
              <a:latin typeface="Calibri" pitchFamily="34" charset="0"/>
            </a:endParaRPr>
          </a:p>
          <a:p>
            <a:pPr fontAlgn="base">
              <a:spcBef>
                <a:spcPct val="0"/>
              </a:spcBef>
              <a:spcAft>
                <a:spcPct val="0"/>
              </a:spcAft>
            </a:pPr>
            <a:r>
              <a:rPr lang="fr-CH" altLang="en-US" sz="1400" b="1" dirty="0" err="1">
                <a:solidFill>
                  <a:srgbClr val="000000"/>
                </a:solidFill>
                <a:latin typeface="Calibri" pitchFamily="34" charset="0"/>
              </a:rPr>
              <a:t>Re-infection</a:t>
            </a:r>
            <a:endParaRPr lang="fr-CH" altLang="en-US" sz="1400" b="1" dirty="0">
              <a:solidFill>
                <a:srgbClr val="000000"/>
              </a:solidFill>
              <a:latin typeface="Calibri" pitchFamily="34" charset="0"/>
            </a:endParaRPr>
          </a:p>
          <a:p>
            <a:pPr fontAlgn="base">
              <a:spcBef>
                <a:spcPct val="0"/>
              </a:spcBef>
              <a:spcAft>
                <a:spcPct val="0"/>
              </a:spcAft>
            </a:pPr>
            <a:r>
              <a:rPr lang="fr-CH" altLang="en-US" sz="1400" b="1" dirty="0" err="1">
                <a:solidFill>
                  <a:srgbClr val="000000"/>
                </a:solidFill>
                <a:latin typeface="Calibri" pitchFamily="34" charset="0"/>
              </a:rPr>
              <a:t>Strain</a:t>
            </a:r>
            <a:r>
              <a:rPr lang="fr-CH" altLang="en-US" sz="1400" b="1" dirty="0">
                <a:solidFill>
                  <a:srgbClr val="000000"/>
                </a:solidFill>
                <a:latin typeface="Calibri" pitchFamily="34" charset="0"/>
              </a:rPr>
              <a:t> virulence</a:t>
            </a:r>
            <a:endParaRPr lang="en-US" altLang="en-US" sz="1400" b="1" dirty="0">
              <a:solidFill>
                <a:srgbClr val="000000"/>
              </a:solidFill>
              <a:latin typeface="Calibri" pitchFamily="34" charset="0"/>
            </a:endParaRPr>
          </a:p>
        </p:txBody>
      </p:sp>
      <p:sp>
        <p:nvSpPr>
          <p:cNvPr id="493606" name="Line 38"/>
          <p:cNvSpPr>
            <a:spLocks noChangeShapeType="1"/>
          </p:cNvSpPr>
          <p:nvPr/>
        </p:nvSpPr>
        <p:spPr bwMode="auto">
          <a:xfrm flipH="1">
            <a:off x="5446713" y="2360662"/>
            <a:ext cx="647700" cy="45826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prstClr val="black"/>
              </a:solidFill>
              <a:latin typeface="Arial" charset="0"/>
              <a:cs typeface="Arial" charset="0"/>
            </a:endParaRPr>
          </a:p>
        </p:txBody>
      </p:sp>
      <p:sp>
        <p:nvSpPr>
          <p:cNvPr id="32805" name="Rectangle 39"/>
          <p:cNvSpPr>
            <a:spLocks noChangeArrowheads="1"/>
          </p:cNvSpPr>
          <p:nvPr/>
        </p:nvSpPr>
        <p:spPr bwMode="auto">
          <a:xfrm>
            <a:off x="269875" y="736129"/>
            <a:ext cx="3421063" cy="27384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None/>
            </a:pPr>
            <a:r>
              <a:rPr lang="fr-CH" altLang="en-US" sz="1600" b="1" dirty="0" err="1">
                <a:solidFill>
                  <a:prstClr val="black"/>
                </a:solidFill>
                <a:latin typeface="Calibri" pitchFamily="34" charset="0"/>
              </a:rPr>
              <a:t>Medical</a:t>
            </a:r>
            <a:r>
              <a:rPr lang="fr-CH" altLang="en-US" sz="1600" b="1" dirty="0">
                <a:solidFill>
                  <a:prstClr val="black"/>
                </a:solidFill>
                <a:latin typeface="Calibri" pitchFamily="34" charset="0"/>
              </a:rPr>
              <a:t> conditions </a:t>
            </a:r>
            <a:r>
              <a:rPr lang="fr-CH" altLang="en-US" sz="1600" b="1" dirty="0" err="1">
                <a:solidFill>
                  <a:prstClr val="black"/>
                </a:solidFill>
                <a:latin typeface="Calibri" pitchFamily="34" charset="0"/>
              </a:rPr>
              <a:t>increasing</a:t>
            </a:r>
            <a:r>
              <a:rPr lang="fr-CH" altLang="en-US" sz="1600" b="1" dirty="0">
                <a:solidFill>
                  <a:prstClr val="black"/>
                </a:solidFill>
                <a:latin typeface="Calibri" pitchFamily="34" charset="0"/>
              </a:rPr>
              <a:t> </a:t>
            </a:r>
            <a:r>
              <a:rPr lang="fr-CH" altLang="en-US" sz="1600" b="1" dirty="0" err="1">
                <a:solidFill>
                  <a:prstClr val="black"/>
                </a:solidFill>
                <a:latin typeface="Calibri" pitchFamily="34" charset="0"/>
              </a:rPr>
              <a:t>risk</a:t>
            </a:r>
            <a:r>
              <a:rPr lang="fr-CH" altLang="en-US" sz="1600" b="1" dirty="0">
                <a:solidFill>
                  <a:prstClr val="black"/>
                </a:solidFill>
                <a:latin typeface="Calibri" pitchFamily="34" charset="0"/>
              </a:rPr>
              <a:t>:</a:t>
            </a:r>
          </a:p>
          <a:p>
            <a:pPr fontAlgn="base">
              <a:spcBef>
                <a:spcPct val="0"/>
              </a:spcBef>
              <a:spcAft>
                <a:spcPct val="0"/>
              </a:spcAft>
              <a:buFontTx/>
              <a:buNone/>
            </a:pPr>
            <a:endParaRPr lang="fr-CH" altLang="en-US" sz="1600" b="1" dirty="0">
              <a:solidFill>
                <a:prstClr val="black"/>
              </a:solidFill>
              <a:latin typeface="Calibri" pitchFamily="34" charset="0"/>
            </a:endParaRPr>
          </a:p>
          <a:p>
            <a:pPr fontAlgn="base">
              <a:spcBef>
                <a:spcPct val="0"/>
              </a:spcBef>
              <a:spcAft>
                <a:spcPct val="0"/>
              </a:spcAft>
              <a:buFontTx/>
              <a:buNone/>
            </a:pPr>
            <a:r>
              <a:rPr lang="fr-CH" altLang="en-US" sz="1400" i="1" dirty="0">
                <a:solidFill>
                  <a:prstClr val="black"/>
                </a:solidFill>
                <a:latin typeface="Calibri" pitchFamily="34" charset="0"/>
              </a:rPr>
              <a:t>HIV</a:t>
            </a:r>
          </a:p>
          <a:p>
            <a:pPr fontAlgn="base">
              <a:spcBef>
                <a:spcPct val="0"/>
              </a:spcBef>
              <a:spcAft>
                <a:spcPct val="0"/>
              </a:spcAft>
              <a:buFontTx/>
              <a:buNone/>
            </a:pPr>
            <a:r>
              <a:rPr lang="fr-CH" altLang="en-US" sz="1400" i="1" dirty="0" err="1">
                <a:solidFill>
                  <a:prstClr val="black"/>
                </a:solidFill>
                <a:latin typeface="Calibri" pitchFamily="34" charset="0"/>
              </a:rPr>
              <a:t>Fibrotic</a:t>
            </a:r>
            <a:r>
              <a:rPr lang="fr-CH" altLang="en-US" sz="1400" i="1" dirty="0">
                <a:solidFill>
                  <a:prstClr val="black"/>
                </a:solidFill>
                <a:latin typeface="Calibri" pitchFamily="34" charset="0"/>
              </a:rPr>
              <a:t> </a:t>
            </a:r>
            <a:r>
              <a:rPr lang="fr-CH" altLang="en-US" sz="1400" i="1" dirty="0" err="1">
                <a:solidFill>
                  <a:prstClr val="black"/>
                </a:solidFill>
                <a:latin typeface="Calibri" pitchFamily="34" charset="0"/>
              </a:rPr>
              <a:t>lesions</a:t>
            </a:r>
            <a:endParaRPr lang="fr-CH" altLang="en-US" sz="1400" i="1" dirty="0">
              <a:solidFill>
                <a:prstClr val="black"/>
              </a:solidFill>
              <a:latin typeface="Calibri" pitchFamily="34" charset="0"/>
            </a:endParaRPr>
          </a:p>
          <a:p>
            <a:pPr fontAlgn="base">
              <a:spcBef>
                <a:spcPct val="0"/>
              </a:spcBef>
              <a:spcAft>
                <a:spcPct val="0"/>
              </a:spcAft>
              <a:buFontTx/>
              <a:buNone/>
            </a:pPr>
            <a:r>
              <a:rPr lang="fr-CH" altLang="en-US" sz="1400" i="1" dirty="0">
                <a:solidFill>
                  <a:prstClr val="black"/>
                </a:solidFill>
                <a:latin typeface="Calibri" pitchFamily="34" charset="0"/>
              </a:rPr>
              <a:t>DM </a:t>
            </a:r>
          </a:p>
          <a:p>
            <a:pPr fontAlgn="base">
              <a:spcBef>
                <a:spcPct val="0"/>
              </a:spcBef>
              <a:spcAft>
                <a:spcPct val="0"/>
              </a:spcAft>
              <a:buFontTx/>
              <a:buNone/>
            </a:pPr>
            <a:r>
              <a:rPr lang="fr-CH" altLang="en-US" sz="1400" i="1" dirty="0" err="1">
                <a:solidFill>
                  <a:prstClr val="black"/>
                </a:solidFill>
                <a:latin typeface="Calibri" pitchFamily="34" charset="0"/>
              </a:rPr>
              <a:t>Silicosis</a:t>
            </a:r>
            <a:r>
              <a:rPr lang="fr-CH" altLang="en-US" sz="1400" i="1" dirty="0">
                <a:solidFill>
                  <a:prstClr val="black"/>
                </a:solidFill>
                <a:latin typeface="Calibri" pitchFamily="34" charset="0"/>
              </a:rPr>
              <a:t> </a:t>
            </a:r>
          </a:p>
          <a:p>
            <a:pPr fontAlgn="base">
              <a:spcBef>
                <a:spcPct val="0"/>
              </a:spcBef>
              <a:spcAft>
                <a:spcPct val="0"/>
              </a:spcAft>
              <a:buFontTx/>
              <a:buNone/>
            </a:pPr>
            <a:r>
              <a:rPr lang="fr-CH" altLang="en-US" sz="1400" i="1" dirty="0" err="1">
                <a:solidFill>
                  <a:prstClr val="black"/>
                </a:solidFill>
                <a:latin typeface="Calibri" pitchFamily="34" charset="0"/>
              </a:rPr>
              <a:t>Steroids</a:t>
            </a:r>
            <a:r>
              <a:rPr lang="fr-CH" altLang="en-US" sz="1400" i="1" dirty="0">
                <a:solidFill>
                  <a:prstClr val="black"/>
                </a:solidFill>
                <a:latin typeface="Calibri" pitchFamily="34" charset="0"/>
              </a:rPr>
              <a:t>, TNF-</a:t>
            </a:r>
            <a:r>
              <a:rPr lang="fr-CH" altLang="en-US" sz="1400" i="1" dirty="0" err="1">
                <a:solidFill>
                  <a:prstClr val="black"/>
                </a:solidFill>
                <a:latin typeface="Calibri" pitchFamily="34" charset="0"/>
              </a:rPr>
              <a:t>inhibitors</a:t>
            </a:r>
            <a:endParaRPr lang="fr-CH" altLang="en-US" sz="1400" i="1" dirty="0">
              <a:solidFill>
                <a:prstClr val="black"/>
              </a:solidFill>
              <a:latin typeface="Calibri" pitchFamily="34" charset="0"/>
            </a:endParaRPr>
          </a:p>
          <a:p>
            <a:pPr fontAlgn="base">
              <a:spcBef>
                <a:spcPct val="0"/>
              </a:spcBef>
              <a:spcAft>
                <a:spcPct val="0"/>
              </a:spcAft>
              <a:buFontTx/>
              <a:buNone/>
            </a:pPr>
            <a:r>
              <a:rPr lang="fr-CH" altLang="en-US" sz="1400" i="1" dirty="0" err="1">
                <a:solidFill>
                  <a:prstClr val="black"/>
                </a:solidFill>
                <a:latin typeface="Calibri" pitchFamily="34" charset="0"/>
              </a:rPr>
              <a:t>Neoplasms</a:t>
            </a:r>
            <a:r>
              <a:rPr lang="fr-CH" altLang="en-US" sz="1400" i="1" dirty="0">
                <a:solidFill>
                  <a:prstClr val="black"/>
                </a:solidFill>
                <a:latin typeface="Calibri" pitchFamily="34" charset="0"/>
              </a:rPr>
              <a:t>, </a:t>
            </a:r>
            <a:r>
              <a:rPr lang="fr-CH" altLang="en-US" sz="1400" i="1" dirty="0" err="1">
                <a:solidFill>
                  <a:prstClr val="black"/>
                </a:solidFill>
                <a:latin typeface="Calibri" pitchFamily="34" charset="0"/>
              </a:rPr>
              <a:t>Chroni</a:t>
            </a:r>
            <a:r>
              <a:rPr lang="fr-CH" altLang="en-US" sz="1400" i="1" dirty="0">
                <a:solidFill>
                  <a:prstClr val="black"/>
                </a:solidFill>
                <a:latin typeface="Calibri" pitchFamily="34" charset="0"/>
              </a:rPr>
              <a:t> </a:t>
            </a:r>
            <a:r>
              <a:rPr lang="fr-CH" altLang="en-US" sz="1400" i="1" dirty="0" err="1">
                <a:solidFill>
                  <a:prstClr val="black"/>
                </a:solidFill>
                <a:latin typeface="Calibri" pitchFamily="34" charset="0"/>
              </a:rPr>
              <a:t>Renal</a:t>
            </a:r>
            <a:r>
              <a:rPr lang="fr-CH" altLang="en-US" sz="1400" i="1" dirty="0">
                <a:solidFill>
                  <a:prstClr val="black"/>
                </a:solidFill>
                <a:latin typeface="Calibri" pitchFamily="34" charset="0"/>
              </a:rPr>
              <a:t> </a:t>
            </a:r>
            <a:r>
              <a:rPr lang="fr-CH" altLang="en-US" sz="1400" i="1" dirty="0" err="1">
                <a:solidFill>
                  <a:prstClr val="black"/>
                </a:solidFill>
                <a:latin typeface="Calibri" pitchFamily="34" charset="0"/>
              </a:rPr>
              <a:t>Failure</a:t>
            </a:r>
            <a:endParaRPr lang="fr-CH" altLang="en-US" sz="1400" i="1" dirty="0">
              <a:solidFill>
                <a:prstClr val="black"/>
              </a:solidFill>
              <a:latin typeface="Calibri" pitchFamily="34" charset="0"/>
            </a:endParaRPr>
          </a:p>
          <a:p>
            <a:pPr fontAlgn="base">
              <a:spcBef>
                <a:spcPct val="0"/>
              </a:spcBef>
              <a:spcAft>
                <a:spcPct val="0"/>
              </a:spcAft>
              <a:buFontTx/>
              <a:buNone/>
            </a:pPr>
            <a:r>
              <a:rPr lang="fr-CH" altLang="en-US" sz="1400" i="1" dirty="0" err="1">
                <a:solidFill>
                  <a:prstClr val="black"/>
                </a:solidFill>
                <a:latin typeface="Calibri" pitchFamily="34" charset="0"/>
              </a:rPr>
              <a:t>Jejuno-Ileal</a:t>
            </a:r>
            <a:r>
              <a:rPr lang="fr-CH" altLang="en-US" sz="1400" i="1" dirty="0">
                <a:solidFill>
                  <a:prstClr val="black"/>
                </a:solidFill>
                <a:latin typeface="Calibri" pitchFamily="34" charset="0"/>
              </a:rPr>
              <a:t> Bypass, Gastrectomy </a:t>
            </a:r>
          </a:p>
          <a:p>
            <a:pPr fontAlgn="base">
              <a:spcBef>
                <a:spcPct val="0"/>
              </a:spcBef>
              <a:spcAft>
                <a:spcPct val="0"/>
              </a:spcAft>
              <a:buFontTx/>
              <a:buNone/>
            </a:pPr>
            <a:r>
              <a:rPr lang="fr-CH" altLang="en-US" sz="1400" i="1" dirty="0">
                <a:solidFill>
                  <a:prstClr val="black"/>
                </a:solidFill>
                <a:latin typeface="Calibri" pitchFamily="34" charset="0"/>
              </a:rPr>
              <a:t>Malabsorption </a:t>
            </a:r>
          </a:p>
          <a:p>
            <a:pPr fontAlgn="base">
              <a:spcBef>
                <a:spcPct val="0"/>
              </a:spcBef>
              <a:spcAft>
                <a:spcPct val="0"/>
              </a:spcAft>
              <a:buFontTx/>
              <a:buNone/>
            </a:pPr>
            <a:r>
              <a:rPr lang="fr-CH" altLang="en-US" sz="1400" i="1" dirty="0">
                <a:solidFill>
                  <a:prstClr val="black"/>
                </a:solidFill>
                <a:latin typeface="Calibri" pitchFamily="34" charset="0"/>
              </a:rPr>
              <a:t>Smoking</a:t>
            </a:r>
          </a:p>
          <a:p>
            <a:pPr fontAlgn="base">
              <a:spcBef>
                <a:spcPct val="0"/>
              </a:spcBef>
              <a:spcAft>
                <a:spcPct val="0"/>
              </a:spcAft>
              <a:buFontTx/>
              <a:buNone/>
            </a:pPr>
            <a:r>
              <a:rPr lang="fr-CH" altLang="en-US" sz="1400" i="1" dirty="0" err="1">
                <a:solidFill>
                  <a:prstClr val="black"/>
                </a:solidFill>
                <a:latin typeface="Calibri" pitchFamily="34" charset="0"/>
              </a:rPr>
              <a:t>Alcohol</a:t>
            </a:r>
            <a:r>
              <a:rPr lang="fr-CH" altLang="en-US" sz="1400" i="1" dirty="0">
                <a:solidFill>
                  <a:prstClr val="black"/>
                </a:solidFill>
                <a:latin typeface="Calibri" pitchFamily="34" charset="0"/>
              </a:rPr>
              <a:t> abuse</a:t>
            </a:r>
            <a:endParaRPr lang="fr-CH" altLang="en-US" sz="1400" dirty="0">
              <a:solidFill>
                <a:prstClr val="black"/>
              </a:solidFill>
              <a:latin typeface="Calibri" pitchFamily="34" charset="0"/>
            </a:endParaRPr>
          </a:p>
        </p:txBody>
      </p:sp>
      <p:sp>
        <p:nvSpPr>
          <p:cNvPr id="32806" name="Line 40"/>
          <p:cNvSpPr>
            <a:spLocks noChangeShapeType="1"/>
          </p:cNvSpPr>
          <p:nvPr/>
        </p:nvSpPr>
        <p:spPr bwMode="auto">
          <a:xfrm flipH="1">
            <a:off x="3708400" y="1455266"/>
            <a:ext cx="122078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GB">
              <a:solidFill>
                <a:prstClr val="black"/>
              </a:solidFill>
              <a:latin typeface="Arial" charset="0"/>
              <a:cs typeface="Arial" charset="0"/>
            </a:endParaRPr>
          </a:p>
        </p:txBody>
      </p:sp>
      <p:sp>
        <p:nvSpPr>
          <p:cNvPr id="42" name="Freeform 17"/>
          <p:cNvSpPr>
            <a:spLocks/>
          </p:cNvSpPr>
          <p:nvPr/>
        </p:nvSpPr>
        <p:spPr bwMode="auto">
          <a:xfrm>
            <a:off x="150813" y="675804"/>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57150">
            <a:solidFill>
              <a:srgbClr val="0080FF"/>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GB">
              <a:solidFill>
                <a:prstClr val="black"/>
              </a:solidFill>
              <a:latin typeface="Arial" charset="0"/>
              <a:cs typeface="Arial" charset="0"/>
            </a:endParaRPr>
          </a:p>
        </p:txBody>
      </p:sp>
      <p:sp>
        <p:nvSpPr>
          <p:cNvPr id="43" name="Text Box 34"/>
          <p:cNvSpPr txBox="1">
            <a:spLocks noChangeArrowheads="1"/>
          </p:cNvSpPr>
          <p:nvPr/>
        </p:nvSpPr>
        <p:spPr bwMode="auto">
          <a:xfrm>
            <a:off x="146050" y="101600"/>
            <a:ext cx="87233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None/>
            </a:pPr>
            <a:r>
              <a:rPr lang="fr-CH" altLang="en-US" b="1" dirty="0" err="1">
                <a:solidFill>
                  <a:prstClr val="black"/>
                </a:solidFill>
                <a:latin typeface="Century Gothic" panose="020B0502020202020204" pitchFamily="34" charset="0"/>
              </a:rPr>
              <a:t>Etiologic</a:t>
            </a:r>
            <a:r>
              <a:rPr lang="fr-CH" altLang="en-US" b="1" dirty="0">
                <a:solidFill>
                  <a:prstClr val="black"/>
                </a:solidFill>
                <a:latin typeface="Century Gothic" panose="020B0502020202020204" pitchFamily="34" charset="0"/>
              </a:rPr>
              <a:t> Epidemiology of </a:t>
            </a:r>
            <a:r>
              <a:rPr lang="fr-CH" altLang="en-US" b="1" dirty="0" err="1">
                <a:solidFill>
                  <a:prstClr val="black"/>
                </a:solidFill>
                <a:latin typeface="Century Gothic" panose="020B0502020202020204" pitchFamily="34" charset="0"/>
              </a:rPr>
              <a:t>t</a:t>
            </a:r>
            <a:r>
              <a:rPr lang="fr-CH" altLang="en-US" b="1" dirty="0" err="1" smtClean="0">
                <a:solidFill>
                  <a:prstClr val="black"/>
                </a:solidFill>
                <a:latin typeface="Century Gothic" panose="020B0502020202020204" pitchFamily="34" charset="0"/>
              </a:rPr>
              <a:t>uberculosis</a:t>
            </a:r>
            <a:endParaRPr lang="en-US" altLang="en-US" b="1" dirty="0">
              <a:solidFill>
                <a:prstClr val="black"/>
              </a:solidFill>
              <a:latin typeface="Century Gothic" panose="020B0502020202020204" pitchFamily="34" charset="0"/>
            </a:endParaRPr>
          </a:p>
        </p:txBody>
      </p:sp>
      <p:grpSp>
        <p:nvGrpSpPr>
          <p:cNvPr id="44" name="Group 43"/>
          <p:cNvGrpSpPr/>
          <p:nvPr/>
        </p:nvGrpSpPr>
        <p:grpSpPr>
          <a:xfrm>
            <a:off x="0" y="6307790"/>
            <a:ext cx="9180512" cy="587115"/>
            <a:chOff x="0" y="6239537"/>
            <a:chExt cx="9212088" cy="618462"/>
          </a:xfrm>
        </p:grpSpPr>
        <p:pic>
          <p:nvPicPr>
            <p:cNvPr id="45" name="Picture 7"/>
            <p:cNvPicPr>
              <a:picLocks noChangeAspect="1" noChangeArrowheads="1"/>
            </p:cNvPicPr>
            <p:nvPr/>
          </p:nvPicPr>
          <p:blipFill rotWithShape="1">
            <a:blip r:embed="rId2">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Pentagon 45"/>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47"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Tree>
    <p:extLst>
      <p:ext uri="{BB962C8B-B14F-4D97-AF65-F5344CB8AC3E}">
        <p14:creationId xmlns:p14="http://schemas.microsoft.com/office/powerpoint/2010/main" val="2033020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80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360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3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605" grpId="0" animBg="1"/>
      <p:bldP spid="493606" grpId="0" animBg="1"/>
      <p:bldP spid="32805" grpId="0" animBg="1"/>
      <p:bldP spid="3280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3"/>
          <p:cNvSpPr txBox="1">
            <a:spLocks noChangeArrowheads="1"/>
          </p:cNvSpPr>
          <p:nvPr/>
        </p:nvSpPr>
        <p:spPr bwMode="auto">
          <a:xfrm>
            <a:off x="189037" y="5440363"/>
            <a:ext cx="184609" cy="46161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80" tIns="45693" rIns="91380" bIns="45693">
            <a:spAutoFit/>
          </a:bodyPr>
          <a:lstStyle>
            <a:lvl1pPr eaLnBrk="0" hangingPunct="0">
              <a:spcBef>
                <a:spcPct val="20000"/>
              </a:spcBef>
              <a:buChar char="•"/>
              <a:defRPr sz="3200">
                <a:solidFill>
                  <a:schemeClr val="tx1"/>
                </a:solidFill>
                <a:latin typeface="Cambria" pitchFamily="18" charset="0"/>
              </a:defRPr>
            </a:lvl1pPr>
            <a:lvl2pPr marL="742950" indent="-285750" eaLnBrk="0" hangingPunct="0">
              <a:spcBef>
                <a:spcPct val="20000"/>
              </a:spcBef>
              <a:buChar char="–"/>
              <a:defRPr sz="2800">
                <a:solidFill>
                  <a:schemeClr val="tx1"/>
                </a:solidFill>
                <a:latin typeface="Cambria" pitchFamily="18" charset="0"/>
              </a:defRPr>
            </a:lvl2pPr>
            <a:lvl3pPr marL="1143000" indent="-228600" eaLnBrk="0" hangingPunct="0">
              <a:spcBef>
                <a:spcPct val="20000"/>
              </a:spcBef>
              <a:buChar char="•"/>
              <a:defRPr sz="2400">
                <a:solidFill>
                  <a:schemeClr val="tx1"/>
                </a:solidFill>
                <a:latin typeface="Cambria" pitchFamily="18" charset="0"/>
              </a:defRPr>
            </a:lvl3pPr>
            <a:lvl4pPr marL="1600200" indent="-228600" eaLnBrk="0" hangingPunct="0">
              <a:spcBef>
                <a:spcPct val="20000"/>
              </a:spcBef>
              <a:buChar char="–"/>
              <a:defRPr sz="2000">
                <a:solidFill>
                  <a:schemeClr val="tx1"/>
                </a:solidFill>
                <a:latin typeface="Cambria" pitchFamily="18" charset="0"/>
              </a:defRPr>
            </a:lvl4pPr>
            <a:lvl5pPr marL="2057400" indent="-228600" eaLnBrk="0" hangingPunct="0">
              <a:spcBef>
                <a:spcPct val="20000"/>
              </a:spcBef>
              <a:buChar char="»"/>
              <a:defRPr sz="2000">
                <a:solidFill>
                  <a:schemeClr val="tx1"/>
                </a:solidFill>
                <a:latin typeface="Cambria" pitchFamily="18" charset="0"/>
              </a:defRPr>
            </a:lvl5pPr>
            <a:lvl6pPr marL="2514600" indent="-228600" eaLnBrk="0" fontAlgn="base" hangingPunct="0">
              <a:spcBef>
                <a:spcPct val="20000"/>
              </a:spcBef>
              <a:spcAft>
                <a:spcPct val="0"/>
              </a:spcAft>
              <a:buChar char="»"/>
              <a:defRPr sz="2000">
                <a:solidFill>
                  <a:schemeClr val="tx1"/>
                </a:solidFill>
                <a:latin typeface="Cambria" pitchFamily="18" charset="0"/>
              </a:defRPr>
            </a:lvl6pPr>
            <a:lvl7pPr marL="2971800" indent="-228600" eaLnBrk="0" fontAlgn="base" hangingPunct="0">
              <a:spcBef>
                <a:spcPct val="20000"/>
              </a:spcBef>
              <a:spcAft>
                <a:spcPct val="0"/>
              </a:spcAft>
              <a:buChar char="»"/>
              <a:defRPr sz="2000">
                <a:solidFill>
                  <a:schemeClr val="tx1"/>
                </a:solidFill>
                <a:latin typeface="Cambria" pitchFamily="18" charset="0"/>
              </a:defRPr>
            </a:lvl7pPr>
            <a:lvl8pPr marL="3429000" indent="-228600" eaLnBrk="0" fontAlgn="base" hangingPunct="0">
              <a:spcBef>
                <a:spcPct val="20000"/>
              </a:spcBef>
              <a:spcAft>
                <a:spcPct val="0"/>
              </a:spcAft>
              <a:buChar char="»"/>
              <a:defRPr sz="2000">
                <a:solidFill>
                  <a:schemeClr val="tx1"/>
                </a:solidFill>
                <a:latin typeface="Cambria" pitchFamily="18" charset="0"/>
              </a:defRPr>
            </a:lvl8pPr>
            <a:lvl9pPr marL="3886200" indent="-228600" eaLnBrk="0" fontAlgn="base" hangingPunct="0">
              <a:spcBef>
                <a:spcPct val="20000"/>
              </a:spcBef>
              <a:spcAft>
                <a:spcPct val="0"/>
              </a:spcAft>
              <a:buChar char="»"/>
              <a:defRPr sz="2000">
                <a:solidFill>
                  <a:schemeClr val="tx1"/>
                </a:solidFill>
                <a:latin typeface="Cambria" pitchFamily="18" charset="0"/>
              </a:defRPr>
            </a:lvl9pPr>
          </a:lstStyle>
          <a:p>
            <a:pPr eaLnBrk="1" fontAlgn="base" hangingPunct="1">
              <a:spcBef>
                <a:spcPct val="0"/>
              </a:spcBef>
              <a:spcAft>
                <a:spcPct val="0"/>
              </a:spcAft>
              <a:buFontTx/>
              <a:buNone/>
            </a:pPr>
            <a:endParaRPr lang="en-GB" altLang="en-US" sz="2400">
              <a:solidFill>
                <a:srgbClr val="BBE0E3"/>
              </a:solidFill>
              <a:latin typeface="airal narrow"/>
              <a:cs typeface="Arial" pitchFamily="34" charset="0"/>
            </a:endParaRPr>
          </a:p>
        </p:txBody>
      </p:sp>
      <p:sp>
        <p:nvSpPr>
          <p:cNvPr id="86019" name="Text Box 4"/>
          <p:cNvSpPr txBox="1">
            <a:spLocks noChangeArrowheads="1"/>
          </p:cNvSpPr>
          <p:nvPr/>
        </p:nvSpPr>
        <p:spPr bwMode="auto">
          <a:xfrm>
            <a:off x="395537" y="1124744"/>
            <a:ext cx="8496944" cy="443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80" tIns="45693" rIns="91380" bIns="45693">
            <a:spAutoFit/>
          </a:bodyPr>
          <a:lstStyle>
            <a:lvl1pPr marL="342900" indent="-342900" eaLnBrk="0" hangingPunct="0">
              <a:spcBef>
                <a:spcPct val="20000"/>
              </a:spcBef>
              <a:buChar char="•"/>
              <a:defRPr sz="3200">
                <a:solidFill>
                  <a:schemeClr val="tx1"/>
                </a:solidFill>
                <a:latin typeface="Cambria" pitchFamily="18" charset="0"/>
              </a:defRPr>
            </a:lvl1pPr>
            <a:lvl2pPr marL="742950" indent="-285750" eaLnBrk="0" hangingPunct="0">
              <a:spcBef>
                <a:spcPct val="20000"/>
              </a:spcBef>
              <a:buChar char="–"/>
              <a:defRPr sz="2800">
                <a:solidFill>
                  <a:schemeClr val="tx1"/>
                </a:solidFill>
                <a:latin typeface="Cambria" pitchFamily="18" charset="0"/>
              </a:defRPr>
            </a:lvl2pPr>
            <a:lvl3pPr marL="1143000" indent="-228600" eaLnBrk="0" hangingPunct="0">
              <a:spcBef>
                <a:spcPct val="20000"/>
              </a:spcBef>
              <a:buChar char="•"/>
              <a:defRPr sz="2400">
                <a:solidFill>
                  <a:schemeClr val="tx1"/>
                </a:solidFill>
                <a:latin typeface="Cambria" pitchFamily="18" charset="0"/>
              </a:defRPr>
            </a:lvl3pPr>
            <a:lvl4pPr marL="1600200" indent="-228600" eaLnBrk="0" hangingPunct="0">
              <a:spcBef>
                <a:spcPct val="20000"/>
              </a:spcBef>
              <a:buChar char="–"/>
              <a:defRPr sz="2000">
                <a:solidFill>
                  <a:schemeClr val="tx1"/>
                </a:solidFill>
                <a:latin typeface="Cambria" pitchFamily="18" charset="0"/>
              </a:defRPr>
            </a:lvl4pPr>
            <a:lvl5pPr marL="2057400" indent="-228600" eaLnBrk="0" hangingPunct="0">
              <a:spcBef>
                <a:spcPct val="20000"/>
              </a:spcBef>
              <a:buChar char="»"/>
              <a:defRPr sz="2000">
                <a:solidFill>
                  <a:schemeClr val="tx1"/>
                </a:solidFill>
                <a:latin typeface="Cambria" pitchFamily="18" charset="0"/>
              </a:defRPr>
            </a:lvl5pPr>
            <a:lvl6pPr marL="2514600" indent="-228600" eaLnBrk="0" fontAlgn="base" hangingPunct="0">
              <a:spcBef>
                <a:spcPct val="20000"/>
              </a:spcBef>
              <a:spcAft>
                <a:spcPct val="0"/>
              </a:spcAft>
              <a:buChar char="»"/>
              <a:defRPr sz="2000">
                <a:solidFill>
                  <a:schemeClr val="tx1"/>
                </a:solidFill>
                <a:latin typeface="Cambria" pitchFamily="18" charset="0"/>
              </a:defRPr>
            </a:lvl6pPr>
            <a:lvl7pPr marL="2971800" indent="-228600" eaLnBrk="0" fontAlgn="base" hangingPunct="0">
              <a:spcBef>
                <a:spcPct val="20000"/>
              </a:spcBef>
              <a:spcAft>
                <a:spcPct val="0"/>
              </a:spcAft>
              <a:buChar char="»"/>
              <a:defRPr sz="2000">
                <a:solidFill>
                  <a:schemeClr val="tx1"/>
                </a:solidFill>
                <a:latin typeface="Cambria" pitchFamily="18" charset="0"/>
              </a:defRPr>
            </a:lvl7pPr>
            <a:lvl8pPr marL="3429000" indent="-228600" eaLnBrk="0" fontAlgn="base" hangingPunct="0">
              <a:spcBef>
                <a:spcPct val="20000"/>
              </a:spcBef>
              <a:spcAft>
                <a:spcPct val="0"/>
              </a:spcAft>
              <a:buChar char="»"/>
              <a:defRPr sz="2000">
                <a:solidFill>
                  <a:schemeClr val="tx1"/>
                </a:solidFill>
                <a:latin typeface="Cambria" pitchFamily="18" charset="0"/>
              </a:defRPr>
            </a:lvl8pPr>
            <a:lvl9pPr marL="3886200" indent="-228600" eaLnBrk="0" fontAlgn="base" hangingPunct="0">
              <a:spcBef>
                <a:spcPct val="20000"/>
              </a:spcBef>
              <a:spcAft>
                <a:spcPct val="0"/>
              </a:spcAft>
              <a:buChar char="»"/>
              <a:defRPr sz="2000">
                <a:solidFill>
                  <a:schemeClr val="tx1"/>
                </a:solidFill>
                <a:latin typeface="Cambria" pitchFamily="18" charset="0"/>
              </a:defRPr>
            </a:lvl9pPr>
          </a:lstStyle>
          <a:p>
            <a:pPr eaLnBrk="1" fontAlgn="base" hangingPunct="1">
              <a:spcBef>
                <a:spcPct val="0"/>
              </a:spcBef>
              <a:spcAft>
                <a:spcPct val="0"/>
              </a:spcAft>
              <a:buFont typeface="Wingdings" pitchFamily="2" charset="2"/>
              <a:buChar char="§"/>
            </a:pPr>
            <a:r>
              <a:rPr lang="en-US" altLang="en-US" sz="2000" b="1" i="1" dirty="0">
                <a:solidFill>
                  <a:srgbClr val="FF0000"/>
                </a:solidFill>
                <a:latin typeface="Calibri"/>
                <a:cs typeface="Arial" pitchFamily="34" charset="0"/>
              </a:rPr>
              <a:t>Precision medicine </a:t>
            </a:r>
            <a:r>
              <a:rPr lang="en-US" altLang="en-US" sz="2000" i="1" dirty="0" smtClean="0">
                <a:solidFill>
                  <a:srgbClr val="000000"/>
                </a:solidFill>
                <a:latin typeface="Calibri"/>
                <a:cs typeface="Arial" pitchFamily="34" charset="0"/>
              </a:rPr>
              <a:t>is</a:t>
            </a:r>
            <a:r>
              <a:rPr lang="en-US" altLang="en-US" sz="2000" b="1" i="1" dirty="0" smtClean="0">
                <a:solidFill>
                  <a:srgbClr val="FF0000"/>
                </a:solidFill>
                <a:latin typeface="Calibri"/>
                <a:cs typeface="Arial" pitchFamily="34" charset="0"/>
              </a:rPr>
              <a:t>  </a:t>
            </a:r>
            <a:r>
              <a:rPr lang="en-GB" altLang="en-US" sz="2000" i="1" dirty="0" smtClean="0">
                <a:solidFill>
                  <a:srgbClr val="000000"/>
                </a:solidFill>
                <a:latin typeface="Calibri"/>
                <a:cs typeface="Arial" pitchFamily="34" charset="0"/>
              </a:rPr>
              <a:t>an approach </a:t>
            </a:r>
            <a:r>
              <a:rPr lang="en-GB" altLang="en-US" sz="2000" i="1" dirty="0">
                <a:solidFill>
                  <a:srgbClr val="000000"/>
                </a:solidFill>
                <a:latin typeface="Calibri"/>
                <a:cs typeface="Arial" pitchFamily="34" charset="0"/>
              </a:rPr>
              <a:t>for disease treatment and prevention that takes into account individual variability in genes, environment, and lifestyle for each person </a:t>
            </a:r>
            <a:r>
              <a:rPr lang="en-GB" altLang="en-US" sz="2000" dirty="0">
                <a:solidFill>
                  <a:srgbClr val="000000"/>
                </a:solidFill>
                <a:latin typeface="Calibri"/>
                <a:cs typeface="Arial" pitchFamily="34" charset="0"/>
              </a:rPr>
              <a:t>(NIH-USA</a:t>
            </a:r>
            <a:r>
              <a:rPr lang="en-GB" altLang="en-US" sz="2000" dirty="0" smtClean="0">
                <a:solidFill>
                  <a:srgbClr val="000000"/>
                </a:solidFill>
                <a:latin typeface="Calibri"/>
                <a:cs typeface="Arial" pitchFamily="34" charset="0"/>
              </a:rPr>
              <a:t>). </a:t>
            </a:r>
          </a:p>
          <a:p>
            <a:pPr eaLnBrk="1" fontAlgn="base" hangingPunct="1">
              <a:spcBef>
                <a:spcPct val="0"/>
              </a:spcBef>
              <a:spcAft>
                <a:spcPct val="0"/>
              </a:spcAft>
              <a:buFont typeface="Wingdings" pitchFamily="2" charset="2"/>
              <a:buChar char="§"/>
            </a:pPr>
            <a:endParaRPr lang="en-GB" altLang="en-US" sz="2000" dirty="0">
              <a:solidFill>
                <a:srgbClr val="000000"/>
              </a:solidFill>
              <a:latin typeface="Calibri"/>
              <a:cs typeface="Arial" pitchFamily="34" charset="0"/>
            </a:endParaRPr>
          </a:p>
          <a:p>
            <a:pPr eaLnBrk="1" fontAlgn="base" hangingPunct="1">
              <a:spcBef>
                <a:spcPct val="0"/>
              </a:spcBef>
              <a:spcAft>
                <a:spcPct val="0"/>
              </a:spcAft>
              <a:buFont typeface="Wingdings" pitchFamily="2" charset="2"/>
              <a:buChar char="§"/>
            </a:pPr>
            <a:r>
              <a:rPr lang="en-GB" altLang="en-US" sz="2000" dirty="0" smtClean="0">
                <a:solidFill>
                  <a:srgbClr val="000000"/>
                </a:solidFill>
                <a:latin typeface="Calibri"/>
                <a:cs typeface="Arial" pitchFamily="34" charset="0"/>
              </a:rPr>
              <a:t>Precision medicine tailors care </a:t>
            </a:r>
            <a:r>
              <a:rPr lang="en-GB" altLang="en-US" sz="2000" dirty="0">
                <a:solidFill>
                  <a:srgbClr val="000000"/>
                </a:solidFill>
                <a:latin typeface="Calibri"/>
                <a:cs typeface="Arial" pitchFamily="34" charset="0"/>
              </a:rPr>
              <a:t>to </a:t>
            </a:r>
            <a:r>
              <a:rPr lang="en-GB" altLang="en-US" sz="2000" dirty="0" smtClean="0">
                <a:solidFill>
                  <a:srgbClr val="000000"/>
                </a:solidFill>
                <a:latin typeface="Calibri"/>
                <a:cs typeface="Arial" pitchFamily="34" charset="0"/>
              </a:rPr>
              <a:t>the characteristics </a:t>
            </a:r>
            <a:r>
              <a:rPr lang="en-GB" altLang="en-US" sz="2000" dirty="0">
                <a:solidFill>
                  <a:srgbClr val="000000"/>
                </a:solidFill>
                <a:latin typeface="Calibri"/>
                <a:cs typeface="Arial" pitchFamily="34" charset="0"/>
              </a:rPr>
              <a:t>of each </a:t>
            </a:r>
            <a:r>
              <a:rPr lang="en-GB" altLang="en-US" sz="2000" dirty="0" smtClean="0">
                <a:solidFill>
                  <a:srgbClr val="000000"/>
                </a:solidFill>
                <a:latin typeface="Calibri"/>
                <a:cs typeface="Arial" pitchFamily="34" charset="0"/>
              </a:rPr>
              <a:t>person with the goal of improving outcomes. </a:t>
            </a:r>
          </a:p>
          <a:p>
            <a:pPr eaLnBrk="1" fontAlgn="base" hangingPunct="1">
              <a:spcBef>
                <a:spcPct val="0"/>
              </a:spcBef>
              <a:spcAft>
                <a:spcPct val="0"/>
              </a:spcAft>
              <a:buFont typeface="Wingdings" pitchFamily="2" charset="2"/>
              <a:buChar char="§"/>
            </a:pPr>
            <a:endParaRPr lang="en-GB" altLang="en-US" sz="1000" dirty="0" smtClean="0">
              <a:solidFill>
                <a:srgbClr val="000000"/>
              </a:solidFill>
              <a:latin typeface="Calibri"/>
              <a:cs typeface="Arial" pitchFamily="34" charset="0"/>
            </a:endParaRPr>
          </a:p>
          <a:p>
            <a:pPr eaLnBrk="1" fontAlgn="base" hangingPunct="1">
              <a:spcBef>
                <a:spcPct val="0"/>
              </a:spcBef>
              <a:spcAft>
                <a:spcPct val="0"/>
              </a:spcAft>
              <a:buFont typeface="Wingdings" pitchFamily="2" charset="2"/>
              <a:buChar char="§"/>
            </a:pPr>
            <a:endParaRPr lang="en-GB" altLang="en-US" sz="1000" dirty="0" smtClean="0">
              <a:solidFill>
                <a:srgbClr val="000000"/>
              </a:solidFill>
              <a:latin typeface="Calibri"/>
              <a:cs typeface="Arial" pitchFamily="34" charset="0"/>
            </a:endParaRPr>
          </a:p>
          <a:p>
            <a:pPr fontAlgn="base">
              <a:spcAft>
                <a:spcPct val="0"/>
              </a:spcAft>
            </a:pPr>
            <a:r>
              <a:rPr lang="fr-CH" altLang="en-US" sz="2000" dirty="0" smtClean="0">
                <a:solidFill>
                  <a:srgbClr val="000000"/>
                </a:solidFill>
                <a:latin typeface="Calibri"/>
                <a:cs typeface="Arial" pitchFamily="34" charset="0"/>
              </a:rPr>
              <a:t>How </a:t>
            </a:r>
            <a:r>
              <a:rPr lang="fr-CH" altLang="en-US" sz="2000" dirty="0" err="1" smtClean="0">
                <a:solidFill>
                  <a:srgbClr val="000000"/>
                </a:solidFill>
                <a:latin typeface="Calibri"/>
                <a:cs typeface="Arial" pitchFamily="34" charset="0"/>
              </a:rPr>
              <a:t>can</a:t>
            </a:r>
            <a:r>
              <a:rPr lang="fr-CH" altLang="en-US" sz="2000" dirty="0" smtClean="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we</a:t>
            </a:r>
            <a:r>
              <a:rPr lang="fr-CH" altLang="en-US" sz="2000" dirty="0" smtClean="0">
                <a:solidFill>
                  <a:srgbClr val="000000"/>
                </a:solidFill>
                <a:latin typeface="Calibri"/>
                <a:cs typeface="Arial" pitchFamily="34" charset="0"/>
              </a:rPr>
              <a:t> transition </a:t>
            </a:r>
            <a:r>
              <a:rPr lang="fr-CH" altLang="en-US" sz="2000" dirty="0" err="1" smtClean="0">
                <a:solidFill>
                  <a:srgbClr val="000000"/>
                </a:solidFill>
                <a:latin typeface="Calibri"/>
                <a:cs typeface="Arial" pitchFamily="34" charset="0"/>
              </a:rPr>
              <a:t>from</a:t>
            </a:r>
            <a:r>
              <a:rPr lang="fr-CH" altLang="en-US" sz="2000" dirty="0" smtClean="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overly</a:t>
            </a:r>
            <a:r>
              <a:rPr lang="fr-CH" altLang="en-US" sz="2000" dirty="0" smtClean="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standardised</a:t>
            </a:r>
            <a:r>
              <a:rPr lang="fr-CH" altLang="en-US" sz="2000" dirty="0" smtClean="0">
                <a:solidFill>
                  <a:srgbClr val="000000"/>
                </a:solidFill>
                <a:latin typeface="Calibri"/>
                <a:cs typeface="Arial" pitchFamily="34" charset="0"/>
              </a:rPr>
              <a:t> </a:t>
            </a:r>
            <a:r>
              <a:rPr lang="fr-CH" altLang="en-US" sz="2000" dirty="0" err="1">
                <a:solidFill>
                  <a:srgbClr val="000000"/>
                </a:solidFill>
                <a:latin typeface="Calibri"/>
                <a:cs typeface="Arial" pitchFamily="34" charset="0"/>
              </a:rPr>
              <a:t>approaches</a:t>
            </a:r>
            <a:r>
              <a:rPr lang="fr-CH" altLang="en-US" sz="2000" dirty="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towards</a:t>
            </a:r>
            <a:r>
              <a:rPr lang="fr-CH" altLang="en-US" sz="2000" dirty="0" smtClean="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precision</a:t>
            </a:r>
            <a:r>
              <a:rPr lang="fr-CH" altLang="en-US" sz="2000" dirty="0" smtClean="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medicine</a:t>
            </a:r>
            <a:r>
              <a:rPr lang="fr-CH" altLang="en-US" sz="2000" dirty="0" smtClean="0">
                <a:solidFill>
                  <a:srgbClr val="000000"/>
                </a:solidFill>
                <a:latin typeface="Calibri"/>
                <a:cs typeface="Arial" pitchFamily="34" charset="0"/>
              </a:rPr>
              <a:t> and </a:t>
            </a:r>
            <a:r>
              <a:rPr lang="fr-CH" altLang="en-US" sz="2000" dirty="0" err="1" smtClean="0">
                <a:solidFill>
                  <a:srgbClr val="000000"/>
                </a:solidFill>
                <a:latin typeface="Calibri"/>
                <a:cs typeface="Arial" pitchFamily="34" charset="0"/>
              </a:rPr>
              <a:t>yet</a:t>
            </a:r>
            <a:r>
              <a:rPr lang="fr-CH" altLang="en-US" sz="2000" dirty="0" smtClean="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be</a:t>
            </a:r>
            <a:r>
              <a:rPr lang="fr-CH" altLang="en-US" sz="2000" dirty="0" smtClean="0">
                <a:solidFill>
                  <a:srgbClr val="000000"/>
                </a:solidFill>
                <a:latin typeface="Calibri"/>
                <a:cs typeface="Arial" pitchFamily="34" charset="0"/>
              </a:rPr>
              <a:t> able to </a:t>
            </a:r>
            <a:r>
              <a:rPr lang="fr-CH" altLang="en-US" sz="2000" dirty="0" err="1" smtClean="0">
                <a:solidFill>
                  <a:srgbClr val="000000"/>
                </a:solidFill>
                <a:latin typeface="Calibri"/>
                <a:cs typeface="Arial" pitchFamily="34" charset="0"/>
              </a:rPr>
              <a:t>reach</a:t>
            </a:r>
            <a:r>
              <a:rPr lang="fr-CH" altLang="en-US" sz="2000" dirty="0" smtClean="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every</a:t>
            </a:r>
            <a:r>
              <a:rPr lang="fr-CH" altLang="en-US" sz="2000" dirty="0" smtClean="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person</a:t>
            </a:r>
            <a:r>
              <a:rPr lang="fr-CH" altLang="en-US" sz="2000" dirty="0" smtClean="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affected</a:t>
            </a:r>
            <a:r>
              <a:rPr lang="fr-CH" altLang="en-US" sz="2000" dirty="0" smtClean="0">
                <a:solidFill>
                  <a:srgbClr val="000000"/>
                </a:solidFill>
                <a:latin typeface="Calibri"/>
                <a:cs typeface="Arial" pitchFamily="34" charset="0"/>
              </a:rPr>
              <a:t> by a major public </a:t>
            </a:r>
            <a:r>
              <a:rPr lang="fr-CH" altLang="en-US" sz="2000" dirty="0" err="1" smtClean="0">
                <a:solidFill>
                  <a:srgbClr val="000000"/>
                </a:solidFill>
                <a:latin typeface="Calibri"/>
                <a:cs typeface="Arial" pitchFamily="34" charset="0"/>
              </a:rPr>
              <a:t>health</a:t>
            </a:r>
            <a:r>
              <a:rPr lang="fr-CH" altLang="en-US" sz="2000" dirty="0" smtClean="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threat</a:t>
            </a:r>
            <a:r>
              <a:rPr lang="fr-CH" altLang="en-US" sz="2000" dirty="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like</a:t>
            </a:r>
            <a:r>
              <a:rPr lang="fr-CH" altLang="en-US" sz="2000" dirty="0" smtClean="0">
                <a:solidFill>
                  <a:srgbClr val="000000"/>
                </a:solidFill>
                <a:latin typeface="Calibri"/>
                <a:cs typeface="Arial" pitchFamily="34" charset="0"/>
              </a:rPr>
              <a:t> TB? </a:t>
            </a:r>
          </a:p>
          <a:p>
            <a:pPr fontAlgn="base">
              <a:spcAft>
                <a:spcPct val="0"/>
              </a:spcAft>
            </a:pPr>
            <a:endParaRPr lang="fr-CH" altLang="en-US" sz="2000" dirty="0">
              <a:solidFill>
                <a:srgbClr val="000000"/>
              </a:solidFill>
              <a:latin typeface="Calibri"/>
              <a:cs typeface="Arial" pitchFamily="34" charset="0"/>
            </a:endParaRPr>
          </a:p>
          <a:p>
            <a:pPr fontAlgn="base">
              <a:spcAft>
                <a:spcPct val="0"/>
              </a:spcAft>
            </a:pPr>
            <a:r>
              <a:rPr lang="fr-CH" altLang="en-US" sz="2000" dirty="0" err="1" smtClean="0">
                <a:solidFill>
                  <a:srgbClr val="000000"/>
                </a:solidFill>
                <a:latin typeface="Calibri"/>
                <a:cs typeface="Arial" pitchFamily="34" charset="0"/>
              </a:rPr>
              <a:t>We</a:t>
            </a:r>
            <a:r>
              <a:rPr lang="fr-CH" altLang="en-US" sz="2000" dirty="0" smtClean="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need</a:t>
            </a:r>
            <a:r>
              <a:rPr lang="fr-CH" altLang="en-US" sz="2000" dirty="0" smtClean="0">
                <a:solidFill>
                  <a:srgbClr val="000000"/>
                </a:solidFill>
                <a:latin typeface="Calibri"/>
                <a:cs typeface="Arial" pitchFamily="34" charset="0"/>
              </a:rPr>
              <a:t> to </a:t>
            </a:r>
            <a:r>
              <a:rPr lang="fr-CH" altLang="en-US" sz="2000" dirty="0" err="1" smtClean="0">
                <a:solidFill>
                  <a:srgbClr val="000000"/>
                </a:solidFill>
                <a:latin typeface="Calibri"/>
                <a:cs typeface="Arial" pitchFamily="34" charset="0"/>
              </a:rPr>
              <a:t>take</a:t>
            </a:r>
            <a:r>
              <a:rPr lang="fr-CH" altLang="en-US" sz="2000" dirty="0" smtClean="0">
                <a:solidFill>
                  <a:srgbClr val="000000"/>
                </a:solidFill>
                <a:latin typeface="Calibri"/>
                <a:cs typeface="Arial" pitchFamily="34" charset="0"/>
              </a:rPr>
              <a:t> </a:t>
            </a:r>
            <a:r>
              <a:rPr lang="fr-CH" altLang="en-US" sz="2000" dirty="0" err="1" smtClean="0">
                <a:solidFill>
                  <a:srgbClr val="000000"/>
                </a:solidFill>
                <a:latin typeface="Calibri"/>
                <a:cs typeface="Arial" pitchFamily="34" charset="0"/>
              </a:rPr>
              <a:t>precision</a:t>
            </a:r>
            <a:r>
              <a:rPr lang="fr-CH" altLang="en-US" sz="2000" dirty="0" smtClean="0">
                <a:solidFill>
                  <a:srgbClr val="000000"/>
                </a:solidFill>
                <a:latin typeface="Calibri"/>
                <a:cs typeface="Arial" pitchFamily="34" charset="0"/>
              </a:rPr>
              <a:t> </a:t>
            </a:r>
            <a:r>
              <a:rPr lang="fr-CH" altLang="en-US" sz="2000" dirty="0" err="1">
                <a:solidFill>
                  <a:srgbClr val="000000"/>
                </a:solidFill>
                <a:latin typeface="Calibri"/>
                <a:cs typeface="Arial" pitchFamily="34" charset="0"/>
              </a:rPr>
              <a:t>medicine</a:t>
            </a:r>
            <a:r>
              <a:rPr lang="fr-CH" altLang="en-US" sz="2000" dirty="0">
                <a:solidFill>
                  <a:srgbClr val="000000"/>
                </a:solidFill>
                <a:latin typeface="Calibri"/>
                <a:cs typeface="Arial" pitchFamily="34" charset="0"/>
              </a:rPr>
              <a:t> to </a:t>
            </a:r>
            <a:r>
              <a:rPr lang="fr-CH" altLang="en-US" sz="2000" dirty="0" err="1" smtClean="0">
                <a:solidFill>
                  <a:srgbClr val="000000"/>
                </a:solidFill>
                <a:latin typeface="Calibri"/>
                <a:cs typeface="Arial" pitchFamily="34" charset="0"/>
              </a:rPr>
              <a:t>scale</a:t>
            </a:r>
            <a:r>
              <a:rPr lang="fr-CH" altLang="en-US" sz="2000" dirty="0" smtClean="0">
                <a:solidFill>
                  <a:srgbClr val="000000"/>
                </a:solidFill>
                <a:latin typeface="Calibri"/>
                <a:cs typeface="Arial" pitchFamily="34" charset="0"/>
              </a:rPr>
              <a:t> </a:t>
            </a:r>
            <a:r>
              <a:rPr lang="fr-CH" altLang="en-US" sz="2000" dirty="0">
                <a:solidFill>
                  <a:srgbClr val="000000"/>
                </a:solidFill>
                <a:latin typeface="Calibri"/>
                <a:cs typeface="Arial" pitchFamily="34" charset="0"/>
              </a:rPr>
              <a:t>a</a:t>
            </a:r>
            <a:r>
              <a:rPr lang="fr-CH" altLang="en-US" sz="2000" dirty="0" smtClean="0">
                <a:solidFill>
                  <a:srgbClr val="000000"/>
                </a:solidFill>
                <a:latin typeface="Calibri"/>
                <a:cs typeface="Arial" pitchFamily="34" charset="0"/>
              </a:rPr>
              <a:t>nd </a:t>
            </a:r>
            <a:r>
              <a:rPr lang="fr-CH" altLang="en-US" sz="2000" dirty="0" err="1" smtClean="0">
                <a:solidFill>
                  <a:srgbClr val="000000"/>
                </a:solidFill>
                <a:latin typeface="Calibri"/>
                <a:cs typeface="Arial" pitchFamily="34" charset="0"/>
              </a:rPr>
              <a:t>make</a:t>
            </a:r>
            <a:r>
              <a:rPr lang="fr-CH" altLang="en-US" sz="2000" dirty="0" smtClean="0">
                <a:solidFill>
                  <a:srgbClr val="000000"/>
                </a:solidFill>
                <a:latin typeface="Calibri"/>
                <a:cs typeface="Arial" pitchFamily="34" charset="0"/>
              </a:rPr>
              <a:t> «</a:t>
            </a:r>
            <a:r>
              <a:rPr lang="fr-CH" altLang="en-US" sz="2000" b="1" dirty="0" err="1" smtClean="0">
                <a:solidFill>
                  <a:srgbClr val="000000"/>
                </a:solidFill>
                <a:latin typeface="Calibri"/>
                <a:cs typeface="Arial" pitchFamily="34" charset="0"/>
              </a:rPr>
              <a:t>precision</a:t>
            </a:r>
            <a:r>
              <a:rPr lang="fr-CH" altLang="en-US" sz="2000" b="1" dirty="0" smtClean="0">
                <a:solidFill>
                  <a:srgbClr val="000000"/>
                </a:solidFill>
                <a:latin typeface="Calibri"/>
                <a:cs typeface="Arial" pitchFamily="34" charset="0"/>
              </a:rPr>
              <a:t> </a:t>
            </a:r>
            <a:r>
              <a:rPr lang="fr-CH" altLang="en-US" sz="2000" b="1" dirty="0">
                <a:solidFill>
                  <a:srgbClr val="000000"/>
                </a:solidFill>
                <a:latin typeface="Calibri"/>
                <a:cs typeface="Arial" pitchFamily="34" charset="0"/>
              </a:rPr>
              <a:t>public </a:t>
            </a:r>
            <a:r>
              <a:rPr lang="fr-CH" altLang="en-US" sz="2000" b="1" dirty="0" err="1" smtClean="0">
                <a:solidFill>
                  <a:srgbClr val="000000"/>
                </a:solidFill>
                <a:latin typeface="Calibri"/>
                <a:cs typeface="Arial" pitchFamily="34" charset="0"/>
              </a:rPr>
              <a:t>health</a:t>
            </a:r>
            <a:r>
              <a:rPr lang="fr-CH" altLang="en-US" sz="2000" dirty="0" smtClean="0">
                <a:solidFill>
                  <a:srgbClr val="000000"/>
                </a:solidFill>
                <a:latin typeface="Calibri"/>
                <a:cs typeface="Arial" pitchFamily="34" charset="0"/>
              </a:rPr>
              <a:t>» a reality.</a:t>
            </a:r>
            <a:br>
              <a:rPr lang="fr-CH" altLang="en-US" sz="2000" dirty="0" smtClean="0">
                <a:solidFill>
                  <a:srgbClr val="000000"/>
                </a:solidFill>
                <a:latin typeface="Calibri"/>
                <a:cs typeface="Arial" pitchFamily="34" charset="0"/>
              </a:rPr>
            </a:br>
            <a:endParaRPr lang="fr-CH" altLang="en-US" sz="1000" dirty="0" smtClean="0">
              <a:solidFill>
                <a:srgbClr val="000000"/>
              </a:solidFill>
              <a:latin typeface="Calibri"/>
              <a:cs typeface="Arial" pitchFamily="34" charset="0"/>
            </a:endParaRPr>
          </a:p>
        </p:txBody>
      </p:sp>
      <p:sp>
        <p:nvSpPr>
          <p:cNvPr id="6" name="Title 1"/>
          <p:cNvSpPr txBox="1">
            <a:spLocks/>
          </p:cNvSpPr>
          <p:nvPr/>
        </p:nvSpPr>
        <p:spPr>
          <a:xfrm>
            <a:off x="106897" y="372385"/>
            <a:ext cx="8986748" cy="96838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lnSpc>
                <a:spcPts val="3500"/>
              </a:lnSpc>
            </a:pPr>
            <a:r>
              <a:rPr lang="en-GB" altLang="en-US" sz="3000" b="1" kern="0" dirty="0" smtClean="0">
                <a:solidFill>
                  <a:srgbClr val="000000"/>
                </a:solidFill>
                <a:latin typeface="Century Gothic" panose="020B0502020202020204" pitchFamily="34" charset="0"/>
                <a:cs typeface="Calibri" panose="020F0502020204030204" pitchFamily="34" charset="0"/>
              </a:rPr>
              <a:t>Precision medicine to “precision public health”</a:t>
            </a:r>
            <a:endParaRPr lang="en-GB" altLang="en-US" sz="3000" b="1" kern="0" dirty="0" smtClean="0">
              <a:solidFill>
                <a:srgbClr val="FF0000"/>
              </a:solidFill>
              <a:latin typeface="Century Gothic" panose="020B0502020202020204" pitchFamily="34" charset="0"/>
              <a:cs typeface="Calibri" panose="020F0502020204030204" pitchFamily="34" charset="0"/>
            </a:endParaRPr>
          </a:p>
        </p:txBody>
      </p:sp>
      <p:sp>
        <p:nvSpPr>
          <p:cNvPr id="7" name="Rectangle 6"/>
          <p:cNvSpPr>
            <a:spLocks noChangeArrowheads="1"/>
          </p:cNvSpPr>
          <p:nvPr/>
        </p:nvSpPr>
        <p:spPr bwMode="auto">
          <a:xfrm>
            <a:off x="215195" y="935009"/>
            <a:ext cx="8317245" cy="53284"/>
          </a:xfrm>
          <a:prstGeom prst="rect">
            <a:avLst/>
          </a:prstGeom>
          <a:solidFill>
            <a:srgbClr val="0093D5"/>
          </a:solidFill>
          <a:ln>
            <a:noFill/>
          </a:ln>
          <a:extLst/>
        </p:spPr>
        <p:txBody>
          <a:bodyPr rot="0" vert="horz" wrap="square" lIns="91440" tIns="45720" rIns="91440" bIns="45720" anchor="t" anchorCtr="0" upright="1">
            <a:noAutofit/>
          </a:bodyPr>
          <a:lstStyle/>
          <a:p>
            <a:pPr fontAlgn="base">
              <a:spcBef>
                <a:spcPct val="0"/>
              </a:spcBef>
              <a:spcAft>
                <a:spcPct val="0"/>
              </a:spcAft>
            </a:pPr>
            <a:endParaRPr lang="en-US">
              <a:solidFill>
                <a:srgbClr val="000000"/>
              </a:solidFill>
              <a:latin typeface="Arial Narrow" panose="020B0606020202030204" pitchFamily="34" charset="0"/>
              <a:cs typeface="Arial" charset="0"/>
            </a:endParaRPr>
          </a:p>
        </p:txBody>
      </p:sp>
      <p:grpSp>
        <p:nvGrpSpPr>
          <p:cNvPr id="8" name="Group 7"/>
          <p:cNvGrpSpPr/>
          <p:nvPr/>
        </p:nvGrpSpPr>
        <p:grpSpPr>
          <a:xfrm>
            <a:off x="2" y="6298279"/>
            <a:ext cx="9180512" cy="587115"/>
            <a:chOff x="0" y="6239537"/>
            <a:chExt cx="9212088" cy="618462"/>
          </a:xfrm>
        </p:grpSpPr>
        <p:pic>
          <p:nvPicPr>
            <p:cNvPr id="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entagon 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Tree>
    <p:extLst>
      <p:ext uri="{BB962C8B-B14F-4D97-AF65-F5344CB8AC3E}">
        <p14:creationId xmlns:p14="http://schemas.microsoft.com/office/powerpoint/2010/main" val="2747502532"/>
      </p:ext>
    </p:extLst>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t="6191"/>
          <a:stretch/>
        </p:blipFill>
        <p:spPr>
          <a:xfrm>
            <a:off x="395536" y="646212"/>
            <a:ext cx="7848872" cy="5660229"/>
          </a:xfrm>
          <a:prstGeom prst="rect">
            <a:avLst/>
          </a:prstGeom>
        </p:spPr>
      </p:pic>
      <p:sp>
        <p:nvSpPr>
          <p:cNvPr id="6" name="Rectangle 3"/>
          <p:cNvSpPr>
            <a:spLocks noChangeArrowheads="1"/>
          </p:cNvSpPr>
          <p:nvPr/>
        </p:nvSpPr>
        <p:spPr bwMode="auto">
          <a:xfrm>
            <a:off x="227825" y="10147"/>
            <a:ext cx="7440519" cy="1143000"/>
          </a:xfrm>
          <a:prstGeom prst="rect">
            <a:avLst/>
          </a:prstGeom>
          <a:noFill/>
          <a:ln>
            <a:noFill/>
          </a:ln>
          <a:extLst/>
        </p:spPr>
        <p:style>
          <a:lnRef idx="2">
            <a:schemeClr val="dk1"/>
          </a:lnRef>
          <a:fillRef idx="1">
            <a:schemeClr val="lt1"/>
          </a:fillRef>
          <a:effectRef idx="0">
            <a:schemeClr val="dk1"/>
          </a:effectRef>
          <a:fontRef idx="minor">
            <a:schemeClr val="dk1"/>
          </a:fontRef>
        </p:style>
        <p:txBody>
          <a:bodyPr lIns="0" tIns="0" rIns="0" bIns="0" anchor="ctr"/>
          <a:lstStyle/>
          <a:p>
            <a:pPr defTabSz="955675" fontAlgn="base">
              <a:spcBef>
                <a:spcPct val="0"/>
              </a:spcBef>
              <a:spcAft>
                <a:spcPct val="0"/>
              </a:spcAft>
            </a:pPr>
            <a:endParaRPr lang="en-US" altLang="en-US" sz="3200" b="1" dirty="0">
              <a:solidFill>
                <a:srgbClr val="000000"/>
              </a:solidFill>
              <a:latin typeface="Calibri" pitchFamily="34" charset="0"/>
            </a:endParaRPr>
          </a:p>
        </p:txBody>
      </p:sp>
      <p:grpSp>
        <p:nvGrpSpPr>
          <p:cNvPr id="7" name="Group 6"/>
          <p:cNvGrpSpPr/>
          <p:nvPr/>
        </p:nvGrpSpPr>
        <p:grpSpPr>
          <a:xfrm>
            <a:off x="0" y="6298265"/>
            <a:ext cx="9180512" cy="587115"/>
            <a:chOff x="0" y="6239537"/>
            <a:chExt cx="9212088" cy="618462"/>
          </a:xfrm>
        </p:grpSpPr>
        <p:pic>
          <p:nvPicPr>
            <p:cNvPr id="8" name="Picture 7"/>
            <p:cNvPicPr>
              <a:picLocks noChangeAspect="1" noChangeArrowheads="1"/>
            </p:cNvPicPr>
            <p:nvPr/>
          </p:nvPicPr>
          <p:blipFill rotWithShape="1">
            <a:blip r:embed="rId3">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entagon 8"/>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1"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
        <p:nvSpPr>
          <p:cNvPr id="15" name="Rectangle 5"/>
          <p:cNvSpPr>
            <a:spLocks noChangeArrowheads="1"/>
          </p:cNvSpPr>
          <p:nvPr/>
        </p:nvSpPr>
        <p:spPr bwMode="auto">
          <a:xfrm>
            <a:off x="252535" y="-27384"/>
            <a:ext cx="9144001" cy="981076"/>
          </a:xfrm>
          <a:prstGeom prst="rect">
            <a:avLst/>
          </a:prstGeom>
          <a:noFill/>
          <a:ln w="9525" algn="ctr">
            <a:noFill/>
            <a:round/>
            <a:headEnd/>
            <a:tailEnd/>
          </a:ln>
        </p:spPr>
        <p:txBody>
          <a:bodyPr lIns="91364" tIns="45685" rIns="91364" bIns="45685"/>
          <a:lstStyle/>
          <a:p>
            <a:pPr fontAlgn="base">
              <a:lnSpc>
                <a:spcPct val="150000"/>
              </a:lnSpc>
              <a:spcBef>
                <a:spcPct val="0"/>
              </a:spcBef>
              <a:spcAft>
                <a:spcPct val="0"/>
              </a:spcAft>
              <a:defRPr/>
            </a:pPr>
            <a:r>
              <a:rPr lang="en-GB" altLang="en-US" sz="2800" b="1" dirty="0" smtClean="0">
                <a:solidFill>
                  <a:prstClr val="black"/>
                </a:solidFill>
                <a:latin typeface="Century Gothic" panose="020B0502020202020204" pitchFamily="34" charset="0"/>
                <a:cs typeface="Calibri" panose="020F0502020204030204" pitchFamily="34" charset="0"/>
              </a:rPr>
              <a:t>Genomics for precision medicine</a:t>
            </a:r>
            <a:endParaRPr lang="en-GB" altLang="en-US" sz="2800" b="1" dirty="0">
              <a:solidFill>
                <a:prstClr val="black"/>
              </a:solidFill>
              <a:latin typeface="Century Gothic" panose="020B0502020202020204" pitchFamily="34" charset="0"/>
              <a:cs typeface="Calibri" panose="020F0502020204030204" pitchFamily="34" charset="0"/>
            </a:endParaRPr>
          </a:p>
        </p:txBody>
      </p:sp>
      <p:sp>
        <p:nvSpPr>
          <p:cNvPr id="16" name="Rectangle 15"/>
          <p:cNvSpPr>
            <a:spLocks noChangeArrowheads="1"/>
          </p:cNvSpPr>
          <p:nvPr/>
        </p:nvSpPr>
        <p:spPr bwMode="auto">
          <a:xfrm>
            <a:off x="346693" y="616496"/>
            <a:ext cx="8473779"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entury Gothic" panose="020B0502020202020204" pitchFamily="34" charset="0"/>
              <a:cs typeface="Arial" charset="0"/>
            </a:endParaRPr>
          </a:p>
        </p:txBody>
      </p:sp>
      <p:pic>
        <p:nvPicPr>
          <p:cNvPr id="10" name="Picture 9"/>
          <p:cNvPicPr>
            <a:picLocks noChangeAspect="1"/>
          </p:cNvPicPr>
          <p:nvPr/>
        </p:nvPicPr>
        <p:blipFill rotWithShape="1">
          <a:blip r:embed="rId7" cstate="print">
            <a:clrChange>
              <a:clrFrom>
                <a:srgbClr val="EEEEEE"/>
              </a:clrFrom>
              <a:clrTo>
                <a:srgbClr val="EEEEEE">
                  <a:alpha val="0"/>
                </a:srgbClr>
              </a:clrTo>
            </a:clrChange>
            <a:extLst>
              <a:ext uri="{28A0092B-C50C-407E-A947-70E740481C1C}">
                <a14:useLocalDpi xmlns:a14="http://schemas.microsoft.com/office/drawing/2010/main" val="0"/>
              </a:ext>
            </a:extLst>
          </a:blip>
          <a:srcRect l="17874" t="4964" r="20225"/>
          <a:stretch/>
        </p:blipFill>
        <p:spPr>
          <a:xfrm>
            <a:off x="7351606" y="1921793"/>
            <a:ext cx="1551945" cy="2397822"/>
          </a:xfrm>
          <a:prstGeom prst="rect">
            <a:avLst/>
          </a:prstGeom>
        </p:spPr>
      </p:pic>
    </p:spTree>
    <p:extLst>
      <p:ext uri="{BB962C8B-B14F-4D97-AF65-F5344CB8AC3E}">
        <p14:creationId xmlns:p14="http://schemas.microsoft.com/office/powerpoint/2010/main" val="3394071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7315" y="332656"/>
            <a:ext cx="8791189" cy="81947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cs typeface="Arial" charset="0"/>
              </a:defRPr>
            </a:lvl2pPr>
            <a:lvl3pPr algn="ctr" rtl="0" eaLnBrk="0" fontAlgn="base" hangingPunct="0">
              <a:spcBef>
                <a:spcPct val="0"/>
              </a:spcBef>
              <a:spcAft>
                <a:spcPct val="0"/>
              </a:spcAft>
              <a:defRPr sz="4400">
                <a:solidFill>
                  <a:schemeClr val="tx2"/>
                </a:solidFill>
                <a:latin typeface="Calibri" pitchFamily="34" charset="0"/>
                <a:cs typeface="Arial" charset="0"/>
              </a:defRPr>
            </a:lvl3pPr>
            <a:lvl4pPr algn="ctr" rtl="0" eaLnBrk="0" fontAlgn="base" hangingPunct="0">
              <a:spcBef>
                <a:spcPct val="0"/>
              </a:spcBef>
              <a:spcAft>
                <a:spcPct val="0"/>
              </a:spcAft>
              <a:defRPr sz="4400">
                <a:solidFill>
                  <a:schemeClr val="tx2"/>
                </a:solidFill>
                <a:latin typeface="Calibri" pitchFamily="34" charset="0"/>
                <a:cs typeface="Arial" charset="0"/>
              </a:defRPr>
            </a:lvl4pPr>
            <a:lvl5pPr algn="ctr" rtl="0" eaLnBrk="0" fontAlgn="base" hangingPunct="0">
              <a:spcBef>
                <a:spcPct val="0"/>
              </a:spcBef>
              <a:spcAft>
                <a:spcPct val="0"/>
              </a:spcAft>
              <a:defRPr sz="4400">
                <a:solidFill>
                  <a:schemeClr val="tx2"/>
                </a:solidFill>
                <a:latin typeface="Calibri" pitchFamily="34" charset="0"/>
                <a:cs typeface="Arial" charset="0"/>
              </a:defRPr>
            </a:lvl5pPr>
            <a:lvl6pPr marL="456825" algn="ctr" rtl="0" fontAlgn="base">
              <a:spcBef>
                <a:spcPct val="0"/>
              </a:spcBef>
              <a:spcAft>
                <a:spcPct val="0"/>
              </a:spcAft>
              <a:defRPr sz="4400">
                <a:solidFill>
                  <a:schemeClr val="tx2"/>
                </a:solidFill>
                <a:latin typeface="Arial" charset="0"/>
                <a:cs typeface="Arial" charset="0"/>
              </a:defRPr>
            </a:lvl6pPr>
            <a:lvl7pPr marL="913651" algn="ctr" rtl="0" fontAlgn="base">
              <a:spcBef>
                <a:spcPct val="0"/>
              </a:spcBef>
              <a:spcAft>
                <a:spcPct val="0"/>
              </a:spcAft>
              <a:defRPr sz="4400">
                <a:solidFill>
                  <a:schemeClr val="tx2"/>
                </a:solidFill>
                <a:latin typeface="Arial" charset="0"/>
                <a:cs typeface="Arial" charset="0"/>
              </a:defRPr>
            </a:lvl7pPr>
            <a:lvl8pPr marL="1370475" algn="ctr" rtl="0" fontAlgn="base">
              <a:spcBef>
                <a:spcPct val="0"/>
              </a:spcBef>
              <a:spcAft>
                <a:spcPct val="0"/>
              </a:spcAft>
              <a:defRPr sz="4400">
                <a:solidFill>
                  <a:schemeClr val="tx2"/>
                </a:solidFill>
                <a:latin typeface="Arial" charset="0"/>
                <a:cs typeface="Arial" charset="0"/>
              </a:defRPr>
            </a:lvl8pPr>
            <a:lvl9pPr marL="1827301" algn="ctr" rtl="0" fontAlgn="base">
              <a:spcBef>
                <a:spcPct val="0"/>
              </a:spcBef>
              <a:spcAft>
                <a:spcPct val="0"/>
              </a:spcAft>
              <a:defRPr sz="4400">
                <a:solidFill>
                  <a:schemeClr val="tx2"/>
                </a:solidFill>
                <a:latin typeface="Arial" charset="0"/>
                <a:cs typeface="Arial" charset="0"/>
              </a:defRPr>
            </a:lvl9pPr>
          </a:lstStyle>
          <a:p>
            <a:pPr algn="l" eaLnBrk="1" hangingPunct="1"/>
            <a:r>
              <a:rPr lang="en-US" altLang="en-US" sz="2800" b="1" dirty="0" smtClean="0">
                <a:solidFill>
                  <a:srgbClr val="000000"/>
                </a:solidFill>
                <a:latin typeface="Century Gothic" panose="020B0502020202020204" pitchFamily="34" charset="0"/>
              </a:rPr>
              <a:t>The power of </a:t>
            </a:r>
            <a:r>
              <a:rPr lang="en-US" altLang="en-US" sz="2800" b="1" dirty="0" smtClean="0">
                <a:solidFill>
                  <a:srgbClr val="FF0000"/>
                </a:solidFill>
                <a:latin typeface="Century Gothic" panose="020B0502020202020204" pitchFamily="34" charset="0"/>
              </a:rPr>
              <a:t>Big Data for public health</a:t>
            </a:r>
          </a:p>
        </p:txBody>
      </p:sp>
      <p:cxnSp>
        <p:nvCxnSpPr>
          <p:cNvPr id="7" name="Straight Connector 6"/>
          <p:cNvCxnSpPr/>
          <p:nvPr/>
        </p:nvCxnSpPr>
        <p:spPr>
          <a:xfrm>
            <a:off x="251520" y="980728"/>
            <a:ext cx="8287334" cy="0"/>
          </a:xfrm>
          <a:prstGeom prst="line">
            <a:avLst/>
          </a:prstGeom>
          <a:ln w="38100">
            <a:solidFill>
              <a:srgbClr val="0093D5"/>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 y="6298279"/>
            <a:ext cx="9180512" cy="587115"/>
            <a:chOff x="0" y="6239537"/>
            <a:chExt cx="9212088" cy="618462"/>
          </a:xfrm>
        </p:grpSpPr>
        <p:pic>
          <p:nvPicPr>
            <p:cNvPr id="9"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entagon 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
        <p:nvSpPr>
          <p:cNvPr id="4" name="TextBox 3"/>
          <p:cNvSpPr txBox="1"/>
          <p:nvPr/>
        </p:nvSpPr>
        <p:spPr>
          <a:xfrm>
            <a:off x="323529" y="1196752"/>
            <a:ext cx="7272807" cy="1687898"/>
          </a:xfrm>
          <a:prstGeom prst="rect">
            <a:avLst/>
          </a:prstGeom>
          <a:noFill/>
        </p:spPr>
        <p:txBody>
          <a:bodyPr wrap="square" rtlCol="0">
            <a:spAutoFit/>
          </a:bodyPr>
          <a:lstStyle/>
          <a:p>
            <a:pPr fontAlgn="base">
              <a:lnSpc>
                <a:spcPct val="108000"/>
              </a:lnSpc>
              <a:spcBef>
                <a:spcPct val="0"/>
              </a:spcBef>
              <a:spcAft>
                <a:spcPct val="0"/>
              </a:spcAft>
            </a:pPr>
            <a:r>
              <a:rPr lang="en-US" sz="2400" b="1" dirty="0" smtClean="0">
                <a:solidFill>
                  <a:srgbClr val="0093D5"/>
                </a:solidFill>
                <a:latin typeface="Calibri"/>
                <a:cs typeface="Arial" charset="0"/>
              </a:rPr>
              <a:t>“</a:t>
            </a:r>
            <a:r>
              <a:rPr lang="en-US" sz="2400" b="1" dirty="0">
                <a:solidFill>
                  <a:srgbClr val="0093D5"/>
                </a:solidFill>
                <a:latin typeface="Calibri"/>
                <a:cs typeface="Arial" charset="0"/>
              </a:rPr>
              <a:t>Big Data” refers to volumes </a:t>
            </a:r>
            <a:r>
              <a:rPr lang="en-US" sz="2400" b="1" dirty="0" smtClean="0">
                <a:solidFill>
                  <a:srgbClr val="0093D5"/>
                </a:solidFill>
                <a:latin typeface="Calibri"/>
                <a:cs typeface="Arial" charset="0"/>
              </a:rPr>
              <a:t>of large</a:t>
            </a:r>
            <a:r>
              <a:rPr lang="en-US" sz="2400" b="1" dirty="0">
                <a:solidFill>
                  <a:srgbClr val="0093D5"/>
                </a:solidFill>
                <a:latin typeface="Calibri"/>
                <a:cs typeface="Arial" charset="0"/>
              </a:rPr>
              <a:t>, complex, linkable </a:t>
            </a:r>
            <a:r>
              <a:rPr lang="en-US" sz="2400" b="1" dirty="0" smtClean="0">
                <a:solidFill>
                  <a:srgbClr val="0093D5"/>
                </a:solidFill>
                <a:latin typeface="Calibri"/>
                <a:cs typeface="Arial" charset="0"/>
              </a:rPr>
              <a:t>information, and </a:t>
            </a:r>
            <a:r>
              <a:rPr lang="en-US" sz="2400" b="1" dirty="0">
                <a:solidFill>
                  <a:srgbClr val="0093D5"/>
                </a:solidFill>
                <a:latin typeface="Calibri"/>
                <a:cs typeface="Arial" charset="0"/>
              </a:rPr>
              <a:t>includes medical, </a:t>
            </a:r>
            <a:r>
              <a:rPr lang="en-US" sz="2400" b="1" dirty="0" smtClean="0">
                <a:solidFill>
                  <a:srgbClr val="0093D5"/>
                </a:solidFill>
                <a:latin typeface="Calibri"/>
                <a:cs typeface="Arial" charset="0"/>
              </a:rPr>
              <a:t>genetic, environmental</a:t>
            </a:r>
            <a:r>
              <a:rPr lang="en-US" sz="2400" b="1" dirty="0">
                <a:solidFill>
                  <a:srgbClr val="0093D5"/>
                </a:solidFill>
                <a:latin typeface="Calibri"/>
                <a:cs typeface="Arial" charset="0"/>
              </a:rPr>
              <a:t>, </a:t>
            </a:r>
            <a:r>
              <a:rPr lang="en-US" sz="2400" b="1" dirty="0" smtClean="0">
                <a:solidFill>
                  <a:srgbClr val="0093D5"/>
                </a:solidFill>
                <a:latin typeface="Calibri"/>
                <a:cs typeface="Arial" charset="0"/>
              </a:rPr>
              <a:t>financial, geographic</a:t>
            </a:r>
            <a:r>
              <a:rPr lang="en-US" sz="2400" b="1" dirty="0">
                <a:solidFill>
                  <a:srgbClr val="0093D5"/>
                </a:solidFill>
                <a:latin typeface="Calibri"/>
                <a:cs typeface="Arial" charset="0"/>
              </a:rPr>
              <a:t>, and social media information</a:t>
            </a:r>
            <a:r>
              <a:rPr lang="en-US" sz="2400" b="1" dirty="0" smtClean="0">
                <a:solidFill>
                  <a:srgbClr val="0093D5"/>
                </a:solidFill>
                <a:latin typeface="Calibri"/>
                <a:cs typeface="Arial" charset="0"/>
              </a:rPr>
              <a:t>.</a:t>
            </a:r>
          </a:p>
        </p:txBody>
      </p:sp>
      <p:pic>
        <p:nvPicPr>
          <p:cNvPr id="2" name="Picture 1" descr="science.sciencemag.org/content/sci/346/6213/1054.full.pdf - Google Chrome"/>
          <p:cNvPicPr>
            <a:picLocks noChangeAspect="1"/>
          </p:cNvPicPr>
          <p:nvPr/>
        </p:nvPicPr>
        <p:blipFill rotWithShape="1">
          <a:blip r:embed="rId6">
            <a:extLst>
              <a:ext uri="{28A0092B-C50C-407E-A947-70E740481C1C}">
                <a14:useLocalDpi xmlns:a14="http://schemas.microsoft.com/office/drawing/2010/main" val="0"/>
              </a:ext>
            </a:extLst>
          </a:blip>
          <a:srcRect l="42708" t="24860" r="43750" b="30371"/>
          <a:stretch/>
        </p:blipFill>
        <p:spPr>
          <a:xfrm>
            <a:off x="7452320" y="176486"/>
            <a:ext cx="1238250" cy="2476500"/>
          </a:xfrm>
          <a:prstGeom prst="rect">
            <a:avLst/>
          </a:prstGeom>
        </p:spPr>
      </p:pic>
      <p:sp>
        <p:nvSpPr>
          <p:cNvPr id="14" name="TextBox 13"/>
          <p:cNvSpPr txBox="1"/>
          <p:nvPr/>
        </p:nvSpPr>
        <p:spPr>
          <a:xfrm>
            <a:off x="330034" y="3301289"/>
            <a:ext cx="7948634" cy="2393989"/>
          </a:xfrm>
          <a:prstGeom prst="rect">
            <a:avLst/>
          </a:prstGeom>
          <a:noFill/>
        </p:spPr>
        <p:txBody>
          <a:bodyPr wrap="square" rtlCol="0">
            <a:spAutoFit/>
          </a:bodyPr>
          <a:lstStyle/>
          <a:p>
            <a:pPr fontAlgn="base">
              <a:lnSpc>
                <a:spcPct val="108000"/>
              </a:lnSpc>
              <a:spcBef>
                <a:spcPct val="0"/>
              </a:spcBef>
              <a:spcAft>
                <a:spcPct val="0"/>
              </a:spcAft>
            </a:pPr>
            <a:r>
              <a:rPr lang="en-US" sz="1600" b="1" dirty="0" smtClean="0">
                <a:solidFill>
                  <a:srgbClr val="000000"/>
                </a:solidFill>
                <a:latin typeface="Calibri"/>
                <a:cs typeface="Arial" charset="0"/>
              </a:rPr>
              <a:t>Big data can be used to:</a:t>
            </a:r>
          </a:p>
          <a:p>
            <a:pPr fontAlgn="base">
              <a:lnSpc>
                <a:spcPct val="108000"/>
              </a:lnSpc>
              <a:spcBef>
                <a:spcPct val="0"/>
              </a:spcBef>
              <a:spcAft>
                <a:spcPct val="0"/>
              </a:spcAft>
            </a:pPr>
            <a:endParaRPr lang="en-GB" sz="1600" b="1" dirty="0">
              <a:solidFill>
                <a:srgbClr val="000000"/>
              </a:solidFill>
              <a:latin typeface="Calibri"/>
              <a:cs typeface="Arial" charset="0"/>
            </a:endParaRPr>
          </a:p>
          <a:p>
            <a:pPr marL="285750" indent="-285750" fontAlgn="base">
              <a:lnSpc>
                <a:spcPct val="108000"/>
              </a:lnSpc>
              <a:spcBef>
                <a:spcPct val="0"/>
              </a:spcBef>
              <a:spcAft>
                <a:spcPct val="0"/>
              </a:spcAft>
              <a:buFont typeface="Arial" panose="020B0604020202020204" pitchFamily="34" charset="0"/>
              <a:buChar char="•"/>
            </a:pPr>
            <a:r>
              <a:rPr lang="en-US" sz="1600" dirty="0" smtClean="0">
                <a:solidFill>
                  <a:srgbClr val="000000"/>
                </a:solidFill>
                <a:latin typeface="Calibri"/>
                <a:cs typeface="Arial" charset="0"/>
              </a:rPr>
              <a:t>Provide </a:t>
            </a:r>
            <a:r>
              <a:rPr lang="en-US" sz="1600" dirty="0">
                <a:solidFill>
                  <a:srgbClr val="000000"/>
                </a:solidFill>
                <a:latin typeface="Calibri"/>
                <a:cs typeface="Arial" charset="0"/>
              </a:rPr>
              <a:t>insights </a:t>
            </a:r>
            <a:r>
              <a:rPr lang="en-US" sz="1600" dirty="0" smtClean="0">
                <a:solidFill>
                  <a:srgbClr val="000000"/>
                </a:solidFill>
                <a:latin typeface="Calibri"/>
                <a:cs typeface="Arial" charset="0"/>
              </a:rPr>
              <a:t>into causes </a:t>
            </a:r>
            <a:r>
              <a:rPr lang="en-US" sz="1600" dirty="0">
                <a:solidFill>
                  <a:srgbClr val="000000"/>
                </a:solidFill>
                <a:latin typeface="Calibri"/>
                <a:cs typeface="Arial" charset="0"/>
              </a:rPr>
              <a:t>and outcomes of disease, </a:t>
            </a:r>
            <a:r>
              <a:rPr lang="en-US" sz="1600" dirty="0" smtClean="0">
                <a:solidFill>
                  <a:srgbClr val="000000"/>
                </a:solidFill>
                <a:latin typeface="Calibri"/>
                <a:cs typeface="Arial" charset="0"/>
              </a:rPr>
              <a:t>better drug </a:t>
            </a:r>
            <a:r>
              <a:rPr lang="en-US" sz="1600" dirty="0">
                <a:solidFill>
                  <a:srgbClr val="000000"/>
                </a:solidFill>
                <a:latin typeface="Calibri"/>
                <a:cs typeface="Arial" charset="0"/>
              </a:rPr>
              <a:t>targets for </a:t>
            </a:r>
            <a:r>
              <a:rPr lang="en-US" sz="1600" dirty="0" smtClean="0">
                <a:solidFill>
                  <a:srgbClr val="000000"/>
                </a:solidFill>
                <a:latin typeface="Calibri"/>
                <a:cs typeface="Arial" charset="0"/>
              </a:rPr>
              <a:t>precision treatment, </a:t>
            </a:r>
            <a:r>
              <a:rPr lang="en-US" sz="1600" dirty="0">
                <a:solidFill>
                  <a:srgbClr val="000000"/>
                </a:solidFill>
                <a:latin typeface="Calibri"/>
                <a:cs typeface="Arial" charset="0"/>
              </a:rPr>
              <a:t>and </a:t>
            </a:r>
            <a:r>
              <a:rPr lang="en-US" sz="1600" dirty="0" smtClean="0">
                <a:solidFill>
                  <a:srgbClr val="000000"/>
                </a:solidFill>
                <a:latin typeface="Calibri"/>
                <a:cs typeface="Arial" charset="0"/>
              </a:rPr>
              <a:t>enhanced disease prediction</a:t>
            </a:r>
            <a:br>
              <a:rPr lang="en-US" sz="1600" dirty="0" smtClean="0">
                <a:solidFill>
                  <a:srgbClr val="000000"/>
                </a:solidFill>
                <a:latin typeface="Calibri"/>
                <a:cs typeface="Arial" charset="0"/>
              </a:rPr>
            </a:br>
            <a:endParaRPr lang="en-US" sz="1600" dirty="0" smtClean="0">
              <a:solidFill>
                <a:srgbClr val="000000"/>
              </a:solidFill>
              <a:latin typeface="Calibri"/>
              <a:cs typeface="Arial" charset="0"/>
            </a:endParaRPr>
          </a:p>
          <a:p>
            <a:pPr marL="285750" indent="-285750" fontAlgn="base">
              <a:lnSpc>
                <a:spcPct val="108000"/>
              </a:lnSpc>
              <a:spcBef>
                <a:spcPct val="0"/>
              </a:spcBef>
              <a:spcAft>
                <a:spcPct val="0"/>
              </a:spcAft>
              <a:buFont typeface="Arial" panose="020B0604020202020204" pitchFamily="34" charset="0"/>
              <a:buChar char="•"/>
            </a:pPr>
            <a:r>
              <a:rPr lang="en-US" sz="1600" dirty="0" smtClean="0">
                <a:solidFill>
                  <a:srgbClr val="000000"/>
                </a:solidFill>
                <a:latin typeface="Calibri"/>
                <a:cs typeface="Arial" charset="0"/>
              </a:rPr>
              <a:t>Improve understanding </a:t>
            </a:r>
            <a:r>
              <a:rPr lang="en-US" sz="1600" dirty="0">
                <a:solidFill>
                  <a:srgbClr val="000000"/>
                </a:solidFill>
                <a:latin typeface="Calibri"/>
                <a:cs typeface="Arial" charset="0"/>
              </a:rPr>
              <a:t>of health </a:t>
            </a:r>
            <a:r>
              <a:rPr lang="en-US" sz="1600" dirty="0" smtClean="0">
                <a:solidFill>
                  <a:srgbClr val="000000"/>
                </a:solidFill>
                <a:latin typeface="Calibri"/>
                <a:cs typeface="Arial" charset="0"/>
              </a:rPr>
              <a:t>behaviors </a:t>
            </a:r>
            <a:br>
              <a:rPr lang="en-US" sz="1600" dirty="0" smtClean="0">
                <a:solidFill>
                  <a:srgbClr val="000000"/>
                </a:solidFill>
                <a:latin typeface="Calibri"/>
                <a:cs typeface="Arial" charset="0"/>
              </a:rPr>
            </a:br>
            <a:endParaRPr lang="en-US" sz="1600" dirty="0">
              <a:solidFill>
                <a:srgbClr val="000000"/>
              </a:solidFill>
              <a:latin typeface="Calibri"/>
              <a:cs typeface="Arial" charset="0"/>
            </a:endParaRPr>
          </a:p>
          <a:p>
            <a:pPr marL="285750" indent="-285750" fontAlgn="base">
              <a:lnSpc>
                <a:spcPct val="108000"/>
              </a:lnSpc>
              <a:spcBef>
                <a:spcPct val="0"/>
              </a:spcBef>
              <a:spcAft>
                <a:spcPct val="0"/>
              </a:spcAft>
              <a:buFont typeface="Arial" panose="020B0604020202020204" pitchFamily="34" charset="0"/>
              <a:buChar char="•"/>
            </a:pPr>
            <a:r>
              <a:rPr lang="en-US" sz="1600" dirty="0" smtClean="0">
                <a:solidFill>
                  <a:srgbClr val="000000"/>
                </a:solidFill>
                <a:latin typeface="Calibri"/>
                <a:cs typeface="Arial" charset="0"/>
              </a:rPr>
              <a:t>Increase public awareness</a:t>
            </a:r>
            <a:endParaRPr lang="en-US" sz="1100" dirty="0" smtClean="0">
              <a:solidFill>
                <a:srgbClr val="000000"/>
              </a:solidFill>
              <a:latin typeface="Calibri"/>
              <a:cs typeface="Arial" charset="0"/>
            </a:endParaRPr>
          </a:p>
          <a:p>
            <a:pPr marL="285750" indent="-285750" fontAlgn="base">
              <a:lnSpc>
                <a:spcPct val="108000"/>
              </a:lnSpc>
              <a:spcBef>
                <a:spcPct val="0"/>
              </a:spcBef>
              <a:spcAft>
                <a:spcPct val="0"/>
              </a:spcAft>
              <a:buFont typeface="Arial" panose="020B0604020202020204" pitchFamily="34" charset="0"/>
              <a:buChar char="•"/>
            </a:pPr>
            <a:endParaRPr lang="en-US" sz="1100" b="1" dirty="0">
              <a:solidFill>
                <a:srgbClr val="000000"/>
              </a:solidFill>
              <a:latin typeface="Calibri"/>
              <a:cs typeface="Arial" charset="0"/>
            </a:endParaRPr>
          </a:p>
        </p:txBody>
      </p:sp>
    </p:spTree>
    <p:extLst>
      <p:ext uri="{BB962C8B-B14F-4D97-AF65-F5344CB8AC3E}">
        <p14:creationId xmlns:p14="http://schemas.microsoft.com/office/powerpoint/2010/main" val="9415476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1"/>
          <p:cNvSpPr txBox="1">
            <a:spLocks noChangeArrowheads="1"/>
          </p:cNvSpPr>
          <p:nvPr/>
        </p:nvSpPr>
        <p:spPr bwMode="auto">
          <a:xfrm>
            <a:off x="496596" y="1484784"/>
            <a:ext cx="83238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mbria" pitchFamily="18" charset="0"/>
              </a:defRPr>
            </a:lvl1pPr>
            <a:lvl2pPr marL="742950" indent="-285750" eaLnBrk="0" hangingPunct="0">
              <a:spcBef>
                <a:spcPct val="20000"/>
              </a:spcBef>
              <a:buChar char="–"/>
              <a:defRPr sz="2800">
                <a:solidFill>
                  <a:schemeClr val="tx1"/>
                </a:solidFill>
                <a:latin typeface="Cambria" pitchFamily="18" charset="0"/>
              </a:defRPr>
            </a:lvl2pPr>
            <a:lvl3pPr marL="1143000" indent="-228600" eaLnBrk="0" hangingPunct="0">
              <a:spcBef>
                <a:spcPct val="20000"/>
              </a:spcBef>
              <a:buChar char="•"/>
              <a:defRPr sz="2400">
                <a:solidFill>
                  <a:schemeClr val="tx1"/>
                </a:solidFill>
                <a:latin typeface="Cambria" pitchFamily="18" charset="0"/>
              </a:defRPr>
            </a:lvl3pPr>
            <a:lvl4pPr marL="1600200" indent="-228600" eaLnBrk="0" hangingPunct="0">
              <a:spcBef>
                <a:spcPct val="20000"/>
              </a:spcBef>
              <a:buChar char="–"/>
              <a:defRPr sz="2000">
                <a:solidFill>
                  <a:schemeClr val="tx1"/>
                </a:solidFill>
                <a:latin typeface="Cambria" pitchFamily="18" charset="0"/>
              </a:defRPr>
            </a:lvl4pPr>
            <a:lvl5pPr marL="2057400" indent="-228600" eaLnBrk="0" hangingPunct="0">
              <a:spcBef>
                <a:spcPct val="20000"/>
              </a:spcBef>
              <a:buChar char="»"/>
              <a:defRPr sz="2000">
                <a:solidFill>
                  <a:schemeClr val="tx1"/>
                </a:solidFill>
                <a:latin typeface="Cambria" pitchFamily="18" charset="0"/>
              </a:defRPr>
            </a:lvl5pPr>
            <a:lvl6pPr marL="2514600" indent="-228600" eaLnBrk="0" fontAlgn="base" hangingPunct="0">
              <a:spcBef>
                <a:spcPct val="20000"/>
              </a:spcBef>
              <a:spcAft>
                <a:spcPct val="0"/>
              </a:spcAft>
              <a:buChar char="»"/>
              <a:defRPr sz="2000">
                <a:solidFill>
                  <a:schemeClr val="tx1"/>
                </a:solidFill>
                <a:latin typeface="Cambria" pitchFamily="18" charset="0"/>
              </a:defRPr>
            </a:lvl6pPr>
            <a:lvl7pPr marL="2971800" indent="-228600" eaLnBrk="0" fontAlgn="base" hangingPunct="0">
              <a:spcBef>
                <a:spcPct val="20000"/>
              </a:spcBef>
              <a:spcAft>
                <a:spcPct val="0"/>
              </a:spcAft>
              <a:buChar char="»"/>
              <a:defRPr sz="2000">
                <a:solidFill>
                  <a:schemeClr val="tx1"/>
                </a:solidFill>
                <a:latin typeface="Cambria" pitchFamily="18" charset="0"/>
              </a:defRPr>
            </a:lvl7pPr>
            <a:lvl8pPr marL="3429000" indent="-228600" eaLnBrk="0" fontAlgn="base" hangingPunct="0">
              <a:spcBef>
                <a:spcPct val="20000"/>
              </a:spcBef>
              <a:spcAft>
                <a:spcPct val="0"/>
              </a:spcAft>
              <a:buChar char="»"/>
              <a:defRPr sz="2000">
                <a:solidFill>
                  <a:schemeClr val="tx1"/>
                </a:solidFill>
                <a:latin typeface="Cambria" pitchFamily="18" charset="0"/>
              </a:defRPr>
            </a:lvl8pPr>
            <a:lvl9pPr marL="3886200" indent="-228600" eaLnBrk="0" fontAlgn="base" hangingPunct="0">
              <a:spcBef>
                <a:spcPct val="20000"/>
              </a:spcBef>
              <a:spcAft>
                <a:spcPct val="0"/>
              </a:spcAft>
              <a:buChar char="»"/>
              <a:defRPr sz="2000">
                <a:solidFill>
                  <a:schemeClr val="tx1"/>
                </a:solidFill>
                <a:latin typeface="Cambria" pitchFamily="18" charset="0"/>
              </a:defRPr>
            </a:lvl9pPr>
          </a:lstStyle>
          <a:p>
            <a:pPr eaLnBrk="1" fontAlgn="base" hangingPunct="1">
              <a:spcBef>
                <a:spcPct val="0"/>
              </a:spcBef>
              <a:spcAft>
                <a:spcPct val="0"/>
              </a:spcAft>
              <a:buFontTx/>
              <a:buNone/>
            </a:pPr>
            <a:r>
              <a:rPr lang="fr-CH" altLang="en-US" sz="1800" dirty="0">
                <a:solidFill>
                  <a:srgbClr val="000000"/>
                </a:solidFill>
                <a:latin typeface="Century Gothic" panose="020B0502020202020204" pitchFamily="34" charset="0"/>
                <a:cs typeface="Arial" pitchFamily="34" charset="0"/>
              </a:rPr>
              <a:t>The </a:t>
            </a:r>
            <a:r>
              <a:rPr lang="fr-CH" altLang="en-US" sz="1800" dirty="0">
                <a:solidFill>
                  <a:srgbClr val="FF0000"/>
                </a:solidFill>
                <a:latin typeface="Century Gothic" panose="020B0502020202020204" pitchFamily="34" charset="0"/>
                <a:cs typeface="Arial" pitchFamily="34" charset="0"/>
              </a:rPr>
              <a:t>Internet of </a:t>
            </a:r>
            <a:r>
              <a:rPr lang="fr-CH" altLang="en-US" sz="1800" dirty="0" err="1">
                <a:solidFill>
                  <a:srgbClr val="FF0000"/>
                </a:solidFill>
                <a:latin typeface="Century Gothic" panose="020B0502020202020204" pitchFamily="34" charset="0"/>
                <a:cs typeface="Arial" pitchFamily="34" charset="0"/>
              </a:rPr>
              <a:t>Things</a:t>
            </a:r>
            <a:r>
              <a:rPr lang="fr-CH" altLang="en-US" sz="1800" dirty="0">
                <a:solidFill>
                  <a:srgbClr val="FF0000"/>
                </a:solidFill>
                <a:latin typeface="Century Gothic" panose="020B0502020202020204" pitchFamily="34" charset="0"/>
                <a:cs typeface="Arial" pitchFamily="34" charset="0"/>
              </a:rPr>
              <a:t> (</a:t>
            </a:r>
            <a:r>
              <a:rPr lang="fr-CH" altLang="en-US" sz="1800" dirty="0" err="1">
                <a:solidFill>
                  <a:srgbClr val="FF0000"/>
                </a:solidFill>
                <a:latin typeface="Century Gothic" panose="020B0502020202020204" pitchFamily="34" charset="0"/>
                <a:cs typeface="Arial" pitchFamily="34" charset="0"/>
              </a:rPr>
              <a:t>loT</a:t>
            </a:r>
            <a:r>
              <a:rPr lang="fr-CH" altLang="en-US" sz="1800" dirty="0">
                <a:solidFill>
                  <a:srgbClr val="FF0000"/>
                </a:solidFill>
                <a:latin typeface="Century Gothic" panose="020B0502020202020204" pitchFamily="34" charset="0"/>
                <a:cs typeface="Arial" pitchFamily="34" charset="0"/>
              </a:rPr>
              <a:t>)</a:t>
            </a:r>
            <a:r>
              <a:rPr lang="fr-CH" altLang="en-US" sz="1800" dirty="0">
                <a:solidFill>
                  <a:srgbClr val="000000"/>
                </a:solidFill>
                <a:latin typeface="Century Gothic" panose="020B0502020202020204" pitchFamily="34" charset="0"/>
                <a:cs typeface="Arial" pitchFamily="34" charset="0"/>
              </a:rPr>
              <a:t> </a:t>
            </a:r>
            <a:r>
              <a:rPr lang="fr-CH" altLang="en-US" sz="1800" dirty="0" err="1">
                <a:solidFill>
                  <a:srgbClr val="000000"/>
                </a:solidFill>
                <a:latin typeface="Century Gothic" panose="020B0502020202020204" pitchFamily="34" charset="0"/>
                <a:cs typeface="Arial" pitchFamily="34" charset="0"/>
              </a:rPr>
              <a:t>is</a:t>
            </a:r>
            <a:r>
              <a:rPr lang="fr-CH" altLang="en-US" sz="1800" dirty="0">
                <a:solidFill>
                  <a:srgbClr val="000000"/>
                </a:solidFill>
                <a:latin typeface="Century Gothic" panose="020B0502020202020204" pitchFamily="34" charset="0"/>
                <a:cs typeface="Arial" pitchFamily="34" charset="0"/>
              </a:rPr>
              <a:t> the network of </a:t>
            </a:r>
            <a:r>
              <a:rPr lang="fr-CH" altLang="en-US" sz="1800" dirty="0" err="1">
                <a:solidFill>
                  <a:srgbClr val="000000"/>
                </a:solidFill>
                <a:latin typeface="Century Gothic" panose="020B0502020202020204" pitchFamily="34" charset="0"/>
                <a:cs typeface="Arial" pitchFamily="34" charset="0"/>
              </a:rPr>
              <a:t>physical</a:t>
            </a:r>
            <a:r>
              <a:rPr lang="fr-CH" altLang="en-US" sz="1800" dirty="0">
                <a:solidFill>
                  <a:srgbClr val="000000"/>
                </a:solidFill>
                <a:latin typeface="Century Gothic" panose="020B0502020202020204" pitchFamily="34" charset="0"/>
                <a:cs typeface="Arial" pitchFamily="34" charset="0"/>
              </a:rPr>
              <a:t> </a:t>
            </a:r>
            <a:r>
              <a:rPr lang="fr-CH" altLang="en-US" sz="1800" dirty="0" err="1">
                <a:solidFill>
                  <a:srgbClr val="000000"/>
                </a:solidFill>
                <a:latin typeface="Century Gothic" panose="020B0502020202020204" pitchFamily="34" charset="0"/>
                <a:cs typeface="Arial" pitchFamily="34" charset="0"/>
              </a:rPr>
              <a:t>objects</a:t>
            </a:r>
            <a:r>
              <a:rPr lang="fr-CH" altLang="en-US" sz="1800" dirty="0">
                <a:solidFill>
                  <a:srgbClr val="000000"/>
                </a:solidFill>
                <a:latin typeface="Century Gothic" panose="020B0502020202020204" pitchFamily="34" charset="0"/>
                <a:cs typeface="Arial" pitchFamily="34" charset="0"/>
              </a:rPr>
              <a:t> or "</a:t>
            </a:r>
            <a:r>
              <a:rPr lang="fr-CH" altLang="en-US" sz="1800" dirty="0" err="1">
                <a:solidFill>
                  <a:srgbClr val="000000"/>
                </a:solidFill>
                <a:latin typeface="Century Gothic" panose="020B0502020202020204" pitchFamily="34" charset="0"/>
                <a:cs typeface="Arial" pitchFamily="34" charset="0"/>
              </a:rPr>
              <a:t>things</a:t>
            </a:r>
            <a:r>
              <a:rPr lang="fr-CH" altLang="en-US" sz="1800" dirty="0">
                <a:solidFill>
                  <a:srgbClr val="000000"/>
                </a:solidFill>
                <a:latin typeface="Century Gothic" panose="020B0502020202020204" pitchFamily="34" charset="0"/>
                <a:cs typeface="Arial" pitchFamily="34" charset="0"/>
              </a:rPr>
              <a:t>" </a:t>
            </a:r>
            <a:r>
              <a:rPr lang="fr-CH" altLang="en-US" sz="1800" dirty="0" err="1">
                <a:solidFill>
                  <a:srgbClr val="000000"/>
                </a:solidFill>
                <a:latin typeface="Century Gothic" panose="020B0502020202020204" pitchFamily="34" charset="0"/>
                <a:cs typeface="Arial" pitchFamily="34" charset="0"/>
              </a:rPr>
              <a:t>embedded</a:t>
            </a:r>
            <a:r>
              <a:rPr lang="fr-CH" altLang="en-US" sz="1800" dirty="0">
                <a:solidFill>
                  <a:srgbClr val="000000"/>
                </a:solidFill>
                <a:latin typeface="Century Gothic" panose="020B0502020202020204" pitchFamily="34" charset="0"/>
                <a:cs typeface="Arial" pitchFamily="34" charset="0"/>
              </a:rPr>
              <a:t> </a:t>
            </a:r>
            <a:r>
              <a:rPr lang="fr-CH" altLang="en-US" sz="1800" dirty="0" err="1">
                <a:solidFill>
                  <a:srgbClr val="000000"/>
                </a:solidFill>
                <a:latin typeface="Century Gothic" panose="020B0502020202020204" pitchFamily="34" charset="0"/>
                <a:cs typeface="Arial" pitchFamily="34" charset="0"/>
              </a:rPr>
              <a:t>with</a:t>
            </a:r>
            <a:r>
              <a:rPr lang="fr-CH" altLang="en-US" sz="1800" dirty="0">
                <a:solidFill>
                  <a:srgbClr val="000000"/>
                </a:solidFill>
                <a:latin typeface="Century Gothic" panose="020B0502020202020204" pitchFamily="34" charset="0"/>
                <a:cs typeface="Arial" pitchFamily="34" charset="0"/>
              </a:rPr>
              <a:t> </a:t>
            </a:r>
            <a:r>
              <a:rPr lang="fr-CH" altLang="en-US" sz="1800" dirty="0" err="1">
                <a:solidFill>
                  <a:srgbClr val="000000"/>
                </a:solidFill>
                <a:latin typeface="Century Gothic" panose="020B0502020202020204" pitchFamily="34" charset="0"/>
                <a:cs typeface="Arial" pitchFamily="34" charset="0"/>
              </a:rPr>
              <a:t>electronics</a:t>
            </a:r>
            <a:r>
              <a:rPr lang="fr-CH" altLang="en-US" sz="1800" dirty="0">
                <a:solidFill>
                  <a:srgbClr val="000000"/>
                </a:solidFill>
                <a:latin typeface="Century Gothic" panose="020B0502020202020204" pitchFamily="34" charset="0"/>
                <a:cs typeface="Arial" pitchFamily="34" charset="0"/>
              </a:rPr>
              <a:t>, software, </a:t>
            </a:r>
            <a:r>
              <a:rPr lang="fr-CH" altLang="en-US" sz="1800" dirty="0" err="1">
                <a:solidFill>
                  <a:srgbClr val="000000"/>
                </a:solidFill>
                <a:latin typeface="Century Gothic" panose="020B0502020202020204" pitchFamily="34" charset="0"/>
                <a:cs typeface="Arial" pitchFamily="34" charset="0"/>
              </a:rPr>
              <a:t>sensors</a:t>
            </a:r>
            <a:r>
              <a:rPr lang="fr-CH" altLang="en-US" sz="1800" dirty="0">
                <a:solidFill>
                  <a:srgbClr val="000000"/>
                </a:solidFill>
                <a:latin typeface="Century Gothic" panose="020B0502020202020204" pitchFamily="34" charset="0"/>
                <a:cs typeface="Arial" pitchFamily="34" charset="0"/>
              </a:rPr>
              <a:t>, and network </a:t>
            </a:r>
            <a:r>
              <a:rPr lang="fr-CH" altLang="en-US" sz="1800" dirty="0" err="1">
                <a:solidFill>
                  <a:srgbClr val="000000"/>
                </a:solidFill>
                <a:latin typeface="Century Gothic" panose="020B0502020202020204" pitchFamily="34" charset="0"/>
                <a:cs typeface="Arial" pitchFamily="34" charset="0"/>
              </a:rPr>
              <a:t>connectivity</a:t>
            </a:r>
            <a:r>
              <a:rPr lang="fr-CH" altLang="en-US" sz="1800" dirty="0">
                <a:solidFill>
                  <a:srgbClr val="000000"/>
                </a:solidFill>
                <a:latin typeface="Century Gothic" panose="020B0502020202020204" pitchFamily="34" charset="0"/>
                <a:cs typeface="Arial" pitchFamily="34" charset="0"/>
              </a:rPr>
              <a:t>, </a:t>
            </a:r>
            <a:r>
              <a:rPr lang="fr-CH" altLang="en-US" sz="1800" dirty="0" err="1">
                <a:solidFill>
                  <a:srgbClr val="000000"/>
                </a:solidFill>
                <a:latin typeface="Century Gothic" panose="020B0502020202020204" pitchFamily="34" charset="0"/>
                <a:cs typeface="Arial" pitchFamily="34" charset="0"/>
              </a:rPr>
              <a:t>which</a:t>
            </a:r>
            <a:r>
              <a:rPr lang="fr-CH" altLang="en-US" sz="1800" dirty="0">
                <a:solidFill>
                  <a:srgbClr val="000000"/>
                </a:solidFill>
                <a:latin typeface="Century Gothic" panose="020B0502020202020204" pitchFamily="34" charset="0"/>
                <a:cs typeface="Arial" pitchFamily="34" charset="0"/>
              </a:rPr>
              <a:t> </a:t>
            </a:r>
            <a:r>
              <a:rPr lang="fr-CH" altLang="en-US" sz="1800" dirty="0" err="1">
                <a:solidFill>
                  <a:srgbClr val="000000"/>
                </a:solidFill>
                <a:latin typeface="Century Gothic" panose="020B0502020202020204" pitchFamily="34" charset="0"/>
                <a:cs typeface="Arial" pitchFamily="34" charset="0"/>
              </a:rPr>
              <a:t>enables</a:t>
            </a:r>
            <a:r>
              <a:rPr lang="fr-CH" altLang="en-US" sz="1800" dirty="0">
                <a:solidFill>
                  <a:srgbClr val="000000"/>
                </a:solidFill>
                <a:latin typeface="Century Gothic" panose="020B0502020202020204" pitchFamily="34" charset="0"/>
                <a:cs typeface="Arial" pitchFamily="34" charset="0"/>
              </a:rPr>
              <a:t> </a:t>
            </a:r>
            <a:r>
              <a:rPr lang="fr-CH" altLang="en-US" sz="1800" dirty="0" err="1">
                <a:solidFill>
                  <a:srgbClr val="000000"/>
                </a:solidFill>
                <a:latin typeface="Century Gothic" panose="020B0502020202020204" pitchFamily="34" charset="0"/>
                <a:cs typeface="Arial" pitchFamily="34" charset="0"/>
              </a:rPr>
              <a:t>these</a:t>
            </a:r>
            <a:r>
              <a:rPr lang="fr-CH" altLang="en-US" sz="1800" dirty="0">
                <a:solidFill>
                  <a:srgbClr val="000000"/>
                </a:solidFill>
                <a:latin typeface="Century Gothic" panose="020B0502020202020204" pitchFamily="34" charset="0"/>
                <a:cs typeface="Arial" pitchFamily="34" charset="0"/>
              </a:rPr>
              <a:t> </a:t>
            </a:r>
            <a:r>
              <a:rPr lang="fr-CH" altLang="en-US" sz="1800" dirty="0" err="1">
                <a:solidFill>
                  <a:srgbClr val="000000"/>
                </a:solidFill>
                <a:latin typeface="Century Gothic" panose="020B0502020202020204" pitchFamily="34" charset="0"/>
                <a:cs typeface="Arial" pitchFamily="34" charset="0"/>
              </a:rPr>
              <a:t>objects</a:t>
            </a:r>
            <a:r>
              <a:rPr lang="fr-CH" altLang="en-US" sz="1800" dirty="0">
                <a:solidFill>
                  <a:srgbClr val="000000"/>
                </a:solidFill>
                <a:latin typeface="Century Gothic" panose="020B0502020202020204" pitchFamily="34" charset="0"/>
                <a:cs typeface="Arial" pitchFamily="34" charset="0"/>
              </a:rPr>
              <a:t> to </a:t>
            </a:r>
            <a:r>
              <a:rPr lang="fr-CH" altLang="en-US" sz="1800" dirty="0" err="1">
                <a:solidFill>
                  <a:srgbClr val="000000"/>
                </a:solidFill>
                <a:latin typeface="Century Gothic" panose="020B0502020202020204" pitchFamily="34" charset="0"/>
                <a:cs typeface="Arial" pitchFamily="34" charset="0"/>
              </a:rPr>
              <a:t>collect</a:t>
            </a:r>
            <a:r>
              <a:rPr lang="fr-CH" altLang="en-US" sz="1800" dirty="0">
                <a:solidFill>
                  <a:srgbClr val="000000"/>
                </a:solidFill>
                <a:latin typeface="Century Gothic" panose="020B0502020202020204" pitchFamily="34" charset="0"/>
                <a:cs typeface="Arial" pitchFamily="34" charset="0"/>
              </a:rPr>
              <a:t> and exchange data.</a:t>
            </a:r>
            <a:endParaRPr lang="en-GB" altLang="en-US" sz="1800" dirty="0">
              <a:solidFill>
                <a:srgbClr val="000000"/>
              </a:solidFill>
              <a:latin typeface="Century Gothic" panose="020B0502020202020204" pitchFamily="34" charset="0"/>
              <a:cs typeface="Arial" pitchFamily="34" charset="0"/>
            </a:endParaRPr>
          </a:p>
        </p:txBody>
      </p:sp>
      <p:pic>
        <p:nvPicPr>
          <p:cNvPr id="880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97" y="3284984"/>
            <a:ext cx="3930161"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51520" y="449288"/>
            <a:ext cx="8791189" cy="81947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cs typeface="Arial" charset="0"/>
              </a:defRPr>
            </a:lvl2pPr>
            <a:lvl3pPr algn="ctr" rtl="0" eaLnBrk="0" fontAlgn="base" hangingPunct="0">
              <a:spcBef>
                <a:spcPct val="0"/>
              </a:spcBef>
              <a:spcAft>
                <a:spcPct val="0"/>
              </a:spcAft>
              <a:defRPr sz="4400">
                <a:solidFill>
                  <a:schemeClr val="tx2"/>
                </a:solidFill>
                <a:latin typeface="Calibri" pitchFamily="34" charset="0"/>
                <a:cs typeface="Arial" charset="0"/>
              </a:defRPr>
            </a:lvl3pPr>
            <a:lvl4pPr algn="ctr" rtl="0" eaLnBrk="0" fontAlgn="base" hangingPunct="0">
              <a:spcBef>
                <a:spcPct val="0"/>
              </a:spcBef>
              <a:spcAft>
                <a:spcPct val="0"/>
              </a:spcAft>
              <a:defRPr sz="4400">
                <a:solidFill>
                  <a:schemeClr val="tx2"/>
                </a:solidFill>
                <a:latin typeface="Calibri" pitchFamily="34" charset="0"/>
                <a:cs typeface="Arial" charset="0"/>
              </a:defRPr>
            </a:lvl4pPr>
            <a:lvl5pPr algn="ctr" rtl="0" eaLnBrk="0" fontAlgn="base" hangingPunct="0">
              <a:spcBef>
                <a:spcPct val="0"/>
              </a:spcBef>
              <a:spcAft>
                <a:spcPct val="0"/>
              </a:spcAft>
              <a:defRPr sz="4400">
                <a:solidFill>
                  <a:schemeClr val="tx2"/>
                </a:solidFill>
                <a:latin typeface="Calibri" pitchFamily="34" charset="0"/>
                <a:cs typeface="Arial" charset="0"/>
              </a:defRPr>
            </a:lvl5pPr>
            <a:lvl6pPr marL="456825" algn="ctr" rtl="0" fontAlgn="base">
              <a:spcBef>
                <a:spcPct val="0"/>
              </a:spcBef>
              <a:spcAft>
                <a:spcPct val="0"/>
              </a:spcAft>
              <a:defRPr sz="4400">
                <a:solidFill>
                  <a:schemeClr val="tx2"/>
                </a:solidFill>
                <a:latin typeface="Arial" charset="0"/>
                <a:cs typeface="Arial" charset="0"/>
              </a:defRPr>
            </a:lvl6pPr>
            <a:lvl7pPr marL="913651" algn="ctr" rtl="0" fontAlgn="base">
              <a:spcBef>
                <a:spcPct val="0"/>
              </a:spcBef>
              <a:spcAft>
                <a:spcPct val="0"/>
              </a:spcAft>
              <a:defRPr sz="4400">
                <a:solidFill>
                  <a:schemeClr val="tx2"/>
                </a:solidFill>
                <a:latin typeface="Arial" charset="0"/>
                <a:cs typeface="Arial" charset="0"/>
              </a:defRPr>
            </a:lvl7pPr>
            <a:lvl8pPr marL="1370475" algn="ctr" rtl="0" fontAlgn="base">
              <a:spcBef>
                <a:spcPct val="0"/>
              </a:spcBef>
              <a:spcAft>
                <a:spcPct val="0"/>
              </a:spcAft>
              <a:defRPr sz="4400">
                <a:solidFill>
                  <a:schemeClr val="tx2"/>
                </a:solidFill>
                <a:latin typeface="Arial" charset="0"/>
                <a:cs typeface="Arial" charset="0"/>
              </a:defRPr>
            </a:lvl8pPr>
            <a:lvl9pPr marL="1827301" algn="ctr" rtl="0" fontAlgn="base">
              <a:spcBef>
                <a:spcPct val="0"/>
              </a:spcBef>
              <a:spcAft>
                <a:spcPct val="0"/>
              </a:spcAft>
              <a:defRPr sz="4400">
                <a:solidFill>
                  <a:schemeClr val="tx2"/>
                </a:solidFill>
                <a:latin typeface="Arial" charset="0"/>
                <a:cs typeface="Arial" charset="0"/>
              </a:defRPr>
            </a:lvl9pPr>
          </a:lstStyle>
          <a:p>
            <a:pPr algn="l" eaLnBrk="1" hangingPunct="1"/>
            <a:r>
              <a:rPr lang="en-US" altLang="en-US" sz="3200" b="1" dirty="0" smtClean="0">
                <a:solidFill>
                  <a:srgbClr val="FF0000"/>
                </a:solidFill>
                <a:latin typeface="Century Gothic" panose="020B0502020202020204" pitchFamily="34" charset="0"/>
              </a:rPr>
              <a:t>Digital revolution: </a:t>
            </a:r>
            <a:r>
              <a:rPr lang="en-US" altLang="en-US" sz="3200" b="1" dirty="0" smtClean="0">
                <a:solidFill>
                  <a:srgbClr val="000000"/>
                </a:solidFill>
                <a:latin typeface="Century Gothic" panose="020B0502020202020204" pitchFamily="34" charset="0"/>
              </a:rPr>
              <a:t>Internet of Things (</a:t>
            </a:r>
            <a:r>
              <a:rPr lang="en-US" altLang="en-US" sz="3200" b="1" dirty="0" err="1" smtClean="0">
                <a:solidFill>
                  <a:srgbClr val="000000"/>
                </a:solidFill>
                <a:latin typeface="Century Gothic" panose="020B0502020202020204" pitchFamily="34" charset="0"/>
              </a:rPr>
              <a:t>loT</a:t>
            </a:r>
            <a:r>
              <a:rPr lang="en-US" altLang="en-US" sz="3200" b="1" dirty="0" smtClean="0">
                <a:solidFill>
                  <a:srgbClr val="000000"/>
                </a:solidFill>
                <a:latin typeface="Century Gothic" panose="020B0502020202020204" pitchFamily="34" charset="0"/>
              </a:rPr>
              <a:t>)</a:t>
            </a:r>
          </a:p>
        </p:txBody>
      </p:sp>
      <p:cxnSp>
        <p:nvCxnSpPr>
          <p:cNvPr id="7" name="Straight Connector 6"/>
          <p:cNvCxnSpPr/>
          <p:nvPr/>
        </p:nvCxnSpPr>
        <p:spPr>
          <a:xfrm>
            <a:off x="251520" y="1124744"/>
            <a:ext cx="8287334" cy="0"/>
          </a:xfrm>
          <a:prstGeom prst="line">
            <a:avLst/>
          </a:prstGeom>
          <a:ln w="38100">
            <a:solidFill>
              <a:srgbClr val="0093D5"/>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 y="6298279"/>
            <a:ext cx="9180512" cy="587115"/>
            <a:chOff x="0" y="6239537"/>
            <a:chExt cx="9212088" cy="618462"/>
          </a:xfrm>
        </p:grpSpPr>
        <p:pic>
          <p:nvPicPr>
            <p:cNvPr id="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entagon 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9952" y="2990056"/>
            <a:ext cx="4857750" cy="2743200"/>
          </a:xfrm>
          <a:prstGeom prst="rect">
            <a:avLst/>
          </a:prstGeom>
        </p:spPr>
      </p:pic>
    </p:spTree>
    <p:extLst>
      <p:ext uri="{BB962C8B-B14F-4D97-AF65-F5344CB8AC3E}">
        <p14:creationId xmlns:p14="http://schemas.microsoft.com/office/powerpoint/2010/main" val="185812611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669900"/>
        </a:solidFill>
        <a:effectLst/>
      </p:bgPr>
    </p:bg>
    <p:spTree>
      <p:nvGrpSpPr>
        <p:cNvPr id="1" name=""/>
        <p:cNvGrpSpPr/>
        <p:nvPr/>
      </p:nvGrpSpPr>
      <p:grpSpPr>
        <a:xfrm>
          <a:off x="0" y="0"/>
          <a:ext cx="0" cy="0"/>
          <a:chOff x="0" y="0"/>
          <a:chExt cx="0" cy="0"/>
        </a:xfrm>
      </p:grpSpPr>
      <p:sp>
        <p:nvSpPr>
          <p:cNvPr id="81" name="Freeform 45"/>
          <p:cNvSpPr>
            <a:spLocks/>
          </p:cNvSpPr>
          <p:nvPr/>
        </p:nvSpPr>
        <p:spPr bwMode="auto">
          <a:xfrm rot="291378">
            <a:off x="-1785769" y="2851121"/>
            <a:ext cx="6283075" cy="2494146"/>
          </a:xfrm>
          <a:custGeom>
            <a:avLst/>
            <a:gdLst/>
            <a:ahLst/>
            <a:cxnLst/>
            <a:rect l="l" t="t" r="r" b="b"/>
            <a:pathLst>
              <a:path w="6050569" h="2262605">
                <a:moveTo>
                  <a:pt x="1952943" y="26780"/>
                </a:moveTo>
                <a:cubicBezTo>
                  <a:pt x="1955199" y="17805"/>
                  <a:pt x="1984731" y="107105"/>
                  <a:pt x="1991294" y="125517"/>
                </a:cubicBezTo>
                <a:cubicBezTo>
                  <a:pt x="1998794" y="142351"/>
                  <a:pt x="2058795" y="125517"/>
                  <a:pt x="2062545" y="112890"/>
                </a:cubicBezTo>
                <a:cubicBezTo>
                  <a:pt x="2074264" y="120519"/>
                  <a:pt x="2089733" y="146559"/>
                  <a:pt x="2092546" y="146558"/>
                </a:cubicBezTo>
                <a:cubicBezTo>
                  <a:pt x="2100046" y="150768"/>
                  <a:pt x="2148797" y="167601"/>
                  <a:pt x="2156297" y="125516"/>
                </a:cubicBezTo>
                <a:cubicBezTo>
                  <a:pt x="2163798" y="79222"/>
                  <a:pt x="2167548" y="49764"/>
                  <a:pt x="2197548" y="121308"/>
                </a:cubicBezTo>
                <a:cubicBezTo>
                  <a:pt x="2227549" y="188645"/>
                  <a:pt x="2250050" y="201270"/>
                  <a:pt x="2253800" y="138141"/>
                </a:cubicBezTo>
                <a:cubicBezTo>
                  <a:pt x="2253800" y="87640"/>
                  <a:pt x="2295050" y="83431"/>
                  <a:pt x="2313801" y="79222"/>
                </a:cubicBezTo>
                <a:cubicBezTo>
                  <a:pt x="2306301" y="91848"/>
                  <a:pt x="2298801" y="112891"/>
                  <a:pt x="2306301" y="138141"/>
                </a:cubicBezTo>
                <a:cubicBezTo>
                  <a:pt x="2313801" y="176018"/>
                  <a:pt x="2362552" y="171809"/>
                  <a:pt x="2377553" y="138141"/>
                </a:cubicBezTo>
                <a:cubicBezTo>
                  <a:pt x="2388803" y="100266"/>
                  <a:pt x="2415053" y="62388"/>
                  <a:pt x="2422553" y="83431"/>
                </a:cubicBezTo>
                <a:cubicBezTo>
                  <a:pt x="2430053" y="108683"/>
                  <a:pt x="2411303" y="163392"/>
                  <a:pt x="2445054" y="167601"/>
                </a:cubicBezTo>
                <a:cubicBezTo>
                  <a:pt x="2482555" y="171810"/>
                  <a:pt x="2546306" y="125516"/>
                  <a:pt x="2546306" y="112891"/>
                </a:cubicBezTo>
                <a:cubicBezTo>
                  <a:pt x="2548545" y="114175"/>
                  <a:pt x="2553997" y="124845"/>
                  <a:pt x="2568806" y="138142"/>
                </a:cubicBezTo>
                <a:cubicBezTo>
                  <a:pt x="2595057" y="163393"/>
                  <a:pt x="2670059" y="167602"/>
                  <a:pt x="2670059" y="138141"/>
                </a:cubicBezTo>
                <a:cubicBezTo>
                  <a:pt x="2673809" y="104473"/>
                  <a:pt x="2700059" y="125515"/>
                  <a:pt x="2711310" y="138142"/>
                </a:cubicBezTo>
                <a:cubicBezTo>
                  <a:pt x="2722561" y="146558"/>
                  <a:pt x="2823812" y="171810"/>
                  <a:pt x="2827562" y="138142"/>
                </a:cubicBezTo>
                <a:cubicBezTo>
                  <a:pt x="2835062" y="100266"/>
                  <a:pt x="2846313" y="79223"/>
                  <a:pt x="2872563" y="125517"/>
                </a:cubicBezTo>
                <a:cubicBezTo>
                  <a:pt x="2902564" y="171809"/>
                  <a:pt x="2955065" y="176018"/>
                  <a:pt x="2958815" y="159185"/>
                </a:cubicBezTo>
                <a:cubicBezTo>
                  <a:pt x="2962096" y="144454"/>
                  <a:pt x="3031414" y="39504"/>
                  <a:pt x="3038643" y="38872"/>
                </a:cubicBezTo>
                <a:lnTo>
                  <a:pt x="3037567" y="45554"/>
                </a:lnTo>
                <a:cubicBezTo>
                  <a:pt x="3022566" y="83432"/>
                  <a:pt x="3026316" y="146558"/>
                  <a:pt x="3041317" y="150767"/>
                </a:cubicBezTo>
                <a:cubicBezTo>
                  <a:pt x="3052567" y="154975"/>
                  <a:pt x="3105067" y="104474"/>
                  <a:pt x="3105068" y="100265"/>
                </a:cubicBezTo>
                <a:cubicBezTo>
                  <a:pt x="3106928" y="106601"/>
                  <a:pt x="3113498" y="155497"/>
                  <a:pt x="3120069" y="159184"/>
                </a:cubicBezTo>
                <a:cubicBezTo>
                  <a:pt x="3127569" y="163392"/>
                  <a:pt x="3135069" y="117099"/>
                  <a:pt x="3138819" y="96056"/>
                </a:cubicBezTo>
                <a:cubicBezTo>
                  <a:pt x="3142569" y="75014"/>
                  <a:pt x="3153819" y="75014"/>
                  <a:pt x="3165070" y="112890"/>
                </a:cubicBezTo>
                <a:cubicBezTo>
                  <a:pt x="3176320" y="146558"/>
                  <a:pt x="3243821" y="125516"/>
                  <a:pt x="3243821" y="104473"/>
                </a:cubicBezTo>
                <a:cubicBezTo>
                  <a:pt x="3243821" y="87639"/>
                  <a:pt x="3330073" y="154975"/>
                  <a:pt x="3337574" y="154975"/>
                </a:cubicBezTo>
                <a:cubicBezTo>
                  <a:pt x="3348824" y="159185"/>
                  <a:pt x="3386324" y="180226"/>
                  <a:pt x="3393825" y="138141"/>
                </a:cubicBezTo>
                <a:cubicBezTo>
                  <a:pt x="3401325" y="91848"/>
                  <a:pt x="3420075" y="83431"/>
                  <a:pt x="3435075" y="112892"/>
                </a:cubicBezTo>
                <a:cubicBezTo>
                  <a:pt x="3450076" y="142350"/>
                  <a:pt x="3502577" y="142350"/>
                  <a:pt x="3517577" y="100265"/>
                </a:cubicBezTo>
                <a:cubicBezTo>
                  <a:pt x="3536328" y="58179"/>
                  <a:pt x="3517577" y="53971"/>
                  <a:pt x="3577579" y="104473"/>
                </a:cubicBezTo>
                <a:cubicBezTo>
                  <a:pt x="3633830" y="159184"/>
                  <a:pt x="3701331" y="150768"/>
                  <a:pt x="3708831" y="121308"/>
                </a:cubicBezTo>
                <a:cubicBezTo>
                  <a:pt x="3716332" y="87640"/>
                  <a:pt x="3750082" y="11887"/>
                  <a:pt x="3757583" y="75015"/>
                </a:cubicBezTo>
                <a:cubicBezTo>
                  <a:pt x="3761333" y="133933"/>
                  <a:pt x="3851334" y="159185"/>
                  <a:pt x="3851335" y="138142"/>
                </a:cubicBezTo>
                <a:cubicBezTo>
                  <a:pt x="3851335" y="116048"/>
                  <a:pt x="3799654" y="-12379"/>
                  <a:pt x="3824418" y="970"/>
                </a:cubicBezTo>
                <a:lnTo>
                  <a:pt x="3840084" y="16094"/>
                </a:lnTo>
                <a:cubicBezTo>
                  <a:pt x="3892585" y="83431"/>
                  <a:pt x="3858835" y="163392"/>
                  <a:pt x="3892586" y="129725"/>
                </a:cubicBezTo>
                <a:cubicBezTo>
                  <a:pt x="3926336" y="91848"/>
                  <a:pt x="3975087" y="28720"/>
                  <a:pt x="3978837" y="62389"/>
                </a:cubicBezTo>
                <a:cubicBezTo>
                  <a:pt x="3978837" y="100266"/>
                  <a:pt x="3986337" y="150767"/>
                  <a:pt x="4005088" y="117100"/>
                </a:cubicBezTo>
                <a:cubicBezTo>
                  <a:pt x="4023838" y="83432"/>
                  <a:pt x="4046339" y="37137"/>
                  <a:pt x="4053839" y="58181"/>
                </a:cubicBezTo>
                <a:cubicBezTo>
                  <a:pt x="4061339" y="79223"/>
                  <a:pt x="4098840" y="87640"/>
                  <a:pt x="4098840" y="79222"/>
                </a:cubicBezTo>
                <a:cubicBezTo>
                  <a:pt x="4098840" y="66598"/>
                  <a:pt x="4147591" y="75014"/>
                  <a:pt x="4147591" y="75014"/>
                </a:cubicBezTo>
                <a:cubicBezTo>
                  <a:pt x="4147605" y="75005"/>
                  <a:pt x="4148587" y="74368"/>
                  <a:pt x="4218843" y="28721"/>
                </a:cubicBezTo>
                <a:cubicBezTo>
                  <a:pt x="4218840" y="28735"/>
                  <a:pt x="4218622" y="29913"/>
                  <a:pt x="4200093" y="129725"/>
                </a:cubicBezTo>
                <a:cubicBezTo>
                  <a:pt x="4200212" y="129702"/>
                  <a:pt x="4335095" y="104469"/>
                  <a:pt x="4335095" y="96056"/>
                </a:cubicBezTo>
                <a:cubicBezTo>
                  <a:pt x="4335095" y="87640"/>
                  <a:pt x="4372596" y="100266"/>
                  <a:pt x="4383847" y="108682"/>
                </a:cubicBezTo>
                <a:cubicBezTo>
                  <a:pt x="4395097" y="121307"/>
                  <a:pt x="4436348" y="91848"/>
                  <a:pt x="4436348" y="79223"/>
                </a:cubicBezTo>
                <a:cubicBezTo>
                  <a:pt x="4440098" y="62389"/>
                  <a:pt x="4492599" y="91848"/>
                  <a:pt x="4492599" y="91848"/>
                </a:cubicBezTo>
                <a:cubicBezTo>
                  <a:pt x="4492712" y="91829"/>
                  <a:pt x="4590101" y="75003"/>
                  <a:pt x="4590101" y="53972"/>
                </a:cubicBezTo>
                <a:cubicBezTo>
                  <a:pt x="4590101" y="32929"/>
                  <a:pt x="4638852" y="49762"/>
                  <a:pt x="4642602" y="75015"/>
                </a:cubicBezTo>
                <a:cubicBezTo>
                  <a:pt x="4642613" y="75030"/>
                  <a:pt x="4643764" y="76664"/>
                  <a:pt x="4770105" y="255980"/>
                </a:cubicBezTo>
                <a:cubicBezTo>
                  <a:pt x="4807606" y="188644"/>
                  <a:pt x="4770105" y="58180"/>
                  <a:pt x="4770105" y="20304"/>
                </a:cubicBezTo>
                <a:cubicBezTo>
                  <a:pt x="4770105" y="-17573"/>
                  <a:pt x="4882607" y="163393"/>
                  <a:pt x="4893858" y="138142"/>
                </a:cubicBezTo>
                <a:cubicBezTo>
                  <a:pt x="4901358" y="112891"/>
                  <a:pt x="4916358" y="129725"/>
                  <a:pt x="4938859" y="163393"/>
                </a:cubicBezTo>
                <a:cubicBezTo>
                  <a:pt x="4965109" y="192853"/>
                  <a:pt x="4991360" y="159184"/>
                  <a:pt x="5006360" y="121308"/>
                </a:cubicBezTo>
                <a:cubicBezTo>
                  <a:pt x="5021360" y="83431"/>
                  <a:pt x="5058861" y="150767"/>
                  <a:pt x="5066361" y="167601"/>
                </a:cubicBezTo>
                <a:cubicBezTo>
                  <a:pt x="5070111" y="184435"/>
                  <a:pt x="5133862" y="205478"/>
                  <a:pt x="5171364" y="138141"/>
                </a:cubicBezTo>
                <a:cubicBezTo>
                  <a:pt x="5208864" y="66597"/>
                  <a:pt x="5227615" y="133934"/>
                  <a:pt x="5246365" y="163393"/>
                </a:cubicBezTo>
                <a:cubicBezTo>
                  <a:pt x="5265115" y="188644"/>
                  <a:pt x="5336367" y="226520"/>
                  <a:pt x="5343867" y="184435"/>
                </a:cubicBezTo>
                <a:cubicBezTo>
                  <a:pt x="5347618" y="146558"/>
                  <a:pt x="5385118" y="133933"/>
                  <a:pt x="5392619" y="167601"/>
                </a:cubicBezTo>
                <a:cubicBezTo>
                  <a:pt x="5400118" y="205478"/>
                  <a:pt x="5471370" y="171811"/>
                  <a:pt x="5478870" y="138141"/>
                </a:cubicBezTo>
                <a:cubicBezTo>
                  <a:pt x="5490121" y="100265"/>
                  <a:pt x="5512621" y="150767"/>
                  <a:pt x="5523871" y="138142"/>
                </a:cubicBezTo>
                <a:cubicBezTo>
                  <a:pt x="5535117" y="121315"/>
                  <a:pt x="5565096" y="175971"/>
                  <a:pt x="5565122" y="176018"/>
                </a:cubicBezTo>
                <a:cubicBezTo>
                  <a:pt x="5565135" y="175997"/>
                  <a:pt x="5602623" y="112888"/>
                  <a:pt x="5598873" y="100265"/>
                </a:cubicBezTo>
                <a:cubicBezTo>
                  <a:pt x="5604974" y="105245"/>
                  <a:pt x="5625123" y="163394"/>
                  <a:pt x="5625124" y="163394"/>
                </a:cubicBezTo>
                <a:cubicBezTo>
                  <a:pt x="5625173" y="163436"/>
                  <a:pt x="5655137" y="188615"/>
                  <a:pt x="5670124" y="154975"/>
                </a:cubicBezTo>
                <a:cubicBezTo>
                  <a:pt x="5688859" y="121336"/>
                  <a:pt x="5730055" y="175924"/>
                  <a:pt x="5730126" y="176019"/>
                </a:cubicBezTo>
                <a:cubicBezTo>
                  <a:pt x="5730159" y="176035"/>
                  <a:pt x="5763880" y="192832"/>
                  <a:pt x="5771377" y="150767"/>
                </a:cubicBezTo>
                <a:cubicBezTo>
                  <a:pt x="5778877" y="108682"/>
                  <a:pt x="5797627" y="167602"/>
                  <a:pt x="5797627" y="167602"/>
                </a:cubicBezTo>
                <a:cubicBezTo>
                  <a:pt x="5797686" y="167634"/>
                  <a:pt x="5868879" y="205469"/>
                  <a:pt x="5868879" y="180226"/>
                </a:cubicBezTo>
                <a:cubicBezTo>
                  <a:pt x="5868879" y="174319"/>
                  <a:pt x="5869906" y="165878"/>
                  <a:pt x="5871656" y="156804"/>
                </a:cubicBezTo>
                <a:lnTo>
                  <a:pt x="6050569" y="2262605"/>
                </a:lnTo>
                <a:cubicBezTo>
                  <a:pt x="4978005" y="2259777"/>
                  <a:pt x="3577893" y="2256087"/>
                  <a:pt x="1750205" y="2251271"/>
                </a:cubicBezTo>
                <a:lnTo>
                  <a:pt x="1572071" y="154634"/>
                </a:lnTo>
                <a:cubicBezTo>
                  <a:pt x="1581651" y="154948"/>
                  <a:pt x="1590035" y="150858"/>
                  <a:pt x="1590035" y="138141"/>
                </a:cubicBezTo>
                <a:cubicBezTo>
                  <a:pt x="1590035" y="104495"/>
                  <a:pt x="1634979" y="163318"/>
                  <a:pt x="1635036" y="163393"/>
                </a:cubicBezTo>
                <a:cubicBezTo>
                  <a:pt x="1635051" y="163396"/>
                  <a:pt x="1636148" y="163572"/>
                  <a:pt x="1713788" y="176018"/>
                </a:cubicBezTo>
                <a:cubicBezTo>
                  <a:pt x="1713791" y="176003"/>
                  <a:pt x="1714005" y="174981"/>
                  <a:pt x="1728788" y="104474"/>
                </a:cubicBezTo>
                <a:cubicBezTo>
                  <a:pt x="1728788" y="108683"/>
                  <a:pt x="1728788" y="112890"/>
                  <a:pt x="1732538" y="121307"/>
                </a:cubicBezTo>
                <a:cubicBezTo>
                  <a:pt x="1743788" y="146558"/>
                  <a:pt x="1777539" y="83431"/>
                  <a:pt x="1777539" y="83430"/>
                </a:cubicBezTo>
                <a:cubicBezTo>
                  <a:pt x="1777560" y="83581"/>
                  <a:pt x="1788796" y="163395"/>
                  <a:pt x="1796290" y="167602"/>
                </a:cubicBezTo>
                <a:cubicBezTo>
                  <a:pt x="1803790" y="167601"/>
                  <a:pt x="1830040" y="62388"/>
                  <a:pt x="1830040" y="62388"/>
                </a:cubicBezTo>
                <a:cubicBezTo>
                  <a:pt x="1830082" y="62477"/>
                  <a:pt x="1860041" y="125526"/>
                  <a:pt x="1860041" y="138141"/>
                </a:cubicBezTo>
                <a:cubicBezTo>
                  <a:pt x="1860041" y="146558"/>
                  <a:pt x="1961293" y="83431"/>
                  <a:pt x="1953793" y="37138"/>
                </a:cubicBezTo>
                <a:close/>
                <a:moveTo>
                  <a:pt x="4849" y="15528"/>
                </a:moveTo>
                <a:cubicBezTo>
                  <a:pt x="12361" y="18624"/>
                  <a:pt x="27748" y="37015"/>
                  <a:pt x="44846" y="58832"/>
                </a:cubicBezTo>
                <a:lnTo>
                  <a:pt x="5062" y="62212"/>
                </a:lnTo>
                <a:cubicBezTo>
                  <a:pt x="2226" y="44250"/>
                  <a:pt x="0" y="29529"/>
                  <a:pt x="0" y="20303"/>
                </a:cubicBezTo>
                <a:cubicBezTo>
                  <a:pt x="0" y="15568"/>
                  <a:pt x="1758" y="14253"/>
                  <a:pt x="4849" y="15528"/>
                </a:cubicBezTo>
                <a:close/>
              </a:path>
            </a:pathLst>
          </a:custGeom>
          <a:solidFill>
            <a:srgbClr val="99CC00"/>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sp>
        <p:nvSpPr>
          <p:cNvPr id="36" name="Freeform 35"/>
          <p:cNvSpPr>
            <a:spLocks/>
          </p:cNvSpPr>
          <p:nvPr/>
        </p:nvSpPr>
        <p:spPr bwMode="auto">
          <a:xfrm rot="20449715" flipH="1">
            <a:off x="-501564" y="3156345"/>
            <a:ext cx="11488780" cy="665090"/>
          </a:xfrm>
          <a:custGeom>
            <a:avLst/>
            <a:gdLst>
              <a:gd name="T0" fmla="*/ 60 w 4080"/>
              <a:gd name="T1" fmla="*/ 72 h 233"/>
              <a:gd name="T2" fmla="*/ 133 w 4080"/>
              <a:gd name="T3" fmla="*/ 82 h 233"/>
              <a:gd name="T4" fmla="*/ 251 w 4080"/>
              <a:gd name="T5" fmla="*/ 89 h 233"/>
              <a:gd name="T6" fmla="*/ 329 w 4080"/>
              <a:gd name="T7" fmla="*/ 71 h 233"/>
              <a:gd name="T8" fmla="*/ 371 w 4080"/>
              <a:gd name="T9" fmla="*/ 80 h 233"/>
              <a:gd name="T10" fmla="*/ 434 w 4080"/>
              <a:gd name="T11" fmla="*/ 76 h 233"/>
              <a:gd name="T12" fmla="*/ 486 w 4080"/>
              <a:gd name="T13" fmla="*/ 62 h 233"/>
              <a:gd name="T14" fmla="*/ 537 w 4080"/>
              <a:gd name="T15" fmla="*/ 77 h 233"/>
              <a:gd name="T16" fmla="*/ 584 w 4080"/>
              <a:gd name="T17" fmla="*/ 53 h 233"/>
              <a:gd name="T18" fmla="*/ 625 w 4080"/>
              <a:gd name="T19" fmla="*/ 88 h 233"/>
              <a:gd name="T20" fmla="*/ 685 w 4080"/>
              <a:gd name="T21" fmla="*/ 71 h 233"/>
              <a:gd name="T22" fmla="*/ 746 w 4080"/>
              <a:gd name="T23" fmla="*/ 48 h 233"/>
              <a:gd name="T24" fmla="*/ 773 w 4080"/>
              <a:gd name="T25" fmla="*/ 82 h 233"/>
              <a:gd name="T26" fmla="*/ 840 w 4080"/>
              <a:gd name="T27" fmla="*/ 33 h 233"/>
              <a:gd name="T28" fmla="*/ 900 w 4080"/>
              <a:gd name="T29" fmla="*/ 75 h 233"/>
              <a:gd name="T30" fmla="*/ 968 w 4080"/>
              <a:gd name="T31" fmla="*/ 71 h 233"/>
              <a:gd name="T32" fmla="*/ 1020 w 4080"/>
              <a:gd name="T33" fmla="*/ 71 h 233"/>
              <a:gd name="T34" fmla="*/ 1093 w 4080"/>
              <a:gd name="T35" fmla="*/ 62 h 233"/>
              <a:gd name="T36" fmla="*/ 1163 w 4080"/>
              <a:gd name="T37" fmla="*/ 71 h 233"/>
              <a:gd name="T38" fmla="*/ 1268 w 4080"/>
              <a:gd name="T39" fmla="*/ 79 h 233"/>
              <a:gd name="T40" fmla="*/ 1330 w 4080"/>
              <a:gd name="T41" fmla="*/ 56 h 233"/>
              <a:gd name="T42" fmla="*/ 1356 w 4080"/>
              <a:gd name="T43" fmla="*/ 61 h 233"/>
              <a:gd name="T44" fmla="*/ 1454 w 4080"/>
              <a:gd name="T45" fmla="*/ 71 h 233"/>
              <a:gd name="T46" fmla="*/ 1531 w 4080"/>
              <a:gd name="T47" fmla="*/ 59 h 233"/>
              <a:gd name="T48" fmla="*/ 1648 w 4080"/>
              <a:gd name="T49" fmla="*/ 71 h 233"/>
              <a:gd name="T50" fmla="*/ 1702 w 4080"/>
              <a:gd name="T51" fmla="*/ 43 h 233"/>
              <a:gd name="T52" fmla="*/ 1754 w 4080"/>
              <a:gd name="T53" fmla="*/ 48 h 233"/>
              <a:gd name="T54" fmla="*/ 1797 w 4080"/>
              <a:gd name="T55" fmla="*/ 68 h 233"/>
              <a:gd name="T56" fmla="*/ 1898 w 4080"/>
              <a:gd name="T57" fmla="*/ 48 h 233"/>
              <a:gd name="T58" fmla="*/ 1985 w 4080"/>
              <a:gd name="T59" fmla="*/ 47 h 233"/>
              <a:gd name="T60" fmla="*/ 2092 w 4080"/>
              <a:gd name="T61" fmla="*/ 72 h 233"/>
              <a:gd name="T62" fmla="*/ 2165 w 4080"/>
              <a:gd name="T63" fmla="*/ 82 h 233"/>
              <a:gd name="T64" fmla="*/ 2283 w 4080"/>
              <a:gd name="T65" fmla="*/ 89 h 233"/>
              <a:gd name="T66" fmla="*/ 2361 w 4080"/>
              <a:gd name="T67" fmla="*/ 71 h 233"/>
              <a:gd name="T68" fmla="*/ 2403 w 4080"/>
              <a:gd name="T69" fmla="*/ 80 h 233"/>
              <a:gd name="T70" fmla="*/ 2466 w 4080"/>
              <a:gd name="T71" fmla="*/ 76 h 233"/>
              <a:gd name="T72" fmla="*/ 2518 w 4080"/>
              <a:gd name="T73" fmla="*/ 62 h 233"/>
              <a:gd name="T74" fmla="*/ 2569 w 4080"/>
              <a:gd name="T75" fmla="*/ 77 h 233"/>
              <a:gd name="T76" fmla="*/ 2616 w 4080"/>
              <a:gd name="T77" fmla="*/ 53 h 233"/>
              <a:gd name="T78" fmla="*/ 2657 w 4080"/>
              <a:gd name="T79" fmla="*/ 88 h 233"/>
              <a:gd name="T80" fmla="*/ 2717 w 4080"/>
              <a:gd name="T81" fmla="*/ 71 h 233"/>
              <a:gd name="T82" fmla="*/ 2778 w 4080"/>
              <a:gd name="T83" fmla="*/ 48 h 233"/>
              <a:gd name="T84" fmla="*/ 2805 w 4080"/>
              <a:gd name="T85" fmla="*/ 82 h 233"/>
              <a:gd name="T86" fmla="*/ 2872 w 4080"/>
              <a:gd name="T87" fmla="*/ 33 h 233"/>
              <a:gd name="T88" fmla="*/ 2932 w 4080"/>
              <a:gd name="T89" fmla="*/ 75 h 233"/>
              <a:gd name="T90" fmla="*/ 3000 w 4080"/>
              <a:gd name="T91" fmla="*/ 71 h 233"/>
              <a:gd name="T92" fmla="*/ 3052 w 4080"/>
              <a:gd name="T93" fmla="*/ 71 h 233"/>
              <a:gd name="T94" fmla="*/ 3125 w 4080"/>
              <a:gd name="T95" fmla="*/ 62 h 233"/>
              <a:gd name="T96" fmla="*/ 3195 w 4080"/>
              <a:gd name="T97" fmla="*/ 71 h 233"/>
              <a:gd name="T98" fmla="*/ 3300 w 4080"/>
              <a:gd name="T99" fmla="*/ 79 h 233"/>
              <a:gd name="T100" fmla="*/ 3362 w 4080"/>
              <a:gd name="T101" fmla="*/ 56 h 233"/>
              <a:gd name="T102" fmla="*/ 3388 w 4080"/>
              <a:gd name="T103" fmla="*/ 61 h 233"/>
              <a:gd name="T104" fmla="*/ 3486 w 4080"/>
              <a:gd name="T105" fmla="*/ 71 h 233"/>
              <a:gd name="T106" fmla="*/ 3563 w 4080"/>
              <a:gd name="T107" fmla="*/ 59 h 233"/>
              <a:gd name="T108" fmla="*/ 3680 w 4080"/>
              <a:gd name="T109" fmla="*/ 71 h 233"/>
              <a:gd name="T110" fmla="*/ 3734 w 4080"/>
              <a:gd name="T111" fmla="*/ 43 h 233"/>
              <a:gd name="T112" fmla="*/ 3786 w 4080"/>
              <a:gd name="T113" fmla="*/ 48 h 233"/>
              <a:gd name="T114" fmla="*/ 3829 w 4080"/>
              <a:gd name="T115" fmla="*/ 68 h 233"/>
              <a:gd name="T116" fmla="*/ 3930 w 4080"/>
              <a:gd name="T117" fmla="*/ 48 h 233"/>
              <a:gd name="T118" fmla="*/ 4017 w 4080"/>
              <a:gd name="T119" fmla="*/ 47 h 233"/>
              <a:gd name="T120" fmla="*/ 8 w 4080"/>
              <a:gd name="T121" fmla="*/ 11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0" h="233">
                <a:moveTo>
                  <a:pt x="8" y="116"/>
                </a:moveTo>
                <a:cubicBezTo>
                  <a:pt x="24" y="90"/>
                  <a:pt x="8" y="42"/>
                  <a:pt x="8" y="28"/>
                </a:cubicBezTo>
                <a:cubicBezTo>
                  <a:pt x="8" y="13"/>
                  <a:pt x="56" y="81"/>
                  <a:pt x="60" y="72"/>
                </a:cubicBezTo>
                <a:cubicBezTo>
                  <a:pt x="64" y="62"/>
                  <a:pt x="70" y="68"/>
                  <a:pt x="80" y="80"/>
                </a:cubicBezTo>
                <a:cubicBezTo>
                  <a:pt x="90" y="92"/>
                  <a:pt x="101" y="79"/>
                  <a:pt x="108" y="65"/>
                </a:cubicBezTo>
                <a:cubicBezTo>
                  <a:pt x="115" y="51"/>
                  <a:pt x="131" y="76"/>
                  <a:pt x="133" y="82"/>
                </a:cubicBezTo>
                <a:cubicBezTo>
                  <a:pt x="135" y="88"/>
                  <a:pt x="162" y="97"/>
                  <a:pt x="178" y="71"/>
                </a:cubicBezTo>
                <a:cubicBezTo>
                  <a:pt x="194" y="44"/>
                  <a:pt x="202" y="69"/>
                  <a:pt x="210" y="80"/>
                </a:cubicBezTo>
                <a:cubicBezTo>
                  <a:pt x="218" y="91"/>
                  <a:pt x="248" y="104"/>
                  <a:pt x="251" y="89"/>
                </a:cubicBezTo>
                <a:cubicBezTo>
                  <a:pt x="254" y="74"/>
                  <a:pt x="269" y="70"/>
                  <a:pt x="272" y="83"/>
                </a:cubicBezTo>
                <a:cubicBezTo>
                  <a:pt x="275" y="96"/>
                  <a:pt x="306" y="84"/>
                  <a:pt x="310" y="71"/>
                </a:cubicBezTo>
                <a:cubicBezTo>
                  <a:pt x="314" y="57"/>
                  <a:pt x="324" y="76"/>
                  <a:pt x="329" y="71"/>
                </a:cubicBezTo>
                <a:cubicBezTo>
                  <a:pt x="334" y="65"/>
                  <a:pt x="346" y="85"/>
                  <a:pt x="346" y="85"/>
                </a:cubicBezTo>
                <a:cubicBezTo>
                  <a:pt x="346" y="85"/>
                  <a:pt x="362" y="62"/>
                  <a:pt x="361" y="57"/>
                </a:cubicBezTo>
                <a:cubicBezTo>
                  <a:pt x="360" y="52"/>
                  <a:pt x="371" y="80"/>
                  <a:pt x="371" y="80"/>
                </a:cubicBezTo>
                <a:cubicBezTo>
                  <a:pt x="371" y="80"/>
                  <a:pt x="384" y="91"/>
                  <a:pt x="391" y="78"/>
                </a:cubicBezTo>
                <a:cubicBezTo>
                  <a:pt x="398" y="65"/>
                  <a:pt x="416" y="85"/>
                  <a:pt x="416" y="85"/>
                </a:cubicBezTo>
                <a:cubicBezTo>
                  <a:pt x="416" y="85"/>
                  <a:pt x="431" y="92"/>
                  <a:pt x="434" y="76"/>
                </a:cubicBezTo>
                <a:cubicBezTo>
                  <a:pt x="437" y="60"/>
                  <a:pt x="445" y="82"/>
                  <a:pt x="445" y="82"/>
                </a:cubicBezTo>
                <a:cubicBezTo>
                  <a:pt x="445" y="82"/>
                  <a:pt x="475" y="97"/>
                  <a:pt x="475" y="87"/>
                </a:cubicBezTo>
                <a:cubicBezTo>
                  <a:pt x="475" y="77"/>
                  <a:pt x="484" y="50"/>
                  <a:pt x="486" y="62"/>
                </a:cubicBezTo>
                <a:cubicBezTo>
                  <a:pt x="488" y="74"/>
                  <a:pt x="493" y="90"/>
                  <a:pt x="493" y="90"/>
                </a:cubicBezTo>
                <a:cubicBezTo>
                  <a:pt x="493" y="90"/>
                  <a:pt x="510" y="86"/>
                  <a:pt x="511" y="71"/>
                </a:cubicBezTo>
                <a:cubicBezTo>
                  <a:pt x="512" y="55"/>
                  <a:pt x="540" y="67"/>
                  <a:pt x="537" y="77"/>
                </a:cubicBezTo>
                <a:cubicBezTo>
                  <a:pt x="534" y="87"/>
                  <a:pt x="548" y="81"/>
                  <a:pt x="549" y="71"/>
                </a:cubicBezTo>
                <a:cubicBezTo>
                  <a:pt x="550" y="60"/>
                  <a:pt x="570" y="82"/>
                  <a:pt x="570" y="82"/>
                </a:cubicBezTo>
                <a:cubicBezTo>
                  <a:pt x="584" y="53"/>
                  <a:pt x="584" y="53"/>
                  <a:pt x="584" y="53"/>
                </a:cubicBezTo>
                <a:cubicBezTo>
                  <a:pt x="584" y="76"/>
                  <a:pt x="584" y="76"/>
                  <a:pt x="584" y="76"/>
                </a:cubicBezTo>
                <a:cubicBezTo>
                  <a:pt x="609" y="71"/>
                  <a:pt x="609" y="71"/>
                  <a:pt x="609" y="71"/>
                </a:cubicBezTo>
                <a:cubicBezTo>
                  <a:pt x="625" y="88"/>
                  <a:pt x="625" y="88"/>
                  <a:pt x="625" y="88"/>
                </a:cubicBezTo>
                <a:cubicBezTo>
                  <a:pt x="625" y="88"/>
                  <a:pt x="650" y="55"/>
                  <a:pt x="652" y="48"/>
                </a:cubicBezTo>
                <a:cubicBezTo>
                  <a:pt x="654" y="41"/>
                  <a:pt x="666" y="76"/>
                  <a:pt x="666" y="76"/>
                </a:cubicBezTo>
                <a:cubicBezTo>
                  <a:pt x="666" y="76"/>
                  <a:pt x="685" y="82"/>
                  <a:pt x="685" y="71"/>
                </a:cubicBezTo>
                <a:cubicBezTo>
                  <a:pt x="685" y="59"/>
                  <a:pt x="704" y="80"/>
                  <a:pt x="704" y="80"/>
                </a:cubicBezTo>
                <a:cubicBezTo>
                  <a:pt x="738" y="86"/>
                  <a:pt x="738" y="86"/>
                  <a:pt x="738" y="86"/>
                </a:cubicBezTo>
                <a:cubicBezTo>
                  <a:pt x="746" y="48"/>
                  <a:pt x="746" y="48"/>
                  <a:pt x="746" y="48"/>
                </a:cubicBezTo>
                <a:cubicBezTo>
                  <a:pt x="746" y="48"/>
                  <a:pt x="741" y="54"/>
                  <a:pt x="746" y="64"/>
                </a:cubicBezTo>
                <a:cubicBezTo>
                  <a:pt x="751" y="74"/>
                  <a:pt x="765" y="51"/>
                  <a:pt x="765" y="51"/>
                </a:cubicBezTo>
                <a:cubicBezTo>
                  <a:pt x="765" y="51"/>
                  <a:pt x="770" y="81"/>
                  <a:pt x="773" y="82"/>
                </a:cubicBezTo>
                <a:cubicBezTo>
                  <a:pt x="776" y="83"/>
                  <a:pt x="787" y="43"/>
                  <a:pt x="787" y="43"/>
                </a:cubicBezTo>
                <a:cubicBezTo>
                  <a:pt x="787" y="43"/>
                  <a:pt x="800" y="66"/>
                  <a:pt x="800" y="71"/>
                </a:cubicBezTo>
                <a:cubicBezTo>
                  <a:pt x="800" y="75"/>
                  <a:pt x="843" y="51"/>
                  <a:pt x="840" y="33"/>
                </a:cubicBezTo>
                <a:cubicBezTo>
                  <a:pt x="837" y="15"/>
                  <a:pt x="853" y="59"/>
                  <a:pt x="856" y="66"/>
                </a:cubicBezTo>
                <a:cubicBezTo>
                  <a:pt x="859" y="73"/>
                  <a:pt x="885" y="66"/>
                  <a:pt x="886" y="61"/>
                </a:cubicBezTo>
                <a:cubicBezTo>
                  <a:pt x="887" y="56"/>
                  <a:pt x="897" y="74"/>
                  <a:pt x="900" y="75"/>
                </a:cubicBezTo>
                <a:cubicBezTo>
                  <a:pt x="903" y="76"/>
                  <a:pt x="923" y="83"/>
                  <a:pt x="926" y="66"/>
                </a:cubicBezTo>
                <a:cubicBezTo>
                  <a:pt x="929" y="49"/>
                  <a:pt x="931" y="38"/>
                  <a:pt x="944" y="64"/>
                </a:cubicBezTo>
                <a:cubicBezTo>
                  <a:pt x="957" y="90"/>
                  <a:pt x="967" y="95"/>
                  <a:pt x="968" y="71"/>
                </a:cubicBezTo>
                <a:cubicBezTo>
                  <a:pt x="969" y="46"/>
                  <a:pt x="998" y="52"/>
                  <a:pt x="998" y="46"/>
                </a:cubicBezTo>
                <a:cubicBezTo>
                  <a:pt x="998" y="40"/>
                  <a:pt x="986" y="55"/>
                  <a:pt x="990" y="71"/>
                </a:cubicBezTo>
                <a:cubicBezTo>
                  <a:pt x="994" y="86"/>
                  <a:pt x="1014" y="84"/>
                  <a:pt x="1020" y="71"/>
                </a:cubicBezTo>
                <a:cubicBezTo>
                  <a:pt x="1026" y="57"/>
                  <a:pt x="1037" y="42"/>
                  <a:pt x="1040" y="51"/>
                </a:cubicBezTo>
                <a:cubicBezTo>
                  <a:pt x="1043" y="60"/>
                  <a:pt x="1035" y="80"/>
                  <a:pt x="1050" y="82"/>
                </a:cubicBezTo>
                <a:cubicBezTo>
                  <a:pt x="1065" y="84"/>
                  <a:pt x="1093" y="67"/>
                  <a:pt x="1093" y="62"/>
                </a:cubicBezTo>
                <a:cubicBezTo>
                  <a:pt x="1093" y="57"/>
                  <a:pt x="1090" y="60"/>
                  <a:pt x="1102" y="71"/>
                </a:cubicBezTo>
                <a:cubicBezTo>
                  <a:pt x="1114" y="81"/>
                  <a:pt x="1145" y="83"/>
                  <a:pt x="1146" y="71"/>
                </a:cubicBezTo>
                <a:cubicBezTo>
                  <a:pt x="1147" y="58"/>
                  <a:pt x="1158" y="67"/>
                  <a:pt x="1163" y="71"/>
                </a:cubicBezTo>
                <a:cubicBezTo>
                  <a:pt x="1168" y="74"/>
                  <a:pt x="1211" y="84"/>
                  <a:pt x="1213" y="71"/>
                </a:cubicBezTo>
                <a:cubicBezTo>
                  <a:pt x="1215" y="57"/>
                  <a:pt x="1220" y="48"/>
                  <a:pt x="1232" y="66"/>
                </a:cubicBezTo>
                <a:cubicBezTo>
                  <a:pt x="1244" y="84"/>
                  <a:pt x="1266" y="86"/>
                  <a:pt x="1268" y="79"/>
                </a:cubicBezTo>
                <a:cubicBezTo>
                  <a:pt x="1270" y="72"/>
                  <a:pt x="1308" y="21"/>
                  <a:pt x="1302" y="36"/>
                </a:cubicBezTo>
                <a:cubicBezTo>
                  <a:pt x="1296" y="51"/>
                  <a:pt x="1297" y="74"/>
                  <a:pt x="1302" y="76"/>
                </a:cubicBezTo>
                <a:cubicBezTo>
                  <a:pt x="1308" y="78"/>
                  <a:pt x="1330" y="59"/>
                  <a:pt x="1330" y="56"/>
                </a:cubicBezTo>
                <a:cubicBezTo>
                  <a:pt x="1330" y="53"/>
                  <a:pt x="1334" y="78"/>
                  <a:pt x="1337" y="79"/>
                </a:cubicBezTo>
                <a:cubicBezTo>
                  <a:pt x="1340" y="80"/>
                  <a:pt x="1343" y="63"/>
                  <a:pt x="1345" y="55"/>
                </a:cubicBezTo>
                <a:cubicBezTo>
                  <a:pt x="1347" y="47"/>
                  <a:pt x="1351" y="47"/>
                  <a:pt x="1356" y="61"/>
                </a:cubicBezTo>
                <a:cubicBezTo>
                  <a:pt x="1361" y="75"/>
                  <a:pt x="1390" y="66"/>
                  <a:pt x="1390" y="59"/>
                </a:cubicBezTo>
                <a:cubicBezTo>
                  <a:pt x="1390" y="52"/>
                  <a:pt x="1426" y="77"/>
                  <a:pt x="1430" y="78"/>
                </a:cubicBezTo>
                <a:cubicBezTo>
                  <a:pt x="1434" y="79"/>
                  <a:pt x="1451" y="88"/>
                  <a:pt x="1454" y="71"/>
                </a:cubicBezTo>
                <a:cubicBezTo>
                  <a:pt x="1457" y="53"/>
                  <a:pt x="1464" y="50"/>
                  <a:pt x="1471" y="61"/>
                </a:cubicBezTo>
                <a:cubicBezTo>
                  <a:pt x="1478" y="72"/>
                  <a:pt x="1500" y="72"/>
                  <a:pt x="1507" y="56"/>
                </a:cubicBezTo>
                <a:cubicBezTo>
                  <a:pt x="1514" y="40"/>
                  <a:pt x="1507" y="39"/>
                  <a:pt x="1531" y="59"/>
                </a:cubicBezTo>
                <a:cubicBezTo>
                  <a:pt x="1555" y="79"/>
                  <a:pt x="1585" y="76"/>
                  <a:pt x="1588" y="64"/>
                </a:cubicBezTo>
                <a:cubicBezTo>
                  <a:pt x="1591" y="52"/>
                  <a:pt x="1606" y="24"/>
                  <a:pt x="1608" y="47"/>
                </a:cubicBezTo>
                <a:cubicBezTo>
                  <a:pt x="1610" y="70"/>
                  <a:pt x="1648" y="80"/>
                  <a:pt x="1648" y="71"/>
                </a:cubicBezTo>
                <a:cubicBezTo>
                  <a:pt x="1648" y="61"/>
                  <a:pt x="1620" y="0"/>
                  <a:pt x="1643" y="26"/>
                </a:cubicBezTo>
                <a:cubicBezTo>
                  <a:pt x="1666" y="51"/>
                  <a:pt x="1652" y="81"/>
                  <a:pt x="1666" y="68"/>
                </a:cubicBezTo>
                <a:cubicBezTo>
                  <a:pt x="1680" y="54"/>
                  <a:pt x="1701" y="30"/>
                  <a:pt x="1702" y="43"/>
                </a:cubicBezTo>
                <a:cubicBezTo>
                  <a:pt x="1703" y="56"/>
                  <a:pt x="1706" y="76"/>
                  <a:pt x="1714" y="63"/>
                </a:cubicBezTo>
                <a:cubicBezTo>
                  <a:pt x="1722" y="50"/>
                  <a:pt x="1732" y="32"/>
                  <a:pt x="1735" y="40"/>
                </a:cubicBezTo>
                <a:cubicBezTo>
                  <a:pt x="1738" y="48"/>
                  <a:pt x="1754" y="52"/>
                  <a:pt x="1754" y="48"/>
                </a:cubicBezTo>
                <a:cubicBezTo>
                  <a:pt x="1754" y="44"/>
                  <a:pt x="1774" y="47"/>
                  <a:pt x="1774" y="47"/>
                </a:cubicBezTo>
                <a:cubicBezTo>
                  <a:pt x="1805" y="30"/>
                  <a:pt x="1805" y="30"/>
                  <a:pt x="1805" y="30"/>
                </a:cubicBezTo>
                <a:cubicBezTo>
                  <a:pt x="1797" y="68"/>
                  <a:pt x="1797" y="68"/>
                  <a:pt x="1797" y="68"/>
                </a:cubicBezTo>
                <a:cubicBezTo>
                  <a:pt x="1797" y="68"/>
                  <a:pt x="1854" y="58"/>
                  <a:pt x="1854" y="55"/>
                </a:cubicBezTo>
                <a:cubicBezTo>
                  <a:pt x="1854" y="52"/>
                  <a:pt x="1870" y="56"/>
                  <a:pt x="1875" y="60"/>
                </a:cubicBezTo>
                <a:cubicBezTo>
                  <a:pt x="1880" y="64"/>
                  <a:pt x="1897" y="53"/>
                  <a:pt x="1898" y="48"/>
                </a:cubicBezTo>
                <a:cubicBezTo>
                  <a:pt x="1899" y="43"/>
                  <a:pt x="1922" y="54"/>
                  <a:pt x="1922" y="54"/>
                </a:cubicBezTo>
                <a:cubicBezTo>
                  <a:pt x="1922" y="54"/>
                  <a:pt x="1963" y="47"/>
                  <a:pt x="1963" y="39"/>
                </a:cubicBezTo>
                <a:cubicBezTo>
                  <a:pt x="1963" y="31"/>
                  <a:pt x="1983" y="38"/>
                  <a:pt x="1985" y="47"/>
                </a:cubicBezTo>
                <a:cubicBezTo>
                  <a:pt x="2040" y="116"/>
                  <a:pt x="2040" y="116"/>
                  <a:pt x="2040" y="116"/>
                </a:cubicBezTo>
                <a:cubicBezTo>
                  <a:pt x="2056" y="90"/>
                  <a:pt x="2040" y="42"/>
                  <a:pt x="2040" y="28"/>
                </a:cubicBezTo>
                <a:cubicBezTo>
                  <a:pt x="2040" y="13"/>
                  <a:pt x="2088" y="81"/>
                  <a:pt x="2092" y="72"/>
                </a:cubicBezTo>
                <a:cubicBezTo>
                  <a:pt x="2096" y="62"/>
                  <a:pt x="2102" y="68"/>
                  <a:pt x="2112" y="80"/>
                </a:cubicBezTo>
                <a:cubicBezTo>
                  <a:pt x="2122" y="92"/>
                  <a:pt x="2133" y="79"/>
                  <a:pt x="2140" y="65"/>
                </a:cubicBezTo>
                <a:cubicBezTo>
                  <a:pt x="2147" y="51"/>
                  <a:pt x="2163" y="76"/>
                  <a:pt x="2165" y="82"/>
                </a:cubicBezTo>
                <a:cubicBezTo>
                  <a:pt x="2167" y="88"/>
                  <a:pt x="2194" y="97"/>
                  <a:pt x="2210" y="71"/>
                </a:cubicBezTo>
                <a:cubicBezTo>
                  <a:pt x="2226" y="44"/>
                  <a:pt x="2234" y="69"/>
                  <a:pt x="2242" y="80"/>
                </a:cubicBezTo>
                <a:cubicBezTo>
                  <a:pt x="2250" y="91"/>
                  <a:pt x="2280" y="104"/>
                  <a:pt x="2283" y="89"/>
                </a:cubicBezTo>
                <a:cubicBezTo>
                  <a:pt x="2286" y="74"/>
                  <a:pt x="2301" y="70"/>
                  <a:pt x="2304" y="83"/>
                </a:cubicBezTo>
                <a:cubicBezTo>
                  <a:pt x="2307" y="96"/>
                  <a:pt x="2338" y="84"/>
                  <a:pt x="2342" y="71"/>
                </a:cubicBezTo>
                <a:cubicBezTo>
                  <a:pt x="2346" y="57"/>
                  <a:pt x="2356" y="76"/>
                  <a:pt x="2361" y="71"/>
                </a:cubicBezTo>
                <a:cubicBezTo>
                  <a:pt x="2366" y="65"/>
                  <a:pt x="2378" y="85"/>
                  <a:pt x="2378" y="85"/>
                </a:cubicBezTo>
                <a:cubicBezTo>
                  <a:pt x="2378" y="85"/>
                  <a:pt x="2394" y="62"/>
                  <a:pt x="2393" y="57"/>
                </a:cubicBezTo>
                <a:cubicBezTo>
                  <a:pt x="2392" y="52"/>
                  <a:pt x="2403" y="80"/>
                  <a:pt x="2403" y="80"/>
                </a:cubicBezTo>
                <a:cubicBezTo>
                  <a:pt x="2403" y="80"/>
                  <a:pt x="2416" y="91"/>
                  <a:pt x="2423" y="78"/>
                </a:cubicBezTo>
                <a:cubicBezTo>
                  <a:pt x="2430" y="65"/>
                  <a:pt x="2448" y="85"/>
                  <a:pt x="2448" y="85"/>
                </a:cubicBezTo>
                <a:cubicBezTo>
                  <a:pt x="2448" y="85"/>
                  <a:pt x="2463" y="92"/>
                  <a:pt x="2466" y="76"/>
                </a:cubicBezTo>
                <a:cubicBezTo>
                  <a:pt x="2469" y="60"/>
                  <a:pt x="2477" y="82"/>
                  <a:pt x="2477" y="82"/>
                </a:cubicBezTo>
                <a:cubicBezTo>
                  <a:pt x="2477" y="82"/>
                  <a:pt x="2507" y="97"/>
                  <a:pt x="2507" y="87"/>
                </a:cubicBezTo>
                <a:cubicBezTo>
                  <a:pt x="2507" y="77"/>
                  <a:pt x="2516" y="50"/>
                  <a:pt x="2518" y="62"/>
                </a:cubicBezTo>
                <a:cubicBezTo>
                  <a:pt x="2520" y="74"/>
                  <a:pt x="2525" y="90"/>
                  <a:pt x="2525" y="90"/>
                </a:cubicBezTo>
                <a:cubicBezTo>
                  <a:pt x="2525" y="90"/>
                  <a:pt x="2542" y="86"/>
                  <a:pt x="2543" y="71"/>
                </a:cubicBezTo>
                <a:cubicBezTo>
                  <a:pt x="2544" y="55"/>
                  <a:pt x="2572" y="67"/>
                  <a:pt x="2569" y="77"/>
                </a:cubicBezTo>
                <a:cubicBezTo>
                  <a:pt x="2566" y="87"/>
                  <a:pt x="2580" y="81"/>
                  <a:pt x="2581" y="71"/>
                </a:cubicBezTo>
                <a:cubicBezTo>
                  <a:pt x="2582" y="60"/>
                  <a:pt x="2602" y="82"/>
                  <a:pt x="2602" y="82"/>
                </a:cubicBezTo>
                <a:cubicBezTo>
                  <a:pt x="2616" y="53"/>
                  <a:pt x="2616" y="53"/>
                  <a:pt x="2616" y="53"/>
                </a:cubicBezTo>
                <a:cubicBezTo>
                  <a:pt x="2616" y="76"/>
                  <a:pt x="2616" y="76"/>
                  <a:pt x="2616" y="76"/>
                </a:cubicBezTo>
                <a:cubicBezTo>
                  <a:pt x="2641" y="71"/>
                  <a:pt x="2641" y="71"/>
                  <a:pt x="2641" y="71"/>
                </a:cubicBezTo>
                <a:cubicBezTo>
                  <a:pt x="2657" y="88"/>
                  <a:pt x="2657" y="88"/>
                  <a:pt x="2657" y="88"/>
                </a:cubicBezTo>
                <a:cubicBezTo>
                  <a:pt x="2657" y="88"/>
                  <a:pt x="2682" y="55"/>
                  <a:pt x="2684" y="48"/>
                </a:cubicBezTo>
                <a:cubicBezTo>
                  <a:pt x="2686" y="41"/>
                  <a:pt x="2698" y="76"/>
                  <a:pt x="2698" y="76"/>
                </a:cubicBezTo>
                <a:cubicBezTo>
                  <a:pt x="2698" y="76"/>
                  <a:pt x="2717" y="82"/>
                  <a:pt x="2717" y="71"/>
                </a:cubicBezTo>
                <a:cubicBezTo>
                  <a:pt x="2717" y="59"/>
                  <a:pt x="2736" y="80"/>
                  <a:pt x="2736" y="80"/>
                </a:cubicBezTo>
                <a:cubicBezTo>
                  <a:pt x="2770" y="86"/>
                  <a:pt x="2770" y="86"/>
                  <a:pt x="2770" y="86"/>
                </a:cubicBezTo>
                <a:cubicBezTo>
                  <a:pt x="2778" y="48"/>
                  <a:pt x="2778" y="48"/>
                  <a:pt x="2778" y="48"/>
                </a:cubicBezTo>
                <a:cubicBezTo>
                  <a:pt x="2778" y="48"/>
                  <a:pt x="2773" y="54"/>
                  <a:pt x="2778" y="64"/>
                </a:cubicBezTo>
                <a:cubicBezTo>
                  <a:pt x="2783" y="74"/>
                  <a:pt x="2797" y="51"/>
                  <a:pt x="2797" y="51"/>
                </a:cubicBezTo>
                <a:cubicBezTo>
                  <a:pt x="2797" y="51"/>
                  <a:pt x="2802" y="81"/>
                  <a:pt x="2805" y="82"/>
                </a:cubicBezTo>
                <a:cubicBezTo>
                  <a:pt x="2808" y="83"/>
                  <a:pt x="2819" y="43"/>
                  <a:pt x="2819" y="43"/>
                </a:cubicBezTo>
                <a:cubicBezTo>
                  <a:pt x="2819" y="43"/>
                  <a:pt x="2832" y="66"/>
                  <a:pt x="2832" y="71"/>
                </a:cubicBezTo>
                <a:cubicBezTo>
                  <a:pt x="2832" y="75"/>
                  <a:pt x="2875" y="51"/>
                  <a:pt x="2872" y="33"/>
                </a:cubicBezTo>
                <a:cubicBezTo>
                  <a:pt x="2869" y="15"/>
                  <a:pt x="2885" y="59"/>
                  <a:pt x="2888" y="66"/>
                </a:cubicBezTo>
                <a:cubicBezTo>
                  <a:pt x="2891" y="73"/>
                  <a:pt x="2917" y="66"/>
                  <a:pt x="2918" y="61"/>
                </a:cubicBezTo>
                <a:cubicBezTo>
                  <a:pt x="2919" y="56"/>
                  <a:pt x="2929" y="74"/>
                  <a:pt x="2932" y="75"/>
                </a:cubicBezTo>
                <a:cubicBezTo>
                  <a:pt x="2935" y="76"/>
                  <a:pt x="2955" y="83"/>
                  <a:pt x="2958" y="66"/>
                </a:cubicBezTo>
                <a:cubicBezTo>
                  <a:pt x="2961" y="49"/>
                  <a:pt x="2963" y="38"/>
                  <a:pt x="2976" y="64"/>
                </a:cubicBezTo>
                <a:cubicBezTo>
                  <a:pt x="2989" y="90"/>
                  <a:pt x="2999" y="95"/>
                  <a:pt x="3000" y="71"/>
                </a:cubicBezTo>
                <a:cubicBezTo>
                  <a:pt x="3001" y="46"/>
                  <a:pt x="3030" y="52"/>
                  <a:pt x="3030" y="46"/>
                </a:cubicBezTo>
                <a:cubicBezTo>
                  <a:pt x="3030" y="40"/>
                  <a:pt x="3018" y="55"/>
                  <a:pt x="3022" y="71"/>
                </a:cubicBezTo>
                <a:cubicBezTo>
                  <a:pt x="3026" y="86"/>
                  <a:pt x="3046" y="84"/>
                  <a:pt x="3052" y="71"/>
                </a:cubicBezTo>
                <a:cubicBezTo>
                  <a:pt x="3058" y="57"/>
                  <a:pt x="3069" y="42"/>
                  <a:pt x="3072" y="51"/>
                </a:cubicBezTo>
                <a:cubicBezTo>
                  <a:pt x="3075" y="60"/>
                  <a:pt x="3067" y="80"/>
                  <a:pt x="3082" y="82"/>
                </a:cubicBezTo>
                <a:cubicBezTo>
                  <a:pt x="3097" y="84"/>
                  <a:pt x="3125" y="67"/>
                  <a:pt x="3125" y="62"/>
                </a:cubicBezTo>
                <a:cubicBezTo>
                  <a:pt x="3125" y="57"/>
                  <a:pt x="3122" y="60"/>
                  <a:pt x="3134" y="71"/>
                </a:cubicBezTo>
                <a:cubicBezTo>
                  <a:pt x="3146" y="81"/>
                  <a:pt x="3177" y="83"/>
                  <a:pt x="3178" y="71"/>
                </a:cubicBezTo>
                <a:cubicBezTo>
                  <a:pt x="3179" y="58"/>
                  <a:pt x="3190" y="67"/>
                  <a:pt x="3195" y="71"/>
                </a:cubicBezTo>
                <a:cubicBezTo>
                  <a:pt x="3200" y="74"/>
                  <a:pt x="3243" y="84"/>
                  <a:pt x="3245" y="71"/>
                </a:cubicBezTo>
                <a:cubicBezTo>
                  <a:pt x="3247" y="57"/>
                  <a:pt x="3252" y="48"/>
                  <a:pt x="3264" y="66"/>
                </a:cubicBezTo>
                <a:cubicBezTo>
                  <a:pt x="3276" y="84"/>
                  <a:pt x="3298" y="86"/>
                  <a:pt x="3300" y="79"/>
                </a:cubicBezTo>
                <a:cubicBezTo>
                  <a:pt x="3302" y="72"/>
                  <a:pt x="3340" y="21"/>
                  <a:pt x="3334" y="36"/>
                </a:cubicBezTo>
                <a:cubicBezTo>
                  <a:pt x="3328" y="51"/>
                  <a:pt x="3329" y="74"/>
                  <a:pt x="3335" y="76"/>
                </a:cubicBezTo>
                <a:cubicBezTo>
                  <a:pt x="3340" y="78"/>
                  <a:pt x="3362" y="59"/>
                  <a:pt x="3362" y="56"/>
                </a:cubicBezTo>
                <a:cubicBezTo>
                  <a:pt x="3362" y="53"/>
                  <a:pt x="3366" y="78"/>
                  <a:pt x="3369" y="79"/>
                </a:cubicBezTo>
                <a:cubicBezTo>
                  <a:pt x="3372" y="80"/>
                  <a:pt x="3375" y="63"/>
                  <a:pt x="3377" y="55"/>
                </a:cubicBezTo>
                <a:cubicBezTo>
                  <a:pt x="3379" y="47"/>
                  <a:pt x="3383" y="47"/>
                  <a:pt x="3388" y="61"/>
                </a:cubicBezTo>
                <a:cubicBezTo>
                  <a:pt x="3393" y="75"/>
                  <a:pt x="3422" y="66"/>
                  <a:pt x="3422" y="59"/>
                </a:cubicBezTo>
                <a:cubicBezTo>
                  <a:pt x="3422" y="52"/>
                  <a:pt x="3458" y="77"/>
                  <a:pt x="3462" y="78"/>
                </a:cubicBezTo>
                <a:cubicBezTo>
                  <a:pt x="3466" y="79"/>
                  <a:pt x="3483" y="88"/>
                  <a:pt x="3486" y="71"/>
                </a:cubicBezTo>
                <a:cubicBezTo>
                  <a:pt x="3489" y="53"/>
                  <a:pt x="3496" y="50"/>
                  <a:pt x="3503" y="61"/>
                </a:cubicBezTo>
                <a:cubicBezTo>
                  <a:pt x="3510" y="72"/>
                  <a:pt x="3532" y="72"/>
                  <a:pt x="3539" y="56"/>
                </a:cubicBezTo>
                <a:cubicBezTo>
                  <a:pt x="3546" y="40"/>
                  <a:pt x="3539" y="39"/>
                  <a:pt x="3563" y="59"/>
                </a:cubicBezTo>
                <a:cubicBezTo>
                  <a:pt x="3587" y="79"/>
                  <a:pt x="3617" y="76"/>
                  <a:pt x="3620" y="64"/>
                </a:cubicBezTo>
                <a:cubicBezTo>
                  <a:pt x="3623" y="52"/>
                  <a:pt x="3638" y="24"/>
                  <a:pt x="3640" y="47"/>
                </a:cubicBezTo>
                <a:cubicBezTo>
                  <a:pt x="3642" y="70"/>
                  <a:pt x="3680" y="80"/>
                  <a:pt x="3680" y="71"/>
                </a:cubicBezTo>
                <a:cubicBezTo>
                  <a:pt x="3680" y="61"/>
                  <a:pt x="3652" y="0"/>
                  <a:pt x="3675" y="26"/>
                </a:cubicBezTo>
                <a:cubicBezTo>
                  <a:pt x="3698" y="51"/>
                  <a:pt x="3684" y="81"/>
                  <a:pt x="3698" y="68"/>
                </a:cubicBezTo>
                <a:cubicBezTo>
                  <a:pt x="3712" y="54"/>
                  <a:pt x="3733" y="30"/>
                  <a:pt x="3734" y="43"/>
                </a:cubicBezTo>
                <a:cubicBezTo>
                  <a:pt x="3735" y="56"/>
                  <a:pt x="3738" y="76"/>
                  <a:pt x="3746" y="63"/>
                </a:cubicBezTo>
                <a:cubicBezTo>
                  <a:pt x="3754" y="50"/>
                  <a:pt x="3764" y="32"/>
                  <a:pt x="3767" y="40"/>
                </a:cubicBezTo>
                <a:cubicBezTo>
                  <a:pt x="3770" y="48"/>
                  <a:pt x="3786" y="52"/>
                  <a:pt x="3786" y="48"/>
                </a:cubicBezTo>
                <a:cubicBezTo>
                  <a:pt x="3786" y="44"/>
                  <a:pt x="3806" y="47"/>
                  <a:pt x="3806" y="47"/>
                </a:cubicBezTo>
                <a:cubicBezTo>
                  <a:pt x="3837" y="30"/>
                  <a:pt x="3837" y="30"/>
                  <a:pt x="3837" y="30"/>
                </a:cubicBezTo>
                <a:cubicBezTo>
                  <a:pt x="3829" y="68"/>
                  <a:pt x="3829" y="68"/>
                  <a:pt x="3829" y="68"/>
                </a:cubicBezTo>
                <a:cubicBezTo>
                  <a:pt x="3829" y="68"/>
                  <a:pt x="3886" y="58"/>
                  <a:pt x="3886" y="55"/>
                </a:cubicBezTo>
                <a:cubicBezTo>
                  <a:pt x="3886" y="52"/>
                  <a:pt x="3902" y="56"/>
                  <a:pt x="3907" y="60"/>
                </a:cubicBezTo>
                <a:cubicBezTo>
                  <a:pt x="3912" y="64"/>
                  <a:pt x="3929" y="53"/>
                  <a:pt x="3930" y="48"/>
                </a:cubicBezTo>
                <a:cubicBezTo>
                  <a:pt x="3931" y="43"/>
                  <a:pt x="3954" y="54"/>
                  <a:pt x="3954" y="54"/>
                </a:cubicBezTo>
                <a:cubicBezTo>
                  <a:pt x="3954" y="54"/>
                  <a:pt x="3995" y="47"/>
                  <a:pt x="3995" y="39"/>
                </a:cubicBezTo>
                <a:cubicBezTo>
                  <a:pt x="3995" y="31"/>
                  <a:pt x="4015" y="38"/>
                  <a:pt x="4017" y="47"/>
                </a:cubicBezTo>
                <a:cubicBezTo>
                  <a:pt x="4080" y="233"/>
                  <a:pt x="4080" y="233"/>
                  <a:pt x="4080" y="233"/>
                </a:cubicBezTo>
                <a:cubicBezTo>
                  <a:pt x="0" y="224"/>
                  <a:pt x="0" y="224"/>
                  <a:pt x="0" y="224"/>
                </a:cubicBezTo>
                <a:lnTo>
                  <a:pt x="8" y="116"/>
                </a:lnTo>
                <a:close/>
              </a:path>
            </a:pathLst>
          </a:custGeom>
          <a:gradFill>
            <a:gsLst>
              <a:gs pos="0">
                <a:srgbClr val="669900"/>
              </a:gs>
              <a:gs pos="100000">
                <a:srgbClr val="669900"/>
              </a:gs>
            </a:gsLst>
            <a:lin ang="5400000" scaled="0"/>
          </a:gradFill>
          <a:ln>
            <a:noFill/>
          </a:ln>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sp>
        <p:nvSpPr>
          <p:cNvPr id="5" name="Rectangle 4"/>
          <p:cNvSpPr/>
          <p:nvPr/>
        </p:nvSpPr>
        <p:spPr>
          <a:xfrm rot="1181952" flipH="1">
            <a:off x="-2048341" y="1100523"/>
            <a:ext cx="14213792" cy="2828157"/>
          </a:xfrm>
          <a:custGeom>
            <a:avLst/>
            <a:gdLst/>
            <a:ahLst/>
            <a:cxnLst/>
            <a:rect l="l" t="t" r="r" b="b"/>
            <a:pathLst>
              <a:path w="14185576" h="2828157">
                <a:moveTo>
                  <a:pt x="0" y="0"/>
                </a:moveTo>
                <a:lnTo>
                  <a:pt x="14185576" y="0"/>
                </a:lnTo>
                <a:lnTo>
                  <a:pt x="14185576" y="2828157"/>
                </a:lnTo>
                <a:lnTo>
                  <a:pt x="11896991" y="2828157"/>
                </a:lnTo>
                <a:cubicBezTo>
                  <a:pt x="11869318" y="2749868"/>
                  <a:pt x="11827741" y="2632244"/>
                  <a:pt x="11765275" y="2455522"/>
                </a:cubicBezTo>
                <a:cubicBezTo>
                  <a:pt x="11759225" y="2429911"/>
                  <a:pt x="11701933" y="2410702"/>
                  <a:pt x="11702241" y="2433535"/>
                </a:cubicBezTo>
                <a:cubicBezTo>
                  <a:pt x="11702550" y="2456360"/>
                  <a:pt x="11586011" y="2477912"/>
                  <a:pt x="11585923" y="2477928"/>
                </a:cubicBezTo>
                <a:cubicBezTo>
                  <a:pt x="11585923" y="2477928"/>
                  <a:pt x="11519924" y="2447418"/>
                  <a:pt x="11517265" y="2461727"/>
                </a:cubicBezTo>
                <a:cubicBezTo>
                  <a:pt x="11514607" y="2476038"/>
                  <a:pt x="11466562" y="2508088"/>
                  <a:pt x="11452151" y="2496864"/>
                </a:cubicBezTo>
                <a:cubicBezTo>
                  <a:pt x="11437742" y="2485640"/>
                  <a:pt x="11391970" y="2474840"/>
                  <a:pt x="11392085" y="2483402"/>
                </a:cubicBezTo>
                <a:cubicBezTo>
                  <a:pt x="11392201" y="2491962"/>
                  <a:pt x="11230183" y="2522682"/>
                  <a:pt x="11230072" y="2522703"/>
                </a:cubicBezTo>
                <a:cubicBezTo>
                  <a:pt x="11230072" y="2522703"/>
                  <a:pt x="11230072" y="2522703"/>
                  <a:pt x="11251416" y="2413935"/>
                </a:cubicBezTo>
                <a:cubicBezTo>
                  <a:pt x="11251416" y="2413935"/>
                  <a:pt x="11251416" y="2413935"/>
                  <a:pt x="11163687" y="2463651"/>
                </a:cubicBezTo>
                <a:cubicBezTo>
                  <a:pt x="11163687" y="2463651"/>
                  <a:pt x="11106549" y="2455859"/>
                  <a:pt x="11106704" y="2467275"/>
                </a:cubicBezTo>
                <a:cubicBezTo>
                  <a:pt x="11106858" y="2478692"/>
                  <a:pt x="11061086" y="2467892"/>
                  <a:pt x="11052223" y="2445174"/>
                </a:cubicBezTo>
                <a:cubicBezTo>
                  <a:pt x="11043361" y="2422456"/>
                  <a:pt x="11015544" y="2474217"/>
                  <a:pt x="10993236" y="2511629"/>
                </a:cubicBezTo>
                <a:cubicBezTo>
                  <a:pt x="10970929" y="2549043"/>
                  <a:pt x="10961604" y="2492074"/>
                  <a:pt x="10958252" y="2455008"/>
                </a:cubicBezTo>
                <a:cubicBezTo>
                  <a:pt x="10954899" y="2417942"/>
                  <a:pt x="10895951" y="2487251"/>
                  <a:pt x="10856576" y="2527750"/>
                </a:cubicBezTo>
                <a:cubicBezTo>
                  <a:pt x="10817161" y="2565394"/>
                  <a:pt x="10855920" y="2479228"/>
                  <a:pt x="10789380" y="2408759"/>
                </a:cubicBezTo>
                <a:cubicBezTo>
                  <a:pt x="10722801" y="2335436"/>
                  <a:pt x="10804985" y="2508464"/>
                  <a:pt x="10805371" y="2537006"/>
                </a:cubicBezTo>
                <a:cubicBezTo>
                  <a:pt x="10805718" y="2562694"/>
                  <a:pt x="10696989" y="2535616"/>
                  <a:pt x="10690401" y="2470046"/>
                </a:cubicBezTo>
                <a:cubicBezTo>
                  <a:pt x="10683811" y="2404476"/>
                  <a:pt x="10642124" y="2484972"/>
                  <a:pt x="10634034" y="2519338"/>
                </a:cubicBezTo>
                <a:cubicBezTo>
                  <a:pt x="10625943" y="2553704"/>
                  <a:pt x="10540525" y="2563423"/>
                  <a:pt x="10471326" y="2507263"/>
                </a:cubicBezTo>
                <a:cubicBezTo>
                  <a:pt x="10402129" y="2451103"/>
                  <a:pt x="10422124" y="2453688"/>
                  <a:pt x="10402784" y="2499625"/>
                </a:cubicBezTo>
                <a:cubicBezTo>
                  <a:pt x="10383443" y="2545562"/>
                  <a:pt x="10320719" y="2546410"/>
                  <a:pt x="10300336" y="2515283"/>
                </a:cubicBezTo>
                <a:cubicBezTo>
                  <a:pt x="10279954" y="2484156"/>
                  <a:pt x="10260111" y="2492989"/>
                  <a:pt x="10252252" y="2544480"/>
                </a:cubicBezTo>
                <a:cubicBezTo>
                  <a:pt x="10244355" y="2593117"/>
                  <a:pt x="10195539" y="2568084"/>
                  <a:pt x="10184096" y="2565384"/>
                </a:cubicBezTo>
                <a:cubicBezTo>
                  <a:pt x="10172653" y="2562684"/>
                  <a:pt x="10069048" y="2492716"/>
                  <a:pt x="10069318" y="2512695"/>
                </a:cubicBezTo>
                <a:cubicBezTo>
                  <a:pt x="10069588" y="2532675"/>
                  <a:pt x="9987253" y="2559479"/>
                  <a:pt x="9972457" y="2519713"/>
                </a:cubicBezTo>
                <a:cubicBezTo>
                  <a:pt x="9957662" y="2479947"/>
                  <a:pt x="9946257" y="2480101"/>
                  <a:pt x="9940863" y="2503012"/>
                </a:cubicBezTo>
                <a:cubicBezTo>
                  <a:pt x="9935470" y="2525923"/>
                  <a:pt x="9927571" y="2574560"/>
                  <a:pt x="9918979" y="2571821"/>
                </a:cubicBezTo>
                <a:cubicBezTo>
                  <a:pt x="9911331" y="2569383"/>
                  <a:pt x="9900689" y="2512686"/>
                  <a:pt x="9898135" y="2506444"/>
                </a:cubicBezTo>
                <a:cubicBezTo>
                  <a:pt x="9898251" y="2515007"/>
                  <a:pt x="9836258" y="2570084"/>
                  <a:pt x="9821926" y="2564569"/>
                </a:cubicBezTo>
                <a:cubicBezTo>
                  <a:pt x="9804742" y="2559091"/>
                  <a:pt x="9801003" y="2493483"/>
                  <a:pt x="9817532" y="2450438"/>
                </a:cubicBezTo>
                <a:cubicBezTo>
                  <a:pt x="9834060" y="2407395"/>
                  <a:pt x="9727684" y="2554423"/>
                  <a:pt x="9722252" y="2574479"/>
                </a:cubicBezTo>
                <a:cubicBezTo>
                  <a:pt x="9716820" y="2594536"/>
                  <a:pt x="9654018" y="2589675"/>
                  <a:pt x="9619110" y="2538761"/>
                </a:cubicBezTo>
                <a:cubicBezTo>
                  <a:pt x="9584202" y="2487849"/>
                  <a:pt x="9570294" y="2513729"/>
                  <a:pt x="9565132" y="2553765"/>
                </a:cubicBezTo>
                <a:cubicBezTo>
                  <a:pt x="9559931" y="2590946"/>
                  <a:pt x="9436947" y="2564061"/>
                  <a:pt x="9422575" y="2555691"/>
                </a:cubicBezTo>
                <a:cubicBezTo>
                  <a:pt x="9408165" y="2544467"/>
                  <a:pt x="9376456" y="2519203"/>
                  <a:pt x="9374107" y="2556346"/>
                </a:cubicBezTo>
                <a:cubicBezTo>
                  <a:pt x="9371718" y="2590635"/>
                  <a:pt x="9283256" y="2586121"/>
                  <a:pt x="9248657" y="2558041"/>
                </a:cubicBezTo>
                <a:cubicBezTo>
                  <a:pt x="9222679" y="2534841"/>
                  <a:pt x="9220930" y="2524159"/>
                  <a:pt x="9221760" y="2526289"/>
                </a:cubicBezTo>
                <a:lnTo>
                  <a:pt x="9222649" y="2532700"/>
                </a:lnTo>
                <a:cubicBezTo>
                  <a:pt x="9222842" y="2546971"/>
                  <a:pt x="9143667" y="2596571"/>
                  <a:pt x="9100823" y="2591441"/>
                </a:cubicBezTo>
                <a:cubicBezTo>
                  <a:pt x="9057979" y="2586310"/>
                  <a:pt x="9080016" y="2528918"/>
                  <a:pt x="9071116" y="2503346"/>
                </a:cubicBezTo>
                <a:cubicBezTo>
                  <a:pt x="9062216" y="2477773"/>
                  <a:pt x="9031432" y="2521010"/>
                  <a:pt x="9014865" y="2561200"/>
                </a:cubicBezTo>
                <a:cubicBezTo>
                  <a:pt x="8998259" y="2598536"/>
                  <a:pt x="8941314" y="2605015"/>
                  <a:pt x="8929331" y="2562356"/>
                </a:cubicBezTo>
                <a:cubicBezTo>
                  <a:pt x="8922709" y="2537286"/>
                  <a:pt x="8929940" y="2512894"/>
                  <a:pt x="8938338" y="2499199"/>
                </a:cubicBezTo>
                <a:cubicBezTo>
                  <a:pt x="8946101" y="2497182"/>
                  <a:pt x="8951234" y="2494972"/>
                  <a:pt x="8951176" y="2490693"/>
                </a:cubicBezTo>
                <a:cubicBezTo>
                  <a:pt x="8951072" y="2483001"/>
                  <a:pt x="8944229" y="2487494"/>
                  <a:pt x="8938338" y="2499199"/>
                </a:cubicBezTo>
                <a:cubicBezTo>
                  <a:pt x="8915033" y="2505275"/>
                  <a:pt x="8868022" y="2509648"/>
                  <a:pt x="8866606" y="2563204"/>
                </a:cubicBezTo>
                <a:cubicBezTo>
                  <a:pt x="8864681" y="2631743"/>
                  <a:pt x="8835977" y="2617857"/>
                  <a:pt x="8797909" y="2544149"/>
                </a:cubicBezTo>
                <a:cubicBezTo>
                  <a:pt x="8759842" y="2470440"/>
                  <a:pt x="8754563" y="2501914"/>
                  <a:pt x="8746666" y="2550551"/>
                </a:cubicBezTo>
                <a:cubicBezTo>
                  <a:pt x="8738768" y="2599188"/>
                  <a:pt x="8681476" y="2579979"/>
                  <a:pt x="8672884" y="2577240"/>
                </a:cubicBezTo>
                <a:cubicBezTo>
                  <a:pt x="8664292" y="2574501"/>
                  <a:pt x="8635087" y="2523511"/>
                  <a:pt x="8632428" y="2537821"/>
                </a:cubicBezTo>
                <a:cubicBezTo>
                  <a:pt x="8629770" y="2552130"/>
                  <a:pt x="8555911" y="2573111"/>
                  <a:pt x="8547087" y="2553247"/>
                </a:cubicBezTo>
                <a:cubicBezTo>
                  <a:pt x="8539367" y="2535867"/>
                  <a:pt x="8502176" y="2438015"/>
                  <a:pt x="8499195" y="2448164"/>
                </a:cubicBezTo>
                <a:lnTo>
                  <a:pt x="8500197" y="2459675"/>
                </a:lnTo>
                <a:cubicBezTo>
                  <a:pt x="8509444" y="2510935"/>
                  <a:pt x="8387772" y="2581093"/>
                  <a:pt x="8387618" y="2569676"/>
                </a:cubicBezTo>
                <a:cubicBezTo>
                  <a:pt x="8387425" y="2555406"/>
                  <a:pt x="8349480" y="2490271"/>
                  <a:pt x="8349473" y="2490259"/>
                </a:cubicBezTo>
                <a:cubicBezTo>
                  <a:pt x="8349473" y="2490259"/>
                  <a:pt x="8319653" y="2604851"/>
                  <a:pt x="8311062" y="2602112"/>
                </a:cubicBezTo>
                <a:cubicBezTo>
                  <a:pt x="8302474" y="2599375"/>
                  <a:pt x="8287073" y="2514033"/>
                  <a:pt x="8287057" y="2513940"/>
                </a:cubicBezTo>
                <a:cubicBezTo>
                  <a:pt x="8287057" y="2513940"/>
                  <a:pt x="8248028" y="2580126"/>
                  <a:pt x="8233387" y="2551777"/>
                </a:cubicBezTo>
                <a:cubicBezTo>
                  <a:pt x="8229913" y="2545051"/>
                  <a:pt x="8228054" y="2538946"/>
                  <a:pt x="8227391" y="2533523"/>
                </a:cubicBezTo>
                <a:cubicBezTo>
                  <a:pt x="8232770" y="2506110"/>
                  <a:pt x="8232770" y="2506110"/>
                  <a:pt x="8232770" y="2506110"/>
                </a:cubicBezTo>
                <a:cubicBezTo>
                  <a:pt x="8232741" y="2506146"/>
                  <a:pt x="8224615" y="2516216"/>
                  <a:pt x="8227391" y="2533523"/>
                </a:cubicBezTo>
                <a:cubicBezTo>
                  <a:pt x="8224254" y="2549509"/>
                  <a:pt x="8219288" y="2574815"/>
                  <a:pt x="8211426" y="2614878"/>
                </a:cubicBezTo>
                <a:cubicBezTo>
                  <a:pt x="8211426" y="2614878"/>
                  <a:pt x="8211426" y="2614878"/>
                  <a:pt x="8114257" y="2599062"/>
                </a:cubicBezTo>
                <a:cubicBezTo>
                  <a:pt x="8114257" y="2599062"/>
                  <a:pt x="8059276" y="2539856"/>
                  <a:pt x="8059739" y="2574107"/>
                </a:cubicBezTo>
                <a:cubicBezTo>
                  <a:pt x="8060162" y="2605485"/>
                  <a:pt x="8005822" y="2589128"/>
                  <a:pt x="8005760" y="2589110"/>
                </a:cubicBezTo>
                <a:cubicBezTo>
                  <a:pt x="8005760" y="2589110"/>
                  <a:pt x="7970197" y="2489675"/>
                  <a:pt x="7964764" y="2509731"/>
                </a:cubicBezTo>
                <a:cubicBezTo>
                  <a:pt x="7959333" y="2529782"/>
                  <a:pt x="7889364" y="2624889"/>
                  <a:pt x="7889327" y="2624939"/>
                </a:cubicBezTo>
                <a:cubicBezTo>
                  <a:pt x="7889327" y="2624939"/>
                  <a:pt x="7889327" y="2624939"/>
                  <a:pt x="7843053" y="2577034"/>
                </a:cubicBezTo>
                <a:cubicBezTo>
                  <a:pt x="7843053" y="2577034"/>
                  <a:pt x="7843053" y="2577034"/>
                  <a:pt x="7771968" y="2592268"/>
                </a:cubicBezTo>
                <a:cubicBezTo>
                  <a:pt x="7771968" y="2592268"/>
                  <a:pt x="7771968" y="2592268"/>
                  <a:pt x="7771080" y="2526622"/>
                </a:cubicBezTo>
                <a:cubicBezTo>
                  <a:pt x="7771080" y="2526622"/>
                  <a:pt x="7771080" y="2526622"/>
                  <a:pt x="7732283" y="2609933"/>
                </a:cubicBezTo>
                <a:cubicBezTo>
                  <a:pt x="7732283" y="2609933"/>
                  <a:pt x="7674412" y="2547912"/>
                  <a:pt x="7671985" y="2579346"/>
                </a:cubicBezTo>
                <a:cubicBezTo>
                  <a:pt x="7669520" y="2607927"/>
                  <a:pt x="7629836" y="2625591"/>
                  <a:pt x="7638003" y="2596934"/>
                </a:cubicBezTo>
                <a:cubicBezTo>
                  <a:pt x="7646171" y="2568276"/>
                  <a:pt x="7565877" y="2535104"/>
                  <a:pt x="7563643" y="2580810"/>
                </a:cubicBezTo>
                <a:cubicBezTo>
                  <a:pt x="7561372" y="2623625"/>
                  <a:pt x="7513138" y="2635713"/>
                  <a:pt x="7513055" y="2635733"/>
                </a:cubicBezTo>
                <a:cubicBezTo>
                  <a:pt x="7513055" y="2635733"/>
                  <a:pt x="7498182" y="2590259"/>
                  <a:pt x="7492018" y="2556085"/>
                </a:cubicBezTo>
                <a:cubicBezTo>
                  <a:pt x="7485853" y="2521912"/>
                  <a:pt x="7461233" y="2599322"/>
                  <a:pt x="7461619" y="2627864"/>
                </a:cubicBezTo>
                <a:cubicBezTo>
                  <a:pt x="7462004" y="2656392"/>
                  <a:pt x="7375979" y="2614791"/>
                  <a:pt x="7375893" y="2614749"/>
                </a:cubicBezTo>
                <a:cubicBezTo>
                  <a:pt x="7375893" y="2614749"/>
                  <a:pt x="7352235" y="2552265"/>
                  <a:pt x="7344299" y="2598048"/>
                </a:cubicBezTo>
                <a:cubicBezTo>
                  <a:pt x="7336364" y="2643819"/>
                  <a:pt x="7293348" y="2624439"/>
                  <a:pt x="7293326" y="2624429"/>
                </a:cubicBezTo>
                <a:cubicBezTo>
                  <a:pt x="7293326" y="2624429"/>
                  <a:pt x="7241234" y="2568038"/>
                  <a:pt x="7221778" y="2605413"/>
                </a:cubicBezTo>
                <a:cubicBezTo>
                  <a:pt x="7202326" y="2642777"/>
                  <a:pt x="7164852" y="2611908"/>
                  <a:pt x="7164832" y="2611891"/>
                </a:cubicBezTo>
                <a:cubicBezTo>
                  <a:pt x="7164832" y="2611891"/>
                  <a:pt x="7139994" y="2551029"/>
                  <a:pt x="7135434" y="2546630"/>
                </a:cubicBezTo>
                <a:cubicBezTo>
                  <a:pt x="7138477" y="2560858"/>
                  <a:pt x="7093775" y="2627085"/>
                  <a:pt x="7093747" y="2627126"/>
                </a:cubicBezTo>
                <a:cubicBezTo>
                  <a:pt x="7093747" y="2627126"/>
                  <a:pt x="7058762" y="2570504"/>
                  <a:pt x="7044738" y="2587822"/>
                </a:cubicBezTo>
                <a:cubicBezTo>
                  <a:pt x="7030675" y="2602285"/>
                  <a:pt x="7001431" y="2548441"/>
                  <a:pt x="6990567" y="2588554"/>
                </a:cubicBezTo>
                <a:cubicBezTo>
                  <a:pt x="6979663" y="2625813"/>
                  <a:pt x="6891741" y="2661257"/>
                  <a:pt x="6882686" y="2624268"/>
                </a:cubicBezTo>
                <a:cubicBezTo>
                  <a:pt x="6873632" y="2587279"/>
                  <a:pt x="6831019" y="2599274"/>
                  <a:pt x="6823044" y="2642203"/>
                </a:cubicBezTo>
                <a:cubicBezTo>
                  <a:pt x="6815070" y="2685131"/>
                  <a:pt x="6729034" y="2649182"/>
                  <a:pt x="6705801" y="2618094"/>
                </a:cubicBezTo>
                <a:cubicBezTo>
                  <a:pt x="6682568" y="2587006"/>
                  <a:pt x="6658795" y="2515959"/>
                  <a:pt x="6614218" y="2593639"/>
                </a:cubicBezTo>
                <a:cubicBezTo>
                  <a:pt x="6569603" y="2668465"/>
                  <a:pt x="6492276" y="2643817"/>
                  <a:pt x="6486342" y="2626769"/>
                </a:cubicBezTo>
                <a:cubicBezTo>
                  <a:pt x="6480408" y="2609721"/>
                  <a:pt x="6433826" y="2538982"/>
                  <a:pt x="6414408" y="2579211"/>
                </a:cubicBezTo>
                <a:cubicBezTo>
                  <a:pt x="6394990" y="2619439"/>
                  <a:pt x="6364129" y="2656968"/>
                  <a:pt x="6335155" y="2623103"/>
                </a:cubicBezTo>
                <a:cubicBezTo>
                  <a:pt x="6306181" y="2589237"/>
                  <a:pt x="6288843" y="2572343"/>
                  <a:pt x="6277824" y="2601040"/>
                </a:cubicBezTo>
                <a:cubicBezTo>
                  <a:pt x="6266767" y="2626881"/>
                  <a:pt x="6127290" y="2434645"/>
                  <a:pt x="6127869" y="2477458"/>
                </a:cubicBezTo>
                <a:cubicBezTo>
                  <a:pt x="6128409" y="2517417"/>
                  <a:pt x="6175878" y="2653802"/>
                  <a:pt x="6131263" y="2728628"/>
                </a:cubicBezTo>
                <a:cubicBezTo>
                  <a:pt x="6131263" y="2728628"/>
                  <a:pt x="6131263" y="2728628"/>
                  <a:pt x="5971790" y="2533807"/>
                </a:cubicBezTo>
                <a:cubicBezTo>
                  <a:pt x="5965740" y="2508196"/>
                  <a:pt x="5908448" y="2488987"/>
                  <a:pt x="5908757" y="2511821"/>
                </a:cubicBezTo>
                <a:cubicBezTo>
                  <a:pt x="5909065" y="2534652"/>
                  <a:pt x="5792458" y="2556209"/>
                  <a:pt x="5792439" y="2556213"/>
                </a:cubicBezTo>
                <a:cubicBezTo>
                  <a:pt x="5792439" y="2556213"/>
                  <a:pt x="5726438" y="2525703"/>
                  <a:pt x="5723780" y="2540013"/>
                </a:cubicBezTo>
                <a:cubicBezTo>
                  <a:pt x="5721122" y="2554322"/>
                  <a:pt x="5673077" y="2586373"/>
                  <a:pt x="5658667" y="2575149"/>
                </a:cubicBezTo>
                <a:cubicBezTo>
                  <a:pt x="5644258" y="2563925"/>
                  <a:pt x="5598485" y="2553125"/>
                  <a:pt x="5598601" y="2561687"/>
                </a:cubicBezTo>
                <a:cubicBezTo>
                  <a:pt x="5598717" y="2570250"/>
                  <a:pt x="5436592" y="2600987"/>
                  <a:pt x="5436588" y="2600988"/>
                </a:cubicBezTo>
                <a:cubicBezTo>
                  <a:pt x="5436588" y="2600988"/>
                  <a:pt x="5436588" y="2600988"/>
                  <a:pt x="5457932" y="2492220"/>
                </a:cubicBezTo>
                <a:cubicBezTo>
                  <a:pt x="5457932" y="2492220"/>
                  <a:pt x="5457932" y="2492220"/>
                  <a:pt x="5370202" y="2541936"/>
                </a:cubicBezTo>
                <a:cubicBezTo>
                  <a:pt x="5370202" y="2541936"/>
                  <a:pt x="5313064" y="2534144"/>
                  <a:pt x="5313219" y="2545560"/>
                </a:cubicBezTo>
                <a:cubicBezTo>
                  <a:pt x="5313373" y="2556977"/>
                  <a:pt x="5267600" y="2546177"/>
                  <a:pt x="5258739" y="2523459"/>
                </a:cubicBezTo>
                <a:cubicBezTo>
                  <a:pt x="5249877" y="2500741"/>
                  <a:pt x="5222059" y="2552501"/>
                  <a:pt x="5199752" y="2589914"/>
                </a:cubicBezTo>
                <a:cubicBezTo>
                  <a:pt x="5177444" y="2627327"/>
                  <a:pt x="5168120" y="2570359"/>
                  <a:pt x="5164767" y="2533293"/>
                </a:cubicBezTo>
                <a:cubicBezTo>
                  <a:pt x="5161415" y="2496227"/>
                  <a:pt x="5102467" y="2565537"/>
                  <a:pt x="5063091" y="2606035"/>
                </a:cubicBezTo>
                <a:cubicBezTo>
                  <a:pt x="5023676" y="2643679"/>
                  <a:pt x="5062435" y="2557513"/>
                  <a:pt x="4995895" y="2487044"/>
                </a:cubicBezTo>
                <a:cubicBezTo>
                  <a:pt x="4929317" y="2413721"/>
                  <a:pt x="5011501" y="2586749"/>
                  <a:pt x="5011886" y="2615291"/>
                </a:cubicBezTo>
                <a:cubicBezTo>
                  <a:pt x="5012233" y="2640979"/>
                  <a:pt x="4903505" y="2613901"/>
                  <a:pt x="4896915" y="2548331"/>
                </a:cubicBezTo>
                <a:cubicBezTo>
                  <a:pt x="4890326" y="2482761"/>
                  <a:pt x="4848639" y="2563257"/>
                  <a:pt x="4840549" y="2597623"/>
                </a:cubicBezTo>
                <a:cubicBezTo>
                  <a:pt x="4832458" y="2631989"/>
                  <a:pt x="4747040" y="2641707"/>
                  <a:pt x="4677842" y="2585548"/>
                </a:cubicBezTo>
                <a:cubicBezTo>
                  <a:pt x="4608644" y="2529389"/>
                  <a:pt x="4628640" y="2531973"/>
                  <a:pt x="4609299" y="2577910"/>
                </a:cubicBezTo>
                <a:cubicBezTo>
                  <a:pt x="4589958" y="2623847"/>
                  <a:pt x="4527233" y="2624694"/>
                  <a:pt x="4506852" y="2593568"/>
                </a:cubicBezTo>
                <a:cubicBezTo>
                  <a:pt x="4486469" y="2562441"/>
                  <a:pt x="4466627" y="2571274"/>
                  <a:pt x="4458768" y="2622765"/>
                </a:cubicBezTo>
                <a:cubicBezTo>
                  <a:pt x="4450870" y="2671402"/>
                  <a:pt x="4402055" y="2646369"/>
                  <a:pt x="4390611" y="2643669"/>
                </a:cubicBezTo>
                <a:cubicBezTo>
                  <a:pt x="4379168" y="2640969"/>
                  <a:pt x="4275563" y="2571001"/>
                  <a:pt x="4275833" y="2590980"/>
                </a:cubicBezTo>
                <a:cubicBezTo>
                  <a:pt x="4276103" y="2610959"/>
                  <a:pt x="4193768" y="2637765"/>
                  <a:pt x="4178972" y="2597998"/>
                </a:cubicBezTo>
                <a:cubicBezTo>
                  <a:pt x="4164177" y="2558232"/>
                  <a:pt x="4152772" y="2558386"/>
                  <a:pt x="4147379" y="2581297"/>
                </a:cubicBezTo>
                <a:cubicBezTo>
                  <a:pt x="4141985" y="2604208"/>
                  <a:pt x="4134087" y="2652845"/>
                  <a:pt x="4125495" y="2650106"/>
                </a:cubicBezTo>
                <a:cubicBezTo>
                  <a:pt x="4117846" y="2647668"/>
                  <a:pt x="4107204" y="2590971"/>
                  <a:pt x="4104650" y="2584729"/>
                </a:cubicBezTo>
                <a:cubicBezTo>
                  <a:pt x="4104766" y="2593292"/>
                  <a:pt x="4042774" y="2648369"/>
                  <a:pt x="4025590" y="2642892"/>
                </a:cubicBezTo>
                <a:cubicBezTo>
                  <a:pt x="4011257" y="2637376"/>
                  <a:pt x="4007519" y="2571768"/>
                  <a:pt x="4024047" y="2528724"/>
                </a:cubicBezTo>
                <a:cubicBezTo>
                  <a:pt x="4040575" y="2485679"/>
                  <a:pt x="3934200" y="2632707"/>
                  <a:pt x="3928768" y="2652764"/>
                </a:cubicBezTo>
                <a:cubicBezTo>
                  <a:pt x="3923335" y="2672821"/>
                  <a:pt x="3860533" y="2667960"/>
                  <a:pt x="3825626" y="2617047"/>
                </a:cubicBezTo>
                <a:cubicBezTo>
                  <a:pt x="3790718" y="2566133"/>
                  <a:pt x="3776809" y="2592014"/>
                  <a:pt x="3771647" y="2632050"/>
                </a:cubicBezTo>
                <a:cubicBezTo>
                  <a:pt x="3766446" y="2669231"/>
                  <a:pt x="3643463" y="2642346"/>
                  <a:pt x="3629091" y="2633976"/>
                </a:cubicBezTo>
                <a:cubicBezTo>
                  <a:pt x="3614681" y="2622752"/>
                  <a:pt x="3582971" y="2597488"/>
                  <a:pt x="3580622" y="2634631"/>
                </a:cubicBezTo>
                <a:cubicBezTo>
                  <a:pt x="3578233" y="2668920"/>
                  <a:pt x="3489771" y="2664406"/>
                  <a:pt x="3455172" y="2636326"/>
                </a:cubicBezTo>
                <a:cubicBezTo>
                  <a:pt x="3429194" y="2613125"/>
                  <a:pt x="3427445" y="2602444"/>
                  <a:pt x="3428276" y="2604574"/>
                </a:cubicBezTo>
                <a:lnTo>
                  <a:pt x="3429165" y="2610985"/>
                </a:lnTo>
                <a:cubicBezTo>
                  <a:pt x="3429358" y="2625256"/>
                  <a:pt x="3350182" y="2674856"/>
                  <a:pt x="3307338" y="2669726"/>
                </a:cubicBezTo>
                <a:cubicBezTo>
                  <a:pt x="3264494" y="2664595"/>
                  <a:pt x="3286532" y="2607203"/>
                  <a:pt x="3277631" y="2581631"/>
                </a:cubicBezTo>
                <a:cubicBezTo>
                  <a:pt x="3268731" y="2556058"/>
                  <a:pt x="3237947" y="2599295"/>
                  <a:pt x="3221380" y="2639485"/>
                </a:cubicBezTo>
                <a:cubicBezTo>
                  <a:pt x="3204775" y="2676821"/>
                  <a:pt x="3147829" y="2683300"/>
                  <a:pt x="3135846" y="2640641"/>
                </a:cubicBezTo>
                <a:cubicBezTo>
                  <a:pt x="3129224" y="2615570"/>
                  <a:pt x="3136456" y="2591178"/>
                  <a:pt x="3144853" y="2577484"/>
                </a:cubicBezTo>
                <a:cubicBezTo>
                  <a:pt x="3152617" y="2575467"/>
                  <a:pt x="3157749" y="2573256"/>
                  <a:pt x="3157691" y="2568978"/>
                </a:cubicBezTo>
                <a:cubicBezTo>
                  <a:pt x="3157587" y="2561286"/>
                  <a:pt x="3150744" y="2565779"/>
                  <a:pt x="3144853" y="2577484"/>
                </a:cubicBezTo>
                <a:cubicBezTo>
                  <a:pt x="3121549" y="2583560"/>
                  <a:pt x="3074537" y="2587932"/>
                  <a:pt x="3073122" y="2641489"/>
                </a:cubicBezTo>
                <a:cubicBezTo>
                  <a:pt x="3071196" y="2710028"/>
                  <a:pt x="3042492" y="2696142"/>
                  <a:pt x="3004425" y="2622434"/>
                </a:cubicBezTo>
                <a:cubicBezTo>
                  <a:pt x="2966357" y="2548725"/>
                  <a:pt x="2961079" y="2580199"/>
                  <a:pt x="2953181" y="2628836"/>
                </a:cubicBezTo>
                <a:cubicBezTo>
                  <a:pt x="2945284" y="2677473"/>
                  <a:pt x="2887991" y="2658264"/>
                  <a:pt x="2879399" y="2655525"/>
                </a:cubicBezTo>
                <a:cubicBezTo>
                  <a:pt x="2870808" y="2652786"/>
                  <a:pt x="2841602" y="2601796"/>
                  <a:pt x="2838944" y="2616106"/>
                </a:cubicBezTo>
                <a:cubicBezTo>
                  <a:pt x="2836285" y="2630415"/>
                  <a:pt x="2762426" y="2651396"/>
                  <a:pt x="2753603" y="2631533"/>
                </a:cubicBezTo>
                <a:cubicBezTo>
                  <a:pt x="2745882" y="2614152"/>
                  <a:pt x="2708692" y="2516300"/>
                  <a:pt x="2705710" y="2526449"/>
                </a:cubicBezTo>
                <a:lnTo>
                  <a:pt x="2706712" y="2537960"/>
                </a:lnTo>
                <a:cubicBezTo>
                  <a:pt x="2715959" y="2589220"/>
                  <a:pt x="2594287" y="2659378"/>
                  <a:pt x="2594132" y="2647961"/>
                </a:cubicBezTo>
                <a:cubicBezTo>
                  <a:pt x="2593940" y="2633694"/>
                  <a:pt x="2556009" y="2568581"/>
                  <a:pt x="2555988" y="2568544"/>
                </a:cubicBezTo>
                <a:cubicBezTo>
                  <a:pt x="2555988" y="2568544"/>
                  <a:pt x="2526168" y="2683136"/>
                  <a:pt x="2517577" y="2680397"/>
                </a:cubicBezTo>
                <a:cubicBezTo>
                  <a:pt x="2508986" y="2677659"/>
                  <a:pt x="2493577" y="2592255"/>
                  <a:pt x="2493572" y="2592225"/>
                </a:cubicBezTo>
                <a:cubicBezTo>
                  <a:pt x="2493572" y="2592225"/>
                  <a:pt x="2454543" y="2658411"/>
                  <a:pt x="2439902" y="2630062"/>
                </a:cubicBezTo>
                <a:cubicBezTo>
                  <a:pt x="2436428" y="2623336"/>
                  <a:pt x="2434568" y="2617232"/>
                  <a:pt x="2433905" y="2611809"/>
                </a:cubicBezTo>
                <a:cubicBezTo>
                  <a:pt x="2439285" y="2584395"/>
                  <a:pt x="2439285" y="2584395"/>
                  <a:pt x="2439285" y="2584395"/>
                </a:cubicBezTo>
                <a:cubicBezTo>
                  <a:pt x="2439265" y="2584419"/>
                  <a:pt x="2431128" y="2594491"/>
                  <a:pt x="2433905" y="2611809"/>
                </a:cubicBezTo>
                <a:cubicBezTo>
                  <a:pt x="2430769" y="2627794"/>
                  <a:pt x="2425803" y="2653100"/>
                  <a:pt x="2417942" y="2693163"/>
                </a:cubicBezTo>
                <a:cubicBezTo>
                  <a:pt x="2417941" y="2693163"/>
                  <a:pt x="2417941" y="2693163"/>
                  <a:pt x="2320772" y="2677347"/>
                </a:cubicBezTo>
                <a:cubicBezTo>
                  <a:pt x="2320772" y="2677347"/>
                  <a:pt x="2265791" y="2618141"/>
                  <a:pt x="2266253" y="2652391"/>
                </a:cubicBezTo>
                <a:cubicBezTo>
                  <a:pt x="2266677" y="2683766"/>
                  <a:pt x="2212350" y="2667417"/>
                  <a:pt x="2212275" y="2667394"/>
                </a:cubicBezTo>
                <a:cubicBezTo>
                  <a:pt x="2212275" y="2667394"/>
                  <a:pt x="2176711" y="2567960"/>
                  <a:pt x="2171279" y="2588016"/>
                </a:cubicBezTo>
                <a:cubicBezTo>
                  <a:pt x="2165848" y="2608067"/>
                  <a:pt x="2095878" y="2703174"/>
                  <a:pt x="2095841" y="2703224"/>
                </a:cubicBezTo>
                <a:cubicBezTo>
                  <a:pt x="2095841" y="2703224"/>
                  <a:pt x="2095841" y="2703224"/>
                  <a:pt x="2049568" y="2655319"/>
                </a:cubicBezTo>
                <a:cubicBezTo>
                  <a:pt x="2049568" y="2655319"/>
                  <a:pt x="2049568" y="2655319"/>
                  <a:pt x="1978483" y="2670553"/>
                </a:cubicBezTo>
                <a:cubicBezTo>
                  <a:pt x="1978483" y="2670553"/>
                  <a:pt x="1978483" y="2670553"/>
                  <a:pt x="1977595" y="2604907"/>
                </a:cubicBezTo>
                <a:cubicBezTo>
                  <a:pt x="1977595" y="2604907"/>
                  <a:pt x="1977595" y="2604907"/>
                  <a:pt x="1938798" y="2688218"/>
                </a:cubicBezTo>
                <a:cubicBezTo>
                  <a:pt x="1938798" y="2688218"/>
                  <a:pt x="1880927" y="2626196"/>
                  <a:pt x="1878500" y="2657631"/>
                </a:cubicBezTo>
                <a:cubicBezTo>
                  <a:pt x="1876035" y="2686211"/>
                  <a:pt x="1836351" y="2703876"/>
                  <a:pt x="1844518" y="2675218"/>
                </a:cubicBezTo>
                <a:cubicBezTo>
                  <a:pt x="1852686" y="2646561"/>
                  <a:pt x="1772392" y="2613389"/>
                  <a:pt x="1770158" y="2659095"/>
                </a:cubicBezTo>
                <a:cubicBezTo>
                  <a:pt x="1767886" y="2701919"/>
                  <a:pt x="1719632" y="2714003"/>
                  <a:pt x="1719570" y="2714018"/>
                </a:cubicBezTo>
                <a:cubicBezTo>
                  <a:pt x="1719570" y="2714018"/>
                  <a:pt x="1704697" y="2668544"/>
                  <a:pt x="1698532" y="2634370"/>
                </a:cubicBezTo>
                <a:cubicBezTo>
                  <a:pt x="1692367" y="2600197"/>
                  <a:pt x="1667748" y="2677607"/>
                  <a:pt x="1668134" y="2706149"/>
                </a:cubicBezTo>
                <a:cubicBezTo>
                  <a:pt x="1668520" y="2734681"/>
                  <a:pt x="1582468" y="2693063"/>
                  <a:pt x="1582408" y="2693034"/>
                </a:cubicBezTo>
                <a:cubicBezTo>
                  <a:pt x="1582408" y="2693034"/>
                  <a:pt x="1558750" y="2630550"/>
                  <a:pt x="1550814" y="2676332"/>
                </a:cubicBezTo>
                <a:cubicBezTo>
                  <a:pt x="1542880" y="2722102"/>
                  <a:pt x="1499865" y="2702725"/>
                  <a:pt x="1499841" y="2702714"/>
                </a:cubicBezTo>
                <a:cubicBezTo>
                  <a:pt x="1499841" y="2702714"/>
                  <a:pt x="1447749" y="2646323"/>
                  <a:pt x="1428293" y="2683697"/>
                </a:cubicBezTo>
                <a:cubicBezTo>
                  <a:pt x="1408848" y="2721050"/>
                  <a:pt x="1371392" y="2690213"/>
                  <a:pt x="1371347" y="2690176"/>
                </a:cubicBezTo>
                <a:cubicBezTo>
                  <a:pt x="1371347" y="2690176"/>
                  <a:pt x="1346509" y="2629314"/>
                  <a:pt x="1341949" y="2624915"/>
                </a:cubicBezTo>
                <a:cubicBezTo>
                  <a:pt x="1344992" y="2639145"/>
                  <a:pt x="1300277" y="2705388"/>
                  <a:pt x="1300262" y="2705411"/>
                </a:cubicBezTo>
                <a:cubicBezTo>
                  <a:pt x="1300262" y="2705411"/>
                  <a:pt x="1265277" y="2648789"/>
                  <a:pt x="1251253" y="2666107"/>
                </a:cubicBezTo>
                <a:cubicBezTo>
                  <a:pt x="1237190" y="2680570"/>
                  <a:pt x="1207946" y="2626726"/>
                  <a:pt x="1197081" y="2666839"/>
                </a:cubicBezTo>
                <a:cubicBezTo>
                  <a:pt x="1186178" y="2704097"/>
                  <a:pt x="1098256" y="2739542"/>
                  <a:pt x="1089202" y="2702553"/>
                </a:cubicBezTo>
                <a:cubicBezTo>
                  <a:pt x="1080147" y="2665564"/>
                  <a:pt x="1037534" y="2677559"/>
                  <a:pt x="1029560" y="2720487"/>
                </a:cubicBezTo>
                <a:cubicBezTo>
                  <a:pt x="1021585" y="2763416"/>
                  <a:pt x="935549" y="2727467"/>
                  <a:pt x="912316" y="2696379"/>
                </a:cubicBezTo>
                <a:cubicBezTo>
                  <a:pt x="889083" y="2665291"/>
                  <a:pt x="865310" y="2594244"/>
                  <a:pt x="820733" y="2671924"/>
                </a:cubicBezTo>
                <a:cubicBezTo>
                  <a:pt x="776118" y="2746750"/>
                  <a:pt x="698790" y="2722102"/>
                  <a:pt x="692857" y="2705054"/>
                </a:cubicBezTo>
                <a:cubicBezTo>
                  <a:pt x="686923" y="2688006"/>
                  <a:pt x="640341" y="2617267"/>
                  <a:pt x="620923" y="2657496"/>
                </a:cubicBezTo>
                <a:cubicBezTo>
                  <a:pt x="601505" y="2697724"/>
                  <a:pt x="570644" y="2735253"/>
                  <a:pt x="541670" y="2701388"/>
                </a:cubicBezTo>
                <a:cubicBezTo>
                  <a:pt x="512696" y="2667522"/>
                  <a:pt x="495358" y="2650628"/>
                  <a:pt x="484339" y="2679324"/>
                </a:cubicBezTo>
                <a:cubicBezTo>
                  <a:pt x="473282" y="2705166"/>
                  <a:pt x="333805" y="2512930"/>
                  <a:pt x="334384" y="2555743"/>
                </a:cubicBezTo>
                <a:cubicBezTo>
                  <a:pt x="334923" y="2595702"/>
                  <a:pt x="382393" y="2732087"/>
                  <a:pt x="337778" y="2806913"/>
                </a:cubicBezTo>
                <a:lnTo>
                  <a:pt x="336494" y="2828157"/>
                </a:lnTo>
                <a:lnTo>
                  <a:pt x="0" y="2828157"/>
                </a:lnTo>
                <a:close/>
              </a:path>
            </a:pathLst>
          </a:custGeom>
          <a:solidFill>
            <a:srgbClr val="99CC00"/>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grpSp>
        <p:nvGrpSpPr>
          <p:cNvPr id="23" name="Group 22"/>
          <p:cNvGrpSpPr/>
          <p:nvPr/>
        </p:nvGrpSpPr>
        <p:grpSpPr>
          <a:xfrm>
            <a:off x="1588" y="3573016"/>
            <a:ext cx="9142412" cy="3304034"/>
            <a:chOff x="1588" y="2849563"/>
            <a:chExt cx="9139237" cy="4027487"/>
          </a:xfrm>
        </p:grpSpPr>
        <p:sp>
          <p:nvSpPr>
            <p:cNvPr id="6" name="Freeform 8"/>
            <p:cNvSpPr>
              <a:spLocks/>
            </p:cNvSpPr>
            <p:nvPr/>
          </p:nvSpPr>
          <p:spPr bwMode="auto">
            <a:xfrm>
              <a:off x="1588" y="2849563"/>
              <a:ext cx="9139237" cy="4027487"/>
            </a:xfrm>
            <a:custGeom>
              <a:avLst/>
              <a:gdLst>
                <a:gd name="T0" fmla="*/ 0 w 5757"/>
                <a:gd name="T1" fmla="*/ 1480 h 2537"/>
                <a:gd name="T2" fmla="*/ 2879 w 5757"/>
                <a:gd name="T3" fmla="*/ 0 h 2537"/>
                <a:gd name="T4" fmla="*/ 5757 w 5757"/>
                <a:gd name="T5" fmla="*/ 1480 h 2537"/>
                <a:gd name="T6" fmla="*/ 5757 w 5757"/>
                <a:gd name="T7" fmla="*/ 2537 h 2537"/>
                <a:gd name="T8" fmla="*/ 0 w 5757"/>
                <a:gd name="T9" fmla="*/ 2537 h 2537"/>
                <a:gd name="T10" fmla="*/ 0 w 5757"/>
                <a:gd name="T11" fmla="*/ 1480 h 2537"/>
              </a:gdLst>
              <a:ahLst/>
              <a:cxnLst>
                <a:cxn ang="0">
                  <a:pos x="T0" y="T1"/>
                </a:cxn>
                <a:cxn ang="0">
                  <a:pos x="T2" y="T3"/>
                </a:cxn>
                <a:cxn ang="0">
                  <a:pos x="T4" y="T5"/>
                </a:cxn>
                <a:cxn ang="0">
                  <a:pos x="T6" y="T7"/>
                </a:cxn>
                <a:cxn ang="0">
                  <a:pos x="T8" y="T9"/>
                </a:cxn>
                <a:cxn ang="0">
                  <a:pos x="T10" y="T11"/>
                </a:cxn>
              </a:cxnLst>
              <a:rect l="0" t="0" r="r" b="b"/>
              <a:pathLst>
                <a:path w="5757" h="2537">
                  <a:moveTo>
                    <a:pt x="0" y="1480"/>
                  </a:moveTo>
                  <a:lnTo>
                    <a:pt x="2879" y="0"/>
                  </a:lnTo>
                  <a:lnTo>
                    <a:pt x="5757" y="1480"/>
                  </a:lnTo>
                  <a:lnTo>
                    <a:pt x="5757" y="2537"/>
                  </a:lnTo>
                  <a:lnTo>
                    <a:pt x="0" y="2537"/>
                  </a:lnTo>
                  <a:lnTo>
                    <a:pt x="0" y="1480"/>
                  </a:lnTo>
                  <a:close/>
                </a:path>
              </a:pathLst>
            </a:custGeom>
            <a:blipFill>
              <a:blip r:embed="rId3"/>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sp>
          <p:nvSpPr>
            <p:cNvPr id="7" name="Freeform 9"/>
            <p:cNvSpPr>
              <a:spLocks/>
            </p:cNvSpPr>
            <p:nvPr/>
          </p:nvSpPr>
          <p:spPr bwMode="auto">
            <a:xfrm>
              <a:off x="1588" y="2849563"/>
              <a:ext cx="4570412" cy="2822575"/>
            </a:xfrm>
            <a:custGeom>
              <a:avLst/>
              <a:gdLst>
                <a:gd name="T0" fmla="*/ 2879 w 2879"/>
                <a:gd name="T1" fmla="*/ 0 h 1778"/>
                <a:gd name="T2" fmla="*/ 0 w 2879"/>
                <a:gd name="T3" fmla="*/ 1669 h 1778"/>
                <a:gd name="T4" fmla="*/ 0 w 2879"/>
                <a:gd name="T5" fmla="*/ 1778 h 1778"/>
                <a:gd name="T6" fmla="*/ 2879 w 2879"/>
                <a:gd name="T7" fmla="*/ 0 h 1778"/>
              </a:gdLst>
              <a:ahLst/>
              <a:cxnLst>
                <a:cxn ang="0">
                  <a:pos x="T0" y="T1"/>
                </a:cxn>
                <a:cxn ang="0">
                  <a:pos x="T2" y="T3"/>
                </a:cxn>
                <a:cxn ang="0">
                  <a:pos x="T4" y="T5"/>
                </a:cxn>
                <a:cxn ang="0">
                  <a:pos x="T6" y="T7"/>
                </a:cxn>
              </a:cxnLst>
              <a:rect l="0" t="0" r="r" b="b"/>
              <a:pathLst>
                <a:path w="2879" h="1778">
                  <a:moveTo>
                    <a:pt x="2879" y="0"/>
                  </a:moveTo>
                  <a:lnTo>
                    <a:pt x="0" y="1669"/>
                  </a:lnTo>
                  <a:lnTo>
                    <a:pt x="0" y="1778"/>
                  </a:lnTo>
                  <a:lnTo>
                    <a:pt x="28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sp>
          <p:nvSpPr>
            <p:cNvPr id="8" name="Freeform 10"/>
            <p:cNvSpPr>
              <a:spLocks/>
            </p:cNvSpPr>
            <p:nvPr/>
          </p:nvSpPr>
          <p:spPr bwMode="auto">
            <a:xfrm>
              <a:off x="1588" y="2860714"/>
              <a:ext cx="4570412" cy="2339975"/>
            </a:xfrm>
            <a:custGeom>
              <a:avLst/>
              <a:gdLst>
                <a:gd name="T0" fmla="*/ 2879 w 2879"/>
                <a:gd name="T1" fmla="*/ 0 h 1474"/>
                <a:gd name="T2" fmla="*/ 0 w 2879"/>
                <a:gd name="T3" fmla="*/ 1364 h 1474"/>
                <a:gd name="T4" fmla="*/ 0 w 2879"/>
                <a:gd name="T5" fmla="*/ 1474 h 1474"/>
                <a:gd name="T6" fmla="*/ 2879 w 2879"/>
                <a:gd name="T7" fmla="*/ 0 h 1474"/>
              </a:gdLst>
              <a:ahLst/>
              <a:cxnLst>
                <a:cxn ang="0">
                  <a:pos x="T0" y="T1"/>
                </a:cxn>
                <a:cxn ang="0">
                  <a:pos x="T2" y="T3"/>
                </a:cxn>
                <a:cxn ang="0">
                  <a:pos x="T4" y="T5"/>
                </a:cxn>
                <a:cxn ang="0">
                  <a:pos x="T6" y="T7"/>
                </a:cxn>
              </a:cxnLst>
              <a:rect l="0" t="0" r="r" b="b"/>
              <a:pathLst>
                <a:path w="2879" h="1474">
                  <a:moveTo>
                    <a:pt x="2879" y="0"/>
                  </a:moveTo>
                  <a:lnTo>
                    <a:pt x="0" y="1364"/>
                  </a:lnTo>
                  <a:lnTo>
                    <a:pt x="0" y="1474"/>
                  </a:lnTo>
                  <a:lnTo>
                    <a:pt x="2879" y="0"/>
                  </a:lnTo>
                  <a:close/>
                </a:path>
              </a:pathLst>
            </a:custGeom>
            <a:solidFill>
              <a:srgbClr val="C2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sp>
          <p:nvSpPr>
            <p:cNvPr id="9" name="Freeform 11"/>
            <p:cNvSpPr>
              <a:spLocks/>
            </p:cNvSpPr>
            <p:nvPr/>
          </p:nvSpPr>
          <p:spPr bwMode="auto">
            <a:xfrm>
              <a:off x="4572000" y="2849563"/>
              <a:ext cx="4568825" cy="2822575"/>
            </a:xfrm>
            <a:custGeom>
              <a:avLst/>
              <a:gdLst>
                <a:gd name="T0" fmla="*/ 0 w 2878"/>
                <a:gd name="T1" fmla="*/ 0 h 1778"/>
                <a:gd name="T2" fmla="*/ 2878 w 2878"/>
                <a:gd name="T3" fmla="*/ 1669 h 1778"/>
                <a:gd name="T4" fmla="*/ 2878 w 2878"/>
                <a:gd name="T5" fmla="*/ 1778 h 1778"/>
                <a:gd name="T6" fmla="*/ 0 w 2878"/>
                <a:gd name="T7" fmla="*/ 0 h 1778"/>
              </a:gdLst>
              <a:ahLst/>
              <a:cxnLst>
                <a:cxn ang="0">
                  <a:pos x="T0" y="T1"/>
                </a:cxn>
                <a:cxn ang="0">
                  <a:pos x="T2" y="T3"/>
                </a:cxn>
                <a:cxn ang="0">
                  <a:pos x="T4" y="T5"/>
                </a:cxn>
                <a:cxn ang="0">
                  <a:pos x="T6" y="T7"/>
                </a:cxn>
              </a:cxnLst>
              <a:rect l="0" t="0" r="r" b="b"/>
              <a:pathLst>
                <a:path w="2878" h="1778">
                  <a:moveTo>
                    <a:pt x="0" y="0"/>
                  </a:moveTo>
                  <a:lnTo>
                    <a:pt x="2878" y="1669"/>
                  </a:lnTo>
                  <a:lnTo>
                    <a:pt x="2878" y="177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sp>
          <p:nvSpPr>
            <p:cNvPr id="10" name="Freeform 12"/>
            <p:cNvSpPr>
              <a:spLocks/>
            </p:cNvSpPr>
            <p:nvPr/>
          </p:nvSpPr>
          <p:spPr bwMode="auto">
            <a:xfrm>
              <a:off x="4572000" y="2860714"/>
              <a:ext cx="4568825" cy="2339975"/>
            </a:xfrm>
            <a:custGeom>
              <a:avLst/>
              <a:gdLst>
                <a:gd name="T0" fmla="*/ 0 w 2878"/>
                <a:gd name="T1" fmla="*/ 0 h 1474"/>
                <a:gd name="T2" fmla="*/ 2878 w 2878"/>
                <a:gd name="T3" fmla="*/ 1364 h 1474"/>
                <a:gd name="T4" fmla="*/ 2878 w 2878"/>
                <a:gd name="T5" fmla="*/ 1474 h 1474"/>
                <a:gd name="T6" fmla="*/ 0 w 2878"/>
                <a:gd name="T7" fmla="*/ 0 h 1474"/>
              </a:gdLst>
              <a:ahLst/>
              <a:cxnLst>
                <a:cxn ang="0">
                  <a:pos x="T0" y="T1"/>
                </a:cxn>
                <a:cxn ang="0">
                  <a:pos x="T2" y="T3"/>
                </a:cxn>
                <a:cxn ang="0">
                  <a:pos x="T4" y="T5"/>
                </a:cxn>
                <a:cxn ang="0">
                  <a:pos x="T6" y="T7"/>
                </a:cxn>
              </a:cxnLst>
              <a:rect l="0" t="0" r="r" b="b"/>
              <a:pathLst>
                <a:path w="2878" h="1474">
                  <a:moveTo>
                    <a:pt x="0" y="0"/>
                  </a:moveTo>
                  <a:lnTo>
                    <a:pt x="2878" y="1364"/>
                  </a:lnTo>
                  <a:lnTo>
                    <a:pt x="2878" y="1474"/>
                  </a:lnTo>
                  <a:lnTo>
                    <a:pt x="0" y="0"/>
                  </a:lnTo>
                  <a:close/>
                </a:path>
              </a:pathLst>
            </a:custGeom>
            <a:solidFill>
              <a:srgbClr val="C2B5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grpSp>
      <p:sp>
        <p:nvSpPr>
          <p:cNvPr id="47" name="Freeform 47"/>
          <p:cNvSpPr>
            <a:spLocks/>
          </p:cNvSpPr>
          <p:nvPr/>
        </p:nvSpPr>
        <p:spPr bwMode="auto">
          <a:xfrm>
            <a:off x="-2820988" y="2487613"/>
            <a:ext cx="7938" cy="22225"/>
          </a:xfrm>
          <a:custGeom>
            <a:avLst/>
            <a:gdLst>
              <a:gd name="T0" fmla="*/ 1 w 2"/>
              <a:gd name="T1" fmla="*/ 6 h 6"/>
              <a:gd name="T2" fmla="*/ 2 w 2"/>
              <a:gd name="T3" fmla="*/ 0 h 6"/>
              <a:gd name="T4" fmla="*/ 1 w 2"/>
              <a:gd name="T5" fmla="*/ 6 h 6"/>
            </a:gdLst>
            <a:ahLst/>
            <a:cxnLst>
              <a:cxn ang="0">
                <a:pos x="T0" y="T1"/>
              </a:cxn>
              <a:cxn ang="0">
                <a:pos x="T2" y="T3"/>
              </a:cxn>
              <a:cxn ang="0">
                <a:pos x="T4" y="T5"/>
              </a:cxn>
            </a:cxnLst>
            <a:rect l="0" t="0" r="r" b="b"/>
            <a:pathLst>
              <a:path w="2" h="6">
                <a:moveTo>
                  <a:pt x="1" y="6"/>
                </a:moveTo>
                <a:cubicBezTo>
                  <a:pt x="2" y="0"/>
                  <a:pt x="2" y="0"/>
                  <a:pt x="2" y="0"/>
                </a:cubicBezTo>
                <a:cubicBezTo>
                  <a:pt x="2" y="0"/>
                  <a:pt x="0" y="2"/>
                  <a:pt x="1" y="6"/>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sp>
        <p:nvSpPr>
          <p:cNvPr id="118" name="AutoShape 8"/>
          <p:cNvSpPr>
            <a:spLocks noChangeArrowheads="1"/>
          </p:cNvSpPr>
          <p:nvPr/>
        </p:nvSpPr>
        <p:spPr bwMode="auto">
          <a:xfrm rot="10800000">
            <a:off x="4433579" y="5185093"/>
            <a:ext cx="285378" cy="980210"/>
          </a:xfrm>
          <a:custGeom>
            <a:avLst/>
            <a:gdLst>
              <a:gd name="T0" fmla="*/ 67660 w 21600"/>
              <a:gd name="T1" fmla="*/ 125413 h 21600"/>
              <a:gd name="T2" fmla="*/ 36513 w 21600"/>
              <a:gd name="T3" fmla="*/ 250825 h 21600"/>
              <a:gd name="T4" fmla="*/ 5365 w 21600"/>
              <a:gd name="T5" fmla="*/ 125413 h 21600"/>
              <a:gd name="T6" fmla="*/ 36513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noProof="1">
              <a:solidFill>
                <a:prstClr val="black"/>
              </a:solidFill>
              <a:cs typeface="Arial" charset="0"/>
            </a:endParaRPr>
          </a:p>
        </p:txBody>
      </p:sp>
      <p:sp>
        <p:nvSpPr>
          <p:cNvPr id="119" name="AutoShape 8"/>
          <p:cNvSpPr>
            <a:spLocks noChangeArrowheads="1"/>
          </p:cNvSpPr>
          <p:nvPr/>
        </p:nvSpPr>
        <p:spPr bwMode="auto">
          <a:xfrm rot="10800000">
            <a:off x="4522853" y="3933056"/>
            <a:ext cx="84588" cy="290544"/>
          </a:xfrm>
          <a:custGeom>
            <a:avLst/>
            <a:gdLst>
              <a:gd name="T0" fmla="*/ 67660 w 21600"/>
              <a:gd name="T1" fmla="*/ 125413 h 21600"/>
              <a:gd name="T2" fmla="*/ 36513 w 21600"/>
              <a:gd name="T3" fmla="*/ 250825 h 21600"/>
              <a:gd name="T4" fmla="*/ 5365 w 21600"/>
              <a:gd name="T5" fmla="*/ 125413 h 21600"/>
              <a:gd name="T6" fmla="*/ 36513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noProof="1">
              <a:solidFill>
                <a:prstClr val="black"/>
              </a:solidFill>
              <a:cs typeface="Arial" charset="0"/>
            </a:endParaRPr>
          </a:p>
        </p:txBody>
      </p:sp>
      <p:sp>
        <p:nvSpPr>
          <p:cNvPr id="132" name="AutoShape 8"/>
          <p:cNvSpPr>
            <a:spLocks noChangeArrowheads="1"/>
          </p:cNvSpPr>
          <p:nvPr/>
        </p:nvSpPr>
        <p:spPr bwMode="auto">
          <a:xfrm rot="10800000">
            <a:off x="4438440" y="5185093"/>
            <a:ext cx="285378" cy="980210"/>
          </a:xfrm>
          <a:custGeom>
            <a:avLst/>
            <a:gdLst>
              <a:gd name="T0" fmla="*/ 67660 w 21600"/>
              <a:gd name="T1" fmla="*/ 125413 h 21600"/>
              <a:gd name="T2" fmla="*/ 36513 w 21600"/>
              <a:gd name="T3" fmla="*/ 250825 h 21600"/>
              <a:gd name="T4" fmla="*/ 5365 w 21600"/>
              <a:gd name="T5" fmla="*/ 125413 h 21600"/>
              <a:gd name="T6" fmla="*/ 36513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noProof="1">
              <a:solidFill>
                <a:prstClr val="black"/>
              </a:solidFill>
              <a:cs typeface="Arial" charset="0"/>
            </a:endParaRPr>
          </a:p>
        </p:txBody>
      </p:sp>
      <p:sp>
        <p:nvSpPr>
          <p:cNvPr id="133" name="AutoShape 8"/>
          <p:cNvSpPr>
            <a:spLocks noChangeArrowheads="1"/>
          </p:cNvSpPr>
          <p:nvPr/>
        </p:nvSpPr>
        <p:spPr bwMode="auto">
          <a:xfrm rot="10800000">
            <a:off x="4528568" y="4069133"/>
            <a:ext cx="85847" cy="294869"/>
          </a:xfrm>
          <a:custGeom>
            <a:avLst/>
            <a:gdLst>
              <a:gd name="T0" fmla="*/ 67660 w 21600"/>
              <a:gd name="T1" fmla="*/ 125413 h 21600"/>
              <a:gd name="T2" fmla="*/ 36513 w 21600"/>
              <a:gd name="T3" fmla="*/ 250825 h 21600"/>
              <a:gd name="T4" fmla="*/ 5365 w 21600"/>
              <a:gd name="T5" fmla="*/ 125413 h 21600"/>
              <a:gd name="T6" fmla="*/ 36513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noProof="1">
              <a:solidFill>
                <a:prstClr val="black"/>
              </a:solidFill>
              <a:cs typeface="Arial" charset="0"/>
            </a:endParaRPr>
          </a:p>
        </p:txBody>
      </p:sp>
      <p:sp>
        <p:nvSpPr>
          <p:cNvPr id="28" name="AutoShape 3"/>
          <p:cNvSpPr>
            <a:spLocks noChangeArrowheads="1"/>
          </p:cNvSpPr>
          <p:nvPr/>
        </p:nvSpPr>
        <p:spPr bwMode="auto">
          <a:xfrm rot="10800000">
            <a:off x="4536058" y="3106166"/>
            <a:ext cx="69850" cy="250825"/>
          </a:xfrm>
          <a:custGeom>
            <a:avLst/>
            <a:gdLst>
              <a:gd name="T0" fmla="*/ 64718 w 21600"/>
              <a:gd name="T1" fmla="*/ 125413 h 21600"/>
              <a:gd name="T2" fmla="*/ 34925 w 21600"/>
              <a:gd name="T3" fmla="*/ 250825 h 21600"/>
              <a:gd name="T4" fmla="*/ 5132 w 21600"/>
              <a:gd name="T5" fmla="*/ 125413 h 21600"/>
              <a:gd name="T6" fmla="*/ 34925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noProof="1">
              <a:solidFill>
                <a:prstClr val="black"/>
              </a:solidFill>
              <a:cs typeface="Arial" charset="0"/>
            </a:endParaRPr>
          </a:p>
        </p:txBody>
      </p:sp>
      <p:sp>
        <p:nvSpPr>
          <p:cNvPr id="29" name="AutoShape 4"/>
          <p:cNvSpPr>
            <a:spLocks noChangeArrowheads="1"/>
          </p:cNvSpPr>
          <p:nvPr/>
        </p:nvSpPr>
        <p:spPr bwMode="auto">
          <a:xfrm rot="10800000">
            <a:off x="4536058" y="3106166"/>
            <a:ext cx="69850" cy="250825"/>
          </a:xfrm>
          <a:custGeom>
            <a:avLst/>
            <a:gdLst>
              <a:gd name="T0" fmla="*/ 64718 w 21600"/>
              <a:gd name="T1" fmla="*/ 125413 h 21600"/>
              <a:gd name="T2" fmla="*/ 34925 w 21600"/>
              <a:gd name="T3" fmla="*/ 250825 h 21600"/>
              <a:gd name="T4" fmla="*/ 5132 w 21600"/>
              <a:gd name="T5" fmla="*/ 125413 h 21600"/>
              <a:gd name="T6" fmla="*/ 34925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noProof="1">
              <a:solidFill>
                <a:prstClr val="black"/>
              </a:solidFill>
              <a:cs typeface="Arial" charset="0"/>
            </a:endParaRPr>
          </a:p>
        </p:txBody>
      </p:sp>
      <p:sp>
        <p:nvSpPr>
          <p:cNvPr id="30" name="AutoShape 5"/>
          <p:cNvSpPr>
            <a:spLocks noChangeArrowheads="1"/>
          </p:cNvSpPr>
          <p:nvPr/>
        </p:nvSpPr>
        <p:spPr bwMode="auto">
          <a:xfrm rot="10800000">
            <a:off x="4536058" y="3106166"/>
            <a:ext cx="69850" cy="250825"/>
          </a:xfrm>
          <a:custGeom>
            <a:avLst/>
            <a:gdLst>
              <a:gd name="T0" fmla="*/ 64718 w 21600"/>
              <a:gd name="T1" fmla="*/ 125413 h 21600"/>
              <a:gd name="T2" fmla="*/ 34925 w 21600"/>
              <a:gd name="T3" fmla="*/ 250825 h 21600"/>
              <a:gd name="T4" fmla="*/ 5132 w 21600"/>
              <a:gd name="T5" fmla="*/ 125413 h 21600"/>
              <a:gd name="T6" fmla="*/ 34925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noProof="1">
              <a:solidFill>
                <a:prstClr val="black"/>
              </a:solidFill>
              <a:cs typeface="Arial" charset="0"/>
            </a:endParaRPr>
          </a:p>
        </p:txBody>
      </p:sp>
      <p:sp>
        <p:nvSpPr>
          <p:cNvPr id="31" name="AutoShape 6"/>
          <p:cNvSpPr>
            <a:spLocks noChangeArrowheads="1"/>
          </p:cNvSpPr>
          <p:nvPr/>
        </p:nvSpPr>
        <p:spPr bwMode="auto">
          <a:xfrm rot="10800000">
            <a:off x="4536058" y="3106166"/>
            <a:ext cx="69850" cy="250825"/>
          </a:xfrm>
          <a:custGeom>
            <a:avLst/>
            <a:gdLst>
              <a:gd name="T0" fmla="*/ 64718 w 21600"/>
              <a:gd name="T1" fmla="*/ 125413 h 21600"/>
              <a:gd name="T2" fmla="*/ 34925 w 21600"/>
              <a:gd name="T3" fmla="*/ 250825 h 21600"/>
              <a:gd name="T4" fmla="*/ 5132 w 21600"/>
              <a:gd name="T5" fmla="*/ 125413 h 21600"/>
              <a:gd name="T6" fmla="*/ 34925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noProof="1">
              <a:solidFill>
                <a:prstClr val="black"/>
              </a:solidFill>
              <a:cs typeface="Arial" charset="0"/>
            </a:endParaRPr>
          </a:p>
        </p:txBody>
      </p:sp>
      <p:sp>
        <p:nvSpPr>
          <p:cNvPr id="32" name="AutoShape 7"/>
          <p:cNvSpPr>
            <a:spLocks noChangeArrowheads="1"/>
          </p:cNvSpPr>
          <p:nvPr/>
        </p:nvSpPr>
        <p:spPr bwMode="auto">
          <a:xfrm rot="10800000">
            <a:off x="4536058" y="3106166"/>
            <a:ext cx="69850" cy="250825"/>
          </a:xfrm>
          <a:custGeom>
            <a:avLst/>
            <a:gdLst>
              <a:gd name="T0" fmla="*/ 64718 w 21600"/>
              <a:gd name="T1" fmla="*/ 125413 h 21600"/>
              <a:gd name="T2" fmla="*/ 34925 w 21600"/>
              <a:gd name="T3" fmla="*/ 250825 h 21600"/>
              <a:gd name="T4" fmla="*/ 5132 w 21600"/>
              <a:gd name="T5" fmla="*/ 125413 h 21600"/>
              <a:gd name="T6" fmla="*/ 34925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noProof="1">
              <a:solidFill>
                <a:prstClr val="black"/>
              </a:solidFill>
              <a:cs typeface="Arial" charset="0"/>
            </a:endParaRPr>
          </a:p>
        </p:txBody>
      </p:sp>
      <p:sp>
        <p:nvSpPr>
          <p:cNvPr id="33" name="AutoShape 8"/>
          <p:cNvSpPr>
            <a:spLocks noChangeArrowheads="1"/>
          </p:cNvSpPr>
          <p:nvPr/>
        </p:nvSpPr>
        <p:spPr bwMode="auto">
          <a:xfrm rot="10800000">
            <a:off x="4536058" y="3106166"/>
            <a:ext cx="73025" cy="250825"/>
          </a:xfrm>
          <a:custGeom>
            <a:avLst/>
            <a:gdLst>
              <a:gd name="T0" fmla="*/ 67660 w 21600"/>
              <a:gd name="T1" fmla="*/ 125413 h 21600"/>
              <a:gd name="T2" fmla="*/ 36513 w 21600"/>
              <a:gd name="T3" fmla="*/ 250825 h 21600"/>
              <a:gd name="T4" fmla="*/ 5365 w 21600"/>
              <a:gd name="T5" fmla="*/ 125413 h 21600"/>
              <a:gd name="T6" fmla="*/ 36513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noProof="1">
              <a:solidFill>
                <a:prstClr val="black"/>
              </a:solidFill>
              <a:cs typeface="Arial" charset="0"/>
            </a:endParaRPr>
          </a:p>
        </p:txBody>
      </p:sp>
      <p:sp>
        <p:nvSpPr>
          <p:cNvPr id="48" name="AutoShape 7"/>
          <p:cNvSpPr>
            <a:spLocks noChangeArrowheads="1"/>
          </p:cNvSpPr>
          <p:nvPr/>
        </p:nvSpPr>
        <p:spPr bwMode="auto">
          <a:xfrm rot="10800000">
            <a:off x="4536058" y="3106166"/>
            <a:ext cx="69850" cy="250825"/>
          </a:xfrm>
          <a:custGeom>
            <a:avLst/>
            <a:gdLst>
              <a:gd name="T0" fmla="*/ 64718 w 21600"/>
              <a:gd name="T1" fmla="*/ 125413 h 21600"/>
              <a:gd name="T2" fmla="*/ 34925 w 21600"/>
              <a:gd name="T3" fmla="*/ 250825 h 21600"/>
              <a:gd name="T4" fmla="*/ 5132 w 21600"/>
              <a:gd name="T5" fmla="*/ 125413 h 21600"/>
              <a:gd name="T6" fmla="*/ 34925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noProof="1">
              <a:solidFill>
                <a:prstClr val="black"/>
              </a:solidFill>
              <a:cs typeface="Arial" charset="0"/>
            </a:endParaRPr>
          </a:p>
        </p:txBody>
      </p:sp>
      <p:sp>
        <p:nvSpPr>
          <p:cNvPr id="56" name="AutoShape 8"/>
          <p:cNvSpPr>
            <a:spLocks noChangeArrowheads="1"/>
          </p:cNvSpPr>
          <p:nvPr/>
        </p:nvSpPr>
        <p:spPr bwMode="auto">
          <a:xfrm rot="10800000">
            <a:off x="4536058" y="3106166"/>
            <a:ext cx="73025" cy="250825"/>
          </a:xfrm>
          <a:custGeom>
            <a:avLst/>
            <a:gdLst>
              <a:gd name="T0" fmla="*/ 67660 w 21600"/>
              <a:gd name="T1" fmla="*/ 125413 h 21600"/>
              <a:gd name="T2" fmla="*/ 36513 w 21600"/>
              <a:gd name="T3" fmla="*/ 250825 h 21600"/>
              <a:gd name="T4" fmla="*/ 5365 w 21600"/>
              <a:gd name="T5" fmla="*/ 125413 h 21600"/>
              <a:gd name="T6" fmla="*/ 36513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noProof="1">
              <a:solidFill>
                <a:prstClr val="black"/>
              </a:solidFill>
              <a:cs typeface="Arial" charset="0"/>
            </a:endParaRPr>
          </a:p>
        </p:txBody>
      </p:sp>
      <p:sp>
        <p:nvSpPr>
          <p:cNvPr id="57" name="Freeform 58"/>
          <p:cNvSpPr>
            <a:spLocks/>
          </p:cNvSpPr>
          <p:nvPr/>
        </p:nvSpPr>
        <p:spPr bwMode="auto">
          <a:xfrm>
            <a:off x="1589" y="-56910"/>
            <a:ext cx="9229497" cy="3638488"/>
          </a:xfrm>
          <a:custGeom>
            <a:avLst/>
            <a:gdLst>
              <a:gd name="connsiteX0" fmla="*/ 0 w 9142411"/>
              <a:gd name="connsiteY0" fmla="*/ 0 h 3630907"/>
              <a:gd name="connsiteX1" fmla="*/ 9142411 w 9142411"/>
              <a:gd name="connsiteY1" fmla="*/ 0 h 3630907"/>
              <a:gd name="connsiteX2" fmla="*/ 9142411 w 9142411"/>
              <a:gd name="connsiteY2" fmla="*/ 221940 h 3630907"/>
              <a:gd name="connsiteX3" fmla="*/ 9142411 w 9142411"/>
              <a:gd name="connsiteY3" fmla="*/ 223868 h 3630907"/>
              <a:gd name="connsiteX4" fmla="*/ 9142411 w 9142411"/>
              <a:gd name="connsiteY4" fmla="*/ 237363 h 3630907"/>
              <a:gd name="connsiteX5" fmla="*/ 9142411 w 9142411"/>
              <a:gd name="connsiteY5" fmla="*/ 240987 h 3630907"/>
              <a:gd name="connsiteX6" fmla="*/ 9142411 w 9142411"/>
              <a:gd name="connsiteY6" fmla="*/ 252063 h 3630907"/>
              <a:gd name="connsiteX7" fmla="*/ 9142411 w 9142411"/>
              <a:gd name="connsiteY7" fmla="*/ 273993 h 3630907"/>
              <a:gd name="connsiteX8" fmla="*/ 9142411 w 9142411"/>
              <a:gd name="connsiteY8" fmla="*/ 304598 h 3630907"/>
              <a:gd name="connsiteX9" fmla="*/ 9142411 w 9142411"/>
              <a:gd name="connsiteY9" fmla="*/ 320754 h 3630907"/>
              <a:gd name="connsiteX10" fmla="*/ 9142411 w 9142411"/>
              <a:gd name="connsiteY10" fmla="*/ 345325 h 3630907"/>
              <a:gd name="connsiteX11" fmla="*/ 9142411 w 9142411"/>
              <a:gd name="connsiteY11" fmla="*/ 397619 h 3630907"/>
              <a:gd name="connsiteX12" fmla="*/ 9142411 w 9142411"/>
              <a:gd name="connsiteY12" fmla="*/ 416426 h 3630907"/>
              <a:gd name="connsiteX13" fmla="*/ 9142411 w 9142411"/>
              <a:gd name="connsiteY13" fmla="*/ 462927 h 3630907"/>
              <a:gd name="connsiteX14" fmla="*/ 9142411 w 9142411"/>
              <a:gd name="connsiteY14" fmla="*/ 529448 h 3630907"/>
              <a:gd name="connsiteX15" fmla="*/ 9142411 w 9142411"/>
              <a:gd name="connsiteY15" fmla="*/ 542694 h 3630907"/>
              <a:gd name="connsiteX16" fmla="*/ 9142411 w 9142411"/>
              <a:gd name="connsiteY16" fmla="*/ 638366 h 3630907"/>
              <a:gd name="connsiteX17" fmla="*/ 9142411 w 9142411"/>
              <a:gd name="connsiteY17" fmla="*/ 661268 h 3630907"/>
              <a:gd name="connsiteX18" fmla="*/ 9142411 w 9142411"/>
              <a:gd name="connsiteY18" fmla="*/ 751388 h 3630907"/>
              <a:gd name="connsiteX19" fmla="*/ 9142411 w 9142411"/>
              <a:gd name="connsiteY19" fmla="*/ 813331 h 3630907"/>
              <a:gd name="connsiteX20" fmla="*/ 9142411 w 9142411"/>
              <a:gd name="connsiteY20" fmla="*/ 883208 h 3630907"/>
              <a:gd name="connsiteX21" fmla="*/ 9142411 w 9142411"/>
              <a:gd name="connsiteY21" fmla="*/ 978024 h 3630907"/>
              <a:gd name="connsiteX22" fmla="*/ 9142411 w 9142411"/>
              <a:gd name="connsiteY22" fmla="*/ 979952 h 3630907"/>
              <a:gd name="connsiteX23" fmla="*/ 9142411 w 9142411"/>
              <a:gd name="connsiteY23" fmla="*/ 987083 h 3630907"/>
              <a:gd name="connsiteX24" fmla="*/ 9142411 w 9142411"/>
              <a:gd name="connsiteY24" fmla="*/ 993447 h 3630907"/>
              <a:gd name="connsiteX25" fmla="*/ 9142411 w 9142411"/>
              <a:gd name="connsiteY25" fmla="*/ 1008147 h 3630907"/>
              <a:gd name="connsiteX26" fmla="*/ 9142411 w 9142411"/>
              <a:gd name="connsiteY26" fmla="*/ 1030077 h 3630907"/>
              <a:gd name="connsiteX27" fmla="*/ 9142411 w 9142411"/>
              <a:gd name="connsiteY27" fmla="*/ 1060683 h 3630907"/>
              <a:gd name="connsiteX28" fmla="*/ 9142411 w 9142411"/>
              <a:gd name="connsiteY28" fmla="*/ 1093348 h 3630907"/>
              <a:gd name="connsiteX29" fmla="*/ 9142411 w 9142411"/>
              <a:gd name="connsiteY29" fmla="*/ 1101409 h 3630907"/>
              <a:gd name="connsiteX30" fmla="*/ 9142411 w 9142411"/>
              <a:gd name="connsiteY30" fmla="*/ 1153703 h 3630907"/>
              <a:gd name="connsiteX31" fmla="*/ 9142411 w 9142411"/>
              <a:gd name="connsiteY31" fmla="*/ 1209023 h 3630907"/>
              <a:gd name="connsiteX32" fmla="*/ 9142411 w 9142411"/>
              <a:gd name="connsiteY32" fmla="*/ 1590092 h 3630907"/>
              <a:gd name="connsiteX33" fmla="*/ 9142411 w 9142411"/>
              <a:gd name="connsiteY33" fmla="*/ 1592020 h 3630907"/>
              <a:gd name="connsiteX34" fmla="*/ 9142411 w 9142411"/>
              <a:gd name="connsiteY34" fmla="*/ 1597342 h 3630907"/>
              <a:gd name="connsiteX35" fmla="*/ 9142411 w 9142411"/>
              <a:gd name="connsiteY35" fmla="*/ 1605515 h 3630907"/>
              <a:gd name="connsiteX36" fmla="*/ 9142411 w 9142411"/>
              <a:gd name="connsiteY36" fmla="*/ 1620215 h 3630907"/>
              <a:gd name="connsiteX37" fmla="*/ 9142411 w 9142411"/>
              <a:gd name="connsiteY37" fmla="*/ 1642145 h 3630907"/>
              <a:gd name="connsiteX38" fmla="*/ 9142411 w 9142411"/>
              <a:gd name="connsiteY38" fmla="*/ 1672751 h 3630907"/>
              <a:gd name="connsiteX39" fmla="*/ 9142411 w 9142411"/>
              <a:gd name="connsiteY39" fmla="*/ 1707391 h 3630907"/>
              <a:gd name="connsiteX40" fmla="*/ 9142411 w 9142411"/>
              <a:gd name="connsiteY40" fmla="*/ 1713477 h 3630907"/>
              <a:gd name="connsiteX41" fmla="*/ 9142411 w 9142411"/>
              <a:gd name="connsiteY41" fmla="*/ 1765772 h 3630907"/>
              <a:gd name="connsiteX42" fmla="*/ 9142411 w 9142411"/>
              <a:gd name="connsiteY42" fmla="*/ 1829762 h 3630907"/>
              <a:gd name="connsiteX43" fmla="*/ 9142411 w 9142411"/>
              <a:gd name="connsiteY43" fmla="*/ 1831079 h 3630907"/>
              <a:gd name="connsiteX44" fmla="*/ 9142411 w 9142411"/>
              <a:gd name="connsiteY44" fmla="*/ 1910846 h 3630907"/>
              <a:gd name="connsiteX45" fmla="*/ 9142411 w 9142411"/>
              <a:gd name="connsiteY45" fmla="*/ 1965107 h 3630907"/>
              <a:gd name="connsiteX46" fmla="*/ 9142411 w 9142411"/>
              <a:gd name="connsiteY46" fmla="*/ 2274168 h 3630907"/>
              <a:gd name="connsiteX47" fmla="*/ 9142411 w 9142411"/>
              <a:gd name="connsiteY47" fmla="*/ 2276096 h 3630907"/>
              <a:gd name="connsiteX48" fmla="*/ 9142411 w 9142411"/>
              <a:gd name="connsiteY48" fmla="*/ 2289591 h 3630907"/>
              <a:gd name="connsiteX49" fmla="*/ 9142411 w 9142411"/>
              <a:gd name="connsiteY49" fmla="*/ 2304291 h 3630907"/>
              <a:gd name="connsiteX50" fmla="*/ 9142411 w 9142411"/>
              <a:gd name="connsiteY50" fmla="*/ 2326221 h 3630907"/>
              <a:gd name="connsiteX51" fmla="*/ 9142411 w 9142411"/>
              <a:gd name="connsiteY51" fmla="*/ 2356827 h 3630907"/>
              <a:gd name="connsiteX52" fmla="*/ 9142411 w 9142411"/>
              <a:gd name="connsiteY52" fmla="*/ 2386794 h 3630907"/>
              <a:gd name="connsiteX53" fmla="*/ 9142411 w 9142411"/>
              <a:gd name="connsiteY53" fmla="*/ 2397553 h 3630907"/>
              <a:gd name="connsiteX54" fmla="*/ 9142411 w 9142411"/>
              <a:gd name="connsiteY54" fmla="*/ 2449848 h 3630907"/>
              <a:gd name="connsiteX55" fmla="*/ 9142411 w 9142411"/>
              <a:gd name="connsiteY55" fmla="*/ 2515155 h 3630907"/>
              <a:gd name="connsiteX56" fmla="*/ 9142411 w 9142411"/>
              <a:gd name="connsiteY56" fmla="*/ 2577175 h 3630907"/>
              <a:gd name="connsiteX57" fmla="*/ 9142411 w 9142411"/>
              <a:gd name="connsiteY57" fmla="*/ 3261251 h 3630907"/>
              <a:gd name="connsiteX58" fmla="*/ 8936707 w 9142411"/>
              <a:gd name="connsiteY58" fmla="*/ 3261251 h 3630907"/>
              <a:gd name="connsiteX59" fmla="*/ 8228170 w 9142411"/>
              <a:gd name="connsiteY59" fmla="*/ 3261764 h 3630907"/>
              <a:gd name="connsiteX60" fmla="*/ 7485349 w 9142411"/>
              <a:gd name="connsiteY60" fmla="*/ 3362938 h 3630907"/>
              <a:gd name="connsiteX61" fmla="*/ 6948233 w 9142411"/>
              <a:gd name="connsiteY61" fmla="*/ 3346504 h 3630907"/>
              <a:gd name="connsiteX62" fmla="*/ 6378260 w 9142411"/>
              <a:gd name="connsiteY62" fmla="*/ 3446650 h 3630907"/>
              <a:gd name="connsiteX63" fmla="*/ 5645439 w 9142411"/>
              <a:gd name="connsiteY63" fmla="*/ 3490303 h 3630907"/>
              <a:gd name="connsiteX64" fmla="*/ 5245459 w 9142411"/>
              <a:gd name="connsiteY64" fmla="*/ 3572475 h 3630907"/>
              <a:gd name="connsiteX65" fmla="*/ 5029992 w 9142411"/>
              <a:gd name="connsiteY65" fmla="*/ 3604890 h 3630907"/>
              <a:gd name="connsiteX66" fmla="*/ 4559778 w 9142411"/>
              <a:gd name="connsiteY66" fmla="*/ 3621777 h 3630907"/>
              <a:gd name="connsiteX67" fmla="*/ 4102657 w 9142411"/>
              <a:gd name="connsiteY67" fmla="*/ 3621777 h 3630907"/>
              <a:gd name="connsiteX68" fmla="*/ 3749817 w 9142411"/>
              <a:gd name="connsiteY68" fmla="*/ 3568366 h 3630907"/>
              <a:gd name="connsiteX69" fmla="*/ 3064136 w 9142411"/>
              <a:gd name="connsiteY69" fmla="*/ 3494412 h 3630907"/>
              <a:gd name="connsiteX70" fmla="*/ 2537019 w 9142411"/>
              <a:gd name="connsiteY70" fmla="*/ 3432783 h 3630907"/>
              <a:gd name="connsiteX71" fmla="*/ 1645634 w 9142411"/>
              <a:gd name="connsiteY71" fmla="*/ 3397861 h 3630907"/>
              <a:gd name="connsiteX72" fmla="*/ 1245654 w 9142411"/>
              <a:gd name="connsiteY72" fmla="*/ 3395806 h 3630907"/>
              <a:gd name="connsiteX73" fmla="*/ 639969 w 9142411"/>
              <a:gd name="connsiteY73" fmla="*/ 3288984 h 3630907"/>
              <a:gd name="connsiteX74" fmla="*/ 0 w 9142411"/>
              <a:gd name="connsiteY74" fmla="*/ 3288984 h 3630907"/>
              <a:gd name="connsiteX75" fmla="*/ 0 w 9142411"/>
              <a:gd name="connsiteY75" fmla="*/ 2604908 h 3630907"/>
              <a:gd name="connsiteX76" fmla="*/ 0 w 9142411"/>
              <a:gd name="connsiteY76" fmla="*/ 2274168 h 3630907"/>
              <a:gd name="connsiteX77" fmla="*/ 0 w 9142411"/>
              <a:gd name="connsiteY77" fmla="*/ 1992840 h 3630907"/>
              <a:gd name="connsiteX78" fmla="*/ 0 w 9142411"/>
              <a:gd name="connsiteY78" fmla="*/ 1590092 h 3630907"/>
              <a:gd name="connsiteX79" fmla="*/ 0 w 9142411"/>
              <a:gd name="connsiteY79" fmla="*/ 1236756 h 3630907"/>
              <a:gd name="connsiteX80" fmla="*/ 0 w 9142411"/>
              <a:gd name="connsiteY80" fmla="*/ 1014815 h 3630907"/>
              <a:gd name="connsiteX81" fmla="*/ 0 w 9142411"/>
              <a:gd name="connsiteY81" fmla="*/ 978024 h 3630907"/>
              <a:gd name="connsiteX82" fmla="*/ 0 w 9142411"/>
              <a:gd name="connsiteY82" fmla="*/ 221940 h 3630907"/>
              <a:gd name="connsiteX83" fmla="*/ 0 w 9142411"/>
              <a:gd name="connsiteY83" fmla="*/ 0 h 3630907"/>
              <a:gd name="connsiteX0" fmla="*/ 0 w 9142411"/>
              <a:gd name="connsiteY0" fmla="*/ 0 h 3631004"/>
              <a:gd name="connsiteX1" fmla="*/ 9142411 w 9142411"/>
              <a:gd name="connsiteY1" fmla="*/ 0 h 3631004"/>
              <a:gd name="connsiteX2" fmla="*/ 9142411 w 9142411"/>
              <a:gd name="connsiteY2" fmla="*/ 221940 h 3631004"/>
              <a:gd name="connsiteX3" fmla="*/ 9142411 w 9142411"/>
              <a:gd name="connsiteY3" fmla="*/ 223868 h 3631004"/>
              <a:gd name="connsiteX4" fmla="*/ 9142411 w 9142411"/>
              <a:gd name="connsiteY4" fmla="*/ 237363 h 3631004"/>
              <a:gd name="connsiteX5" fmla="*/ 9142411 w 9142411"/>
              <a:gd name="connsiteY5" fmla="*/ 240987 h 3631004"/>
              <a:gd name="connsiteX6" fmla="*/ 9142411 w 9142411"/>
              <a:gd name="connsiteY6" fmla="*/ 252063 h 3631004"/>
              <a:gd name="connsiteX7" fmla="*/ 9142411 w 9142411"/>
              <a:gd name="connsiteY7" fmla="*/ 273993 h 3631004"/>
              <a:gd name="connsiteX8" fmla="*/ 9142411 w 9142411"/>
              <a:gd name="connsiteY8" fmla="*/ 304598 h 3631004"/>
              <a:gd name="connsiteX9" fmla="*/ 9142411 w 9142411"/>
              <a:gd name="connsiteY9" fmla="*/ 320754 h 3631004"/>
              <a:gd name="connsiteX10" fmla="*/ 9142411 w 9142411"/>
              <a:gd name="connsiteY10" fmla="*/ 345325 h 3631004"/>
              <a:gd name="connsiteX11" fmla="*/ 9142411 w 9142411"/>
              <a:gd name="connsiteY11" fmla="*/ 397619 h 3631004"/>
              <a:gd name="connsiteX12" fmla="*/ 9142411 w 9142411"/>
              <a:gd name="connsiteY12" fmla="*/ 416426 h 3631004"/>
              <a:gd name="connsiteX13" fmla="*/ 9142411 w 9142411"/>
              <a:gd name="connsiteY13" fmla="*/ 462927 h 3631004"/>
              <a:gd name="connsiteX14" fmla="*/ 9142411 w 9142411"/>
              <a:gd name="connsiteY14" fmla="*/ 529448 h 3631004"/>
              <a:gd name="connsiteX15" fmla="*/ 9142411 w 9142411"/>
              <a:gd name="connsiteY15" fmla="*/ 542694 h 3631004"/>
              <a:gd name="connsiteX16" fmla="*/ 9142411 w 9142411"/>
              <a:gd name="connsiteY16" fmla="*/ 638366 h 3631004"/>
              <a:gd name="connsiteX17" fmla="*/ 9142411 w 9142411"/>
              <a:gd name="connsiteY17" fmla="*/ 661268 h 3631004"/>
              <a:gd name="connsiteX18" fmla="*/ 9142411 w 9142411"/>
              <a:gd name="connsiteY18" fmla="*/ 751388 h 3631004"/>
              <a:gd name="connsiteX19" fmla="*/ 9142411 w 9142411"/>
              <a:gd name="connsiteY19" fmla="*/ 813331 h 3631004"/>
              <a:gd name="connsiteX20" fmla="*/ 9142411 w 9142411"/>
              <a:gd name="connsiteY20" fmla="*/ 883208 h 3631004"/>
              <a:gd name="connsiteX21" fmla="*/ 9142411 w 9142411"/>
              <a:gd name="connsiteY21" fmla="*/ 978024 h 3631004"/>
              <a:gd name="connsiteX22" fmla="*/ 9142411 w 9142411"/>
              <a:gd name="connsiteY22" fmla="*/ 979952 h 3631004"/>
              <a:gd name="connsiteX23" fmla="*/ 9142411 w 9142411"/>
              <a:gd name="connsiteY23" fmla="*/ 987083 h 3631004"/>
              <a:gd name="connsiteX24" fmla="*/ 9142411 w 9142411"/>
              <a:gd name="connsiteY24" fmla="*/ 993447 h 3631004"/>
              <a:gd name="connsiteX25" fmla="*/ 9142411 w 9142411"/>
              <a:gd name="connsiteY25" fmla="*/ 1008147 h 3631004"/>
              <a:gd name="connsiteX26" fmla="*/ 9142411 w 9142411"/>
              <a:gd name="connsiteY26" fmla="*/ 1030077 h 3631004"/>
              <a:gd name="connsiteX27" fmla="*/ 9142411 w 9142411"/>
              <a:gd name="connsiteY27" fmla="*/ 1060683 h 3631004"/>
              <a:gd name="connsiteX28" fmla="*/ 9142411 w 9142411"/>
              <a:gd name="connsiteY28" fmla="*/ 1093348 h 3631004"/>
              <a:gd name="connsiteX29" fmla="*/ 9142411 w 9142411"/>
              <a:gd name="connsiteY29" fmla="*/ 1101409 h 3631004"/>
              <a:gd name="connsiteX30" fmla="*/ 9142411 w 9142411"/>
              <a:gd name="connsiteY30" fmla="*/ 1153703 h 3631004"/>
              <a:gd name="connsiteX31" fmla="*/ 9142411 w 9142411"/>
              <a:gd name="connsiteY31" fmla="*/ 1209023 h 3631004"/>
              <a:gd name="connsiteX32" fmla="*/ 9142411 w 9142411"/>
              <a:gd name="connsiteY32" fmla="*/ 1590092 h 3631004"/>
              <a:gd name="connsiteX33" fmla="*/ 9142411 w 9142411"/>
              <a:gd name="connsiteY33" fmla="*/ 1592020 h 3631004"/>
              <a:gd name="connsiteX34" fmla="*/ 9142411 w 9142411"/>
              <a:gd name="connsiteY34" fmla="*/ 1597342 h 3631004"/>
              <a:gd name="connsiteX35" fmla="*/ 9142411 w 9142411"/>
              <a:gd name="connsiteY35" fmla="*/ 1605515 h 3631004"/>
              <a:gd name="connsiteX36" fmla="*/ 9142411 w 9142411"/>
              <a:gd name="connsiteY36" fmla="*/ 1620215 h 3631004"/>
              <a:gd name="connsiteX37" fmla="*/ 9142411 w 9142411"/>
              <a:gd name="connsiteY37" fmla="*/ 1642145 h 3631004"/>
              <a:gd name="connsiteX38" fmla="*/ 9142411 w 9142411"/>
              <a:gd name="connsiteY38" fmla="*/ 1672751 h 3631004"/>
              <a:gd name="connsiteX39" fmla="*/ 9142411 w 9142411"/>
              <a:gd name="connsiteY39" fmla="*/ 1707391 h 3631004"/>
              <a:gd name="connsiteX40" fmla="*/ 9142411 w 9142411"/>
              <a:gd name="connsiteY40" fmla="*/ 1713477 h 3631004"/>
              <a:gd name="connsiteX41" fmla="*/ 9142411 w 9142411"/>
              <a:gd name="connsiteY41" fmla="*/ 1765772 h 3631004"/>
              <a:gd name="connsiteX42" fmla="*/ 9142411 w 9142411"/>
              <a:gd name="connsiteY42" fmla="*/ 1829762 h 3631004"/>
              <a:gd name="connsiteX43" fmla="*/ 9142411 w 9142411"/>
              <a:gd name="connsiteY43" fmla="*/ 1831079 h 3631004"/>
              <a:gd name="connsiteX44" fmla="*/ 9142411 w 9142411"/>
              <a:gd name="connsiteY44" fmla="*/ 1910846 h 3631004"/>
              <a:gd name="connsiteX45" fmla="*/ 9142411 w 9142411"/>
              <a:gd name="connsiteY45" fmla="*/ 1965107 h 3631004"/>
              <a:gd name="connsiteX46" fmla="*/ 9142411 w 9142411"/>
              <a:gd name="connsiteY46" fmla="*/ 2274168 h 3631004"/>
              <a:gd name="connsiteX47" fmla="*/ 9142411 w 9142411"/>
              <a:gd name="connsiteY47" fmla="*/ 2276096 h 3631004"/>
              <a:gd name="connsiteX48" fmla="*/ 9142411 w 9142411"/>
              <a:gd name="connsiteY48" fmla="*/ 2289591 h 3631004"/>
              <a:gd name="connsiteX49" fmla="*/ 9142411 w 9142411"/>
              <a:gd name="connsiteY49" fmla="*/ 2304291 h 3631004"/>
              <a:gd name="connsiteX50" fmla="*/ 9142411 w 9142411"/>
              <a:gd name="connsiteY50" fmla="*/ 2326221 h 3631004"/>
              <a:gd name="connsiteX51" fmla="*/ 9142411 w 9142411"/>
              <a:gd name="connsiteY51" fmla="*/ 2356827 h 3631004"/>
              <a:gd name="connsiteX52" fmla="*/ 9142411 w 9142411"/>
              <a:gd name="connsiteY52" fmla="*/ 2386794 h 3631004"/>
              <a:gd name="connsiteX53" fmla="*/ 9142411 w 9142411"/>
              <a:gd name="connsiteY53" fmla="*/ 2397553 h 3631004"/>
              <a:gd name="connsiteX54" fmla="*/ 9142411 w 9142411"/>
              <a:gd name="connsiteY54" fmla="*/ 2449848 h 3631004"/>
              <a:gd name="connsiteX55" fmla="*/ 9142411 w 9142411"/>
              <a:gd name="connsiteY55" fmla="*/ 2515155 h 3631004"/>
              <a:gd name="connsiteX56" fmla="*/ 9142411 w 9142411"/>
              <a:gd name="connsiteY56" fmla="*/ 2577175 h 3631004"/>
              <a:gd name="connsiteX57" fmla="*/ 9142411 w 9142411"/>
              <a:gd name="connsiteY57" fmla="*/ 3261251 h 3631004"/>
              <a:gd name="connsiteX58" fmla="*/ 8936707 w 9142411"/>
              <a:gd name="connsiteY58" fmla="*/ 3261251 h 3631004"/>
              <a:gd name="connsiteX59" fmla="*/ 8228170 w 9142411"/>
              <a:gd name="connsiteY59" fmla="*/ 3261764 h 3631004"/>
              <a:gd name="connsiteX60" fmla="*/ 7485349 w 9142411"/>
              <a:gd name="connsiteY60" fmla="*/ 3362938 h 3631004"/>
              <a:gd name="connsiteX61" fmla="*/ 6948233 w 9142411"/>
              <a:gd name="connsiteY61" fmla="*/ 3346504 h 3631004"/>
              <a:gd name="connsiteX62" fmla="*/ 6378260 w 9142411"/>
              <a:gd name="connsiteY62" fmla="*/ 3446650 h 3631004"/>
              <a:gd name="connsiteX63" fmla="*/ 5645439 w 9142411"/>
              <a:gd name="connsiteY63" fmla="*/ 3490303 h 3631004"/>
              <a:gd name="connsiteX64" fmla="*/ 5245459 w 9142411"/>
              <a:gd name="connsiteY64" fmla="*/ 3572475 h 3631004"/>
              <a:gd name="connsiteX65" fmla="*/ 4756148 w 9142411"/>
              <a:gd name="connsiteY65" fmla="*/ 3619177 h 3631004"/>
              <a:gd name="connsiteX66" fmla="*/ 4559778 w 9142411"/>
              <a:gd name="connsiteY66" fmla="*/ 3621777 h 3631004"/>
              <a:gd name="connsiteX67" fmla="*/ 4102657 w 9142411"/>
              <a:gd name="connsiteY67" fmla="*/ 3621777 h 3631004"/>
              <a:gd name="connsiteX68" fmla="*/ 3749817 w 9142411"/>
              <a:gd name="connsiteY68" fmla="*/ 3568366 h 3631004"/>
              <a:gd name="connsiteX69" fmla="*/ 3064136 w 9142411"/>
              <a:gd name="connsiteY69" fmla="*/ 3494412 h 3631004"/>
              <a:gd name="connsiteX70" fmla="*/ 2537019 w 9142411"/>
              <a:gd name="connsiteY70" fmla="*/ 3432783 h 3631004"/>
              <a:gd name="connsiteX71" fmla="*/ 1645634 w 9142411"/>
              <a:gd name="connsiteY71" fmla="*/ 3397861 h 3631004"/>
              <a:gd name="connsiteX72" fmla="*/ 1245654 w 9142411"/>
              <a:gd name="connsiteY72" fmla="*/ 3395806 h 3631004"/>
              <a:gd name="connsiteX73" fmla="*/ 639969 w 9142411"/>
              <a:gd name="connsiteY73" fmla="*/ 3288984 h 3631004"/>
              <a:gd name="connsiteX74" fmla="*/ 0 w 9142411"/>
              <a:gd name="connsiteY74" fmla="*/ 3288984 h 3631004"/>
              <a:gd name="connsiteX75" fmla="*/ 0 w 9142411"/>
              <a:gd name="connsiteY75" fmla="*/ 2604908 h 3631004"/>
              <a:gd name="connsiteX76" fmla="*/ 0 w 9142411"/>
              <a:gd name="connsiteY76" fmla="*/ 2274168 h 3631004"/>
              <a:gd name="connsiteX77" fmla="*/ 0 w 9142411"/>
              <a:gd name="connsiteY77" fmla="*/ 1992840 h 3631004"/>
              <a:gd name="connsiteX78" fmla="*/ 0 w 9142411"/>
              <a:gd name="connsiteY78" fmla="*/ 1590092 h 3631004"/>
              <a:gd name="connsiteX79" fmla="*/ 0 w 9142411"/>
              <a:gd name="connsiteY79" fmla="*/ 1236756 h 3631004"/>
              <a:gd name="connsiteX80" fmla="*/ 0 w 9142411"/>
              <a:gd name="connsiteY80" fmla="*/ 1014815 h 3631004"/>
              <a:gd name="connsiteX81" fmla="*/ 0 w 9142411"/>
              <a:gd name="connsiteY81" fmla="*/ 978024 h 3631004"/>
              <a:gd name="connsiteX82" fmla="*/ 0 w 9142411"/>
              <a:gd name="connsiteY82" fmla="*/ 221940 h 3631004"/>
              <a:gd name="connsiteX83" fmla="*/ 0 w 9142411"/>
              <a:gd name="connsiteY83" fmla="*/ 0 h 3631004"/>
              <a:gd name="connsiteX0" fmla="*/ 0 w 9142411"/>
              <a:gd name="connsiteY0" fmla="*/ 0 h 3631004"/>
              <a:gd name="connsiteX1" fmla="*/ 9142411 w 9142411"/>
              <a:gd name="connsiteY1" fmla="*/ 0 h 3631004"/>
              <a:gd name="connsiteX2" fmla="*/ 9142411 w 9142411"/>
              <a:gd name="connsiteY2" fmla="*/ 221940 h 3631004"/>
              <a:gd name="connsiteX3" fmla="*/ 9142411 w 9142411"/>
              <a:gd name="connsiteY3" fmla="*/ 223868 h 3631004"/>
              <a:gd name="connsiteX4" fmla="*/ 9142411 w 9142411"/>
              <a:gd name="connsiteY4" fmla="*/ 237363 h 3631004"/>
              <a:gd name="connsiteX5" fmla="*/ 9142411 w 9142411"/>
              <a:gd name="connsiteY5" fmla="*/ 240987 h 3631004"/>
              <a:gd name="connsiteX6" fmla="*/ 9142411 w 9142411"/>
              <a:gd name="connsiteY6" fmla="*/ 252063 h 3631004"/>
              <a:gd name="connsiteX7" fmla="*/ 9142411 w 9142411"/>
              <a:gd name="connsiteY7" fmla="*/ 273993 h 3631004"/>
              <a:gd name="connsiteX8" fmla="*/ 9142411 w 9142411"/>
              <a:gd name="connsiteY8" fmla="*/ 304598 h 3631004"/>
              <a:gd name="connsiteX9" fmla="*/ 9142411 w 9142411"/>
              <a:gd name="connsiteY9" fmla="*/ 320754 h 3631004"/>
              <a:gd name="connsiteX10" fmla="*/ 9142411 w 9142411"/>
              <a:gd name="connsiteY10" fmla="*/ 345325 h 3631004"/>
              <a:gd name="connsiteX11" fmla="*/ 9142411 w 9142411"/>
              <a:gd name="connsiteY11" fmla="*/ 397619 h 3631004"/>
              <a:gd name="connsiteX12" fmla="*/ 9142411 w 9142411"/>
              <a:gd name="connsiteY12" fmla="*/ 416426 h 3631004"/>
              <a:gd name="connsiteX13" fmla="*/ 9142411 w 9142411"/>
              <a:gd name="connsiteY13" fmla="*/ 462927 h 3631004"/>
              <a:gd name="connsiteX14" fmla="*/ 9142411 w 9142411"/>
              <a:gd name="connsiteY14" fmla="*/ 529448 h 3631004"/>
              <a:gd name="connsiteX15" fmla="*/ 9142411 w 9142411"/>
              <a:gd name="connsiteY15" fmla="*/ 542694 h 3631004"/>
              <a:gd name="connsiteX16" fmla="*/ 9142411 w 9142411"/>
              <a:gd name="connsiteY16" fmla="*/ 638366 h 3631004"/>
              <a:gd name="connsiteX17" fmla="*/ 9142411 w 9142411"/>
              <a:gd name="connsiteY17" fmla="*/ 661268 h 3631004"/>
              <a:gd name="connsiteX18" fmla="*/ 9142411 w 9142411"/>
              <a:gd name="connsiteY18" fmla="*/ 751388 h 3631004"/>
              <a:gd name="connsiteX19" fmla="*/ 9142411 w 9142411"/>
              <a:gd name="connsiteY19" fmla="*/ 813331 h 3631004"/>
              <a:gd name="connsiteX20" fmla="*/ 9142411 w 9142411"/>
              <a:gd name="connsiteY20" fmla="*/ 883208 h 3631004"/>
              <a:gd name="connsiteX21" fmla="*/ 9142411 w 9142411"/>
              <a:gd name="connsiteY21" fmla="*/ 978024 h 3631004"/>
              <a:gd name="connsiteX22" fmla="*/ 9142411 w 9142411"/>
              <a:gd name="connsiteY22" fmla="*/ 979952 h 3631004"/>
              <a:gd name="connsiteX23" fmla="*/ 9142411 w 9142411"/>
              <a:gd name="connsiteY23" fmla="*/ 987083 h 3631004"/>
              <a:gd name="connsiteX24" fmla="*/ 9142411 w 9142411"/>
              <a:gd name="connsiteY24" fmla="*/ 993447 h 3631004"/>
              <a:gd name="connsiteX25" fmla="*/ 9142411 w 9142411"/>
              <a:gd name="connsiteY25" fmla="*/ 1008147 h 3631004"/>
              <a:gd name="connsiteX26" fmla="*/ 9142411 w 9142411"/>
              <a:gd name="connsiteY26" fmla="*/ 1030077 h 3631004"/>
              <a:gd name="connsiteX27" fmla="*/ 9142411 w 9142411"/>
              <a:gd name="connsiteY27" fmla="*/ 1060683 h 3631004"/>
              <a:gd name="connsiteX28" fmla="*/ 9142411 w 9142411"/>
              <a:gd name="connsiteY28" fmla="*/ 1093348 h 3631004"/>
              <a:gd name="connsiteX29" fmla="*/ 9142411 w 9142411"/>
              <a:gd name="connsiteY29" fmla="*/ 1101409 h 3631004"/>
              <a:gd name="connsiteX30" fmla="*/ 9142411 w 9142411"/>
              <a:gd name="connsiteY30" fmla="*/ 1153703 h 3631004"/>
              <a:gd name="connsiteX31" fmla="*/ 9142411 w 9142411"/>
              <a:gd name="connsiteY31" fmla="*/ 1209023 h 3631004"/>
              <a:gd name="connsiteX32" fmla="*/ 9142411 w 9142411"/>
              <a:gd name="connsiteY32" fmla="*/ 1590092 h 3631004"/>
              <a:gd name="connsiteX33" fmla="*/ 9142411 w 9142411"/>
              <a:gd name="connsiteY33" fmla="*/ 1592020 h 3631004"/>
              <a:gd name="connsiteX34" fmla="*/ 9142411 w 9142411"/>
              <a:gd name="connsiteY34" fmla="*/ 1597342 h 3631004"/>
              <a:gd name="connsiteX35" fmla="*/ 9142411 w 9142411"/>
              <a:gd name="connsiteY35" fmla="*/ 1605515 h 3631004"/>
              <a:gd name="connsiteX36" fmla="*/ 9142411 w 9142411"/>
              <a:gd name="connsiteY36" fmla="*/ 1620215 h 3631004"/>
              <a:gd name="connsiteX37" fmla="*/ 9142411 w 9142411"/>
              <a:gd name="connsiteY37" fmla="*/ 1642145 h 3631004"/>
              <a:gd name="connsiteX38" fmla="*/ 9142411 w 9142411"/>
              <a:gd name="connsiteY38" fmla="*/ 1672751 h 3631004"/>
              <a:gd name="connsiteX39" fmla="*/ 9142411 w 9142411"/>
              <a:gd name="connsiteY39" fmla="*/ 1707391 h 3631004"/>
              <a:gd name="connsiteX40" fmla="*/ 9142411 w 9142411"/>
              <a:gd name="connsiteY40" fmla="*/ 1713477 h 3631004"/>
              <a:gd name="connsiteX41" fmla="*/ 9142411 w 9142411"/>
              <a:gd name="connsiteY41" fmla="*/ 1765772 h 3631004"/>
              <a:gd name="connsiteX42" fmla="*/ 9142411 w 9142411"/>
              <a:gd name="connsiteY42" fmla="*/ 1829762 h 3631004"/>
              <a:gd name="connsiteX43" fmla="*/ 9142411 w 9142411"/>
              <a:gd name="connsiteY43" fmla="*/ 1831079 h 3631004"/>
              <a:gd name="connsiteX44" fmla="*/ 9142411 w 9142411"/>
              <a:gd name="connsiteY44" fmla="*/ 1910846 h 3631004"/>
              <a:gd name="connsiteX45" fmla="*/ 9142411 w 9142411"/>
              <a:gd name="connsiteY45" fmla="*/ 1965107 h 3631004"/>
              <a:gd name="connsiteX46" fmla="*/ 9142411 w 9142411"/>
              <a:gd name="connsiteY46" fmla="*/ 2274168 h 3631004"/>
              <a:gd name="connsiteX47" fmla="*/ 9142411 w 9142411"/>
              <a:gd name="connsiteY47" fmla="*/ 2276096 h 3631004"/>
              <a:gd name="connsiteX48" fmla="*/ 9142411 w 9142411"/>
              <a:gd name="connsiteY48" fmla="*/ 2289591 h 3631004"/>
              <a:gd name="connsiteX49" fmla="*/ 9142411 w 9142411"/>
              <a:gd name="connsiteY49" fmla="*/ 2304291 h 3631004"/>
              <a:gd name="connsiteX50" fmla="*/ 9142411 w 9142411"/>
              <a:gd name="connsiteY50" fmla="*/ 2326221 h 3631004"/>
              <a:gd name="connsiteX51" fmla="*/ 9142411 w 9142411"/>
              <a:gd name="connsiteY51" fmla="*/ 2356827 h 3631004"/>
              <a:gd name="connsiteX52" fmla="*/ 9142411 w 9142411"/>
              <a:gd name="connsiteY52" fmla="*/ 2386794 h 3631004"/>
              <a:gd name="connsiteX53" fmla="*/ 9142411 w 9142411"/>
              <a:gd name="connsiteY53" fmla="*/ 2397553 h 3631004"/>
              <a:gd name="connsiteX54" fmla="*/ 9142411 w 9142411"/>
              <a:gd name="connsiteY54" fmla="*/ 2449848 h 3631004"/>
              <a:gd name="connsiteX55" fmla="*/ 9142411 w 9142411"/>
              <a:gd name="connsiteY55" fmla="*/ 2515155 h 3631004"/>
              <a:gd name="connsiteX56" fmla="*/ 9142411 w 9142411"/>
              <a:gd name="connsiteY56" fmla="*/ 2577175 h 3631004"/>
              <a:gd name="connsiteX57" fmla="*/ 9142411 w 9142411"/>
              <a:gd name="connsiteY57" fmla="*/ 3261251 h 3631004"/>
              <a:gd name="connsiteX58" fmla="*/ 8936707 w 9142411"/>
              <a:gd name="connsiteY58" fmla="*/ 3261251 h 3631004"/>
              <a:gd name="connsiteX59" fmla="*/ 8228170 w 9142411"/>
              <a:gd name="connsiteY59" fmla="*/ 3261764 h 3631004"/>
              <a:gd name="connsiteX60" fmla="*/ 7485349 w 9142411"/>
              <a:gd name="connsiteY60" fmla="*/ 3362938 h 3631004"/>
              <a:gd name="connsiteX61" fmla="*/ 6948233 w 9142411"/>
              <a:gd name="connsiteY61" fmla="*/ 3346504 h 3631004"/>
              <a:gd name="connsiteX62" fmla="*/ 6378260 w 9142411"/>
              <a:gd name="connsiteY62" fmla="*/ 3446650 h 3631004"/>
              <a:gd name="connsiteX63" fmla="*/ 5645439 w 9142411"/>
              <a:gd name="connsiteY63" fmla="*/ 3490303 h 3631004"/>
              <a:gd name="connsiteX64" fmla="*/ 5245459 w 9142411"/>
              <a:gd name="connsiteY64" fmla="*/ 3572475 h 3631004"/>
              <a:gd name="connsiteX65" fmla="*/ 4756148 w 9142411"/>
              <a:gd name="connsiteY65" fmla="*/ 3619177 h 3631004"/>
              <a:gd name="connsiteX66" fmla="*/ 4559778 w 9142411"/>
              <a:gd name="connsiteY66" fmla="*/ 3621777 h 3631004"/>
              <a:gd name="connsiteX67" fmla="*/ 4102657 w 9142411"/>
              <a:gd name="connsiteY67" fmla="*/ 3621777 h 3631004"/>
              <a:gd name="connsiteX68" fmla="*/ 3749817 w 9142411"/>
              <a:gd name="connsiteY68" fmla="*/ 3568366 h 3631004"/>
              <a:gd name="connsiteX69" fmla="*/ 3064136 w 9142411"/>
              <a:gd name="connsiteY69" fmla="*/ 3494412 h 3631004"/>
              <a:gd name="connsiteX70" fmla="*/ 2537019 w 9142411"/>
              <a:gd name="connsiteY70" fmla="*/ 3432783 h 3631004"/>
              <a:gd name="connsiteX71" fmla="*/ 1645634 w 9142411"/>
              <a:gd name="connsiteY71" fmla="*/ 3397861 h 3631004"/>
              <a:gd name="connsiteX72" fmla="*/ 1245654 w 9142411"/>
              <a:gd name="connsiteY72" fmla="*/ 3395806 h 3631004"/>
              <a:gd name="connsiteX73" fmla="*/ 639969 w 9142411"/>
              <a:gd name="connsiteY73" fmla="*/ 3288984 h 3631004"/>
              <a:gd name="connsiteX74" fmla="*/ 0 w 9142411"/>
              <a:gd name="connsiteY74" fmla="*/ 3288984 h 3631004"/>
              <a:gd name="connsiteX75" fmla="*/ 0 w 9142411"/>
              <a:gd name="connsiteY75" fmla="*/ 2604908 h 3631004"/>
              <a:gd name="connsiteX76" fmla="*/ 0 w 9142411"/>
              <a:gd name="connsiteY76" fmla="*/ 2274168 h 3631004"/>
              <a:gd name="connsiteX77" fmla="*/ 0 w 9142411"/>
              <a:gd name="connsiteY77" fmla="*/ 1992840 h 3631004"/>
              <a:gd name="connsiteX78" fmla="*/ 0 w 9142411"/>
              <a:gd name="connsiteY78" fmla="*/ 1590092 h 3631004"/>
              <a:gd name="connsiteX79" fmla="*/ 0 w 9142411"/>
              <a:gd name="connsiteY79" fmla="*/ 1236756 h 3631004"/>
              <a:gd name="connsiteX80" fmla="*/ 0 w 9142411"/>
              <a:gd name="connsiteY80" fmla="*/ 1014815 h 3631004"/>
              <a:gd name="connsiteX81" fmla="*/ 0 w 9142411"/>
              <a:gd name="connsiteY81" fmla="*/ 978024 h 3631004"/>
              <a:gd name="connsiteX82" fmla="*/ 0 w 9142411"/>
              <a:gd name="connsiteY82" fmla="*/ 221940 h 3631004"/>
              <a:gd name="connsiteX83" fmla="*/ 0 w 9142411"/>
              <a:gd name="connsiteY83" fmla="*/ 0 h 3631004"/>
              <a:gd name="connsiteX0" fmla="*/ 0 w 9142411"/>
              <a:gd name="connsiteY0" fmla="*/ 0 h 3631094"/>
              <a:gd name="connsiteX1" fmla="*/ 9142411 w 9142411"/>
              <a:gd name="connsiteY1" fmla="*/ 0 h 3631094"/>
              <a:gd name="connsiteX2" fmla="*/ 9142411 w 9142411"/>
              <a:gd name="connsiteY2" fmla="*/ 221940 h 3631094"/>
              <a:gd name="connsiteX3" fmla="*/ 9142411 w 9142411"/>
              <a:gd name="connsiteY3" fmla="*/ 223868 h 3631094"/>
              <a:gd name="connsiteX4" fmla="*/ 9142411 w 9142411"/>
              <a:gd name="connsiteY4" fmla="*/ 237363 h 3631094"/>
              <a:gd name="connsiteX5" fmla="*/ 9142411 w 9142411"/>
              <a:gd name="connsiteY5" fmla="*/ 240987 h 3631094"/>
              <a:gd name="connsiteX6" fmla="*/ 9142411 w 9142411"/>
              <a:gd name="connsiteY6" fmla="*/ 252063 h 3631094"/>
              <a:gd name="connsiteX7" fmla="*/ 9142411 w 9142411"/>
              <a:gd name="connsiteY7" fmla="*/ 273993 h 3631094"/>
              <a:gd name="connsiteX8" fmla="*/ 9142411 w 9142411"/>
              <a:gd name="connsiteY8" fmla="*/ 304598 h 3631094"/>
              <a:gd name="connsiteX9" fmla="*/ 9142411 w 9142411"/>
              <a:gd name="connsiteY9" fmla="*/ 320754 h 3631094"/>
              <a:gd name="connsiteX10" fmla="*/ 9142411 w 9142411"/>
              <a:gd name="connsiteY10" fmla="*/ 345325 h 3631094"/>
              <a:gd name="connsiteX11" fmla="*/ 9142411 w 9142411"/>
              <a:gd name="connsiteY11" fmla="*/ 397619 h 3631094"/>
              <a:gd name="connsiteX12" fmla="*/ 9142411 w 9142411"/>
              <a:gd name="connsiteY12" fmla="*/ 416426 h 3631094"/>
              <a:gd name="connsiteX13" fmla="*/ 9142411 w 9142411"/>
              <a:gd name="connsiteY13" fmla="*/ 462927 h 3631094"/>
              <a:gd name="connsiteX14" fmla="*/ 9142411 w 9142411"/>
              <a:gd name="connsiteY14" fmla="*/ 529448 h 3631094"/>
              <a:gd name="connsiteX15" fmla="*/ 9142411 w 9142411"/>
              <a:gd name="connsiteY15" fmla="*/ 542694 h 3631094"/>
              <a:gd name="connsiteX16" fmla="*/ 9142411 w 9142411"/>
              <a:gd name="connsiteY16" fmla="*/ 638366 h 3631094"/>
              <a:gd name="connsiteX17" fmla="*/ 9142411 w 9142411"/>
              <a:gd name="connsiteY17" fmla="*/ 661268 h 3631094"/>
              <a:gd name="connsiteX18" fmla="*/ 9142411 w 9142411"/>
              <a:gd name="connsiteY18" fmla="*/ 751388 h 3631094"/>
              <a:gd name="connsiteX19" fmla="*/ 9142411 w 9142411"/>
              <a:gd name="connsiteY19" fmla="*/ 813331 h 3631094"/>
              <a:gd name="connsiteX20" fmla="*/ 9142411 w 9142411"/>
              <a:gd name="connsiteY20" fmla="*/ 883208 h 3631094"/>
              <a:gd name="connsiteX21" fmla="*/ 9142411 w 9142411"/>
              <a:gd name="connsiteY21" fmla="*/ 978024 h 3631094"/>
              <a:gd name="connsiteX22" fmla="*/ 9142411 w 9142411"/>
              <a:gd name="connsiteY22" fmla="*/ 979952 h 3631094"/>
              <a:gd name="connsiteX23" fmla="*/ 9142411 w 9142411"/>
              <a:gd name="connsiteY23" fmla="*/ 987083 h 3631094"/>
              <a:gd name="connsiteX24" fmla="*/ 9142411 w 9142411"/>
              <a:gd name="connsiteY24" fmla="*/ 993447 h 3631094"/>
              <a:gd name="connsiteX25" fmla="*/ 9142411 w 9142411"/>
              <a:gd name="connsiteY25" fmla="*/ 1008147 h 3631094"/>
              <a:gd name="connsiteX26" fmla="*/ 9142411 w 9142411"/>
              <a:gd name="connsiteY26" fmla="*/ 1030077 h 3631094"/>
              <a:gd name="connsiteX27" fmla="*/ 9142411 w 9142411"/>
              <a:gd name="connsiteY27" fmla="*/ 1060683 h 3631094"/>
              <a:gd name="connsiteX28" fmla="*/ 9142411 w 9142411"/>
              <a:gd name="connsiteY28" fmla="*/ 1093348 h 3631094"/>
              <a:gd name="connsiteX29" fmla="*/ 9142411 w 9142411"/>
              <a:gd name="connsiteY29" fmla="*/ 1101409 h 3631094"/>
              <a:gd name="connsiteX30" fmla="*/ 9142411 w 9142411"/>
              <a:gd name="connsiteY30" fmla="*/ 1153703 h 3631094"/>
              <a:gd name="connsiteX31" fmla="*/ 9142411 w 9142411"/>
              <a:gd name="connsiteY31" fmla="*/ 1209023 h 3631094"/>
              <a:gd name="connsiteX32" fmla="*/ 9142411 w 9142411"/>
              <a:gd name="connsiteY32" fmla="*/ 1590092 h 3631094"/>
              <a:gd name="connsiteX33" fmla="*/ 9142411 w 9142411"/>
              <a:gd name="connsiteY33" fmla="*/ 1592020 h 3631094"/>
              <a:gd name="connsiteX34" fmla="*/ 9142411 w 9142411"/>
              <a:gd name="connsiteY34" fmla="*/ 1597342 h 3631094"/>
              <a:gd name="connsiteX35" fmla="*/ 9142411 w 9142411"/>
              <a:gd name="connsiteY35" fmla="*/ 1605515 h 3631094"/>
              <a:gd name="connsiteX36" fmla="*/ 9142411 w 9142411"/>
              <a:gd name="connsiteY36" fmla="*/ 1620215 h 3631094"/>
              <a:gd name="connsiteX37" fmla="*/ 9142411 w 9142411"/>
              <a:gd name="connsiteY37" fmla="*/ 1642145 h 3631094"/>
              <a:gd name="connsiteX38" fmla="*/ 9142411 w 9142411"/>
              <a:gd name="connsiteY38" fmla="*/ 1672751 h 3631094"/>
              <a:gd name="connsiteX39" fmla="*/ 9142411 w 9142411"/>
              <a:gd name="connsiteY39" fmla="*/ 1707391 h 3631094"/>
              <a:gd name="connsiteX40" fmla="*/ 9142411 w 9142411"/>
              <a:gd name="connsiteY40" fmla="*/ 1713477 h 3631094"/>
              <a:gd name="connsiteX41" fmla="*/ 9142411 w 9142411"/>
              <a:gd name="connsiteY41" fmla="*/ 1765772 h 3631094"/>
              <a:gd name="connsiteX42" fmla="*/ 9142411 w 9142411"/>
              <a:gd name="connsiteY42" fmla="*/ 1829762 h 3631094"/>
              <a:gd name="connsiteX43" fmla="*/ 9142411 w 9142411"/>
              <a:gd name="connsiteY43" fmla="*/ 1831079 h 3631094"/>
              <a:gd name="connsiteX44" fmla="*/ 9142411 w 9142411"/>
              <a:gd name="connsiteY44" fmla="*/ 1910846 h 3631094"/>
              <a:gd name="connsiteX45" fmla="*/ 9142411 w 9142411"/>
              <a:gd name="connsiteY45" fmla="*/ 1965107 h 3631094"/>
              <a:gd name="connsiteX46" fmla="*/ 9142411 w 9142411"/>
              <a:gd name="connsiteY46" fmla="*/ 2274168 h 3631094"/>
              <a:gd name="connsiteX47" fmla="*/ 9142411 w 9142411"/>
              <a:gd name="connsiteY47" fmla="*/ 2276096 h 3631094"/>
              <a:gd name="connsiteX48" fmla="*/ 9142411 w 9142411"/>
              <a:gd name="connsiteY48" fmla="*/ 2289591 h 3631094"/>
              <a:gd name="connsiteX49" fmla="*/ 9142411 w 9142411"/>
              <a:gd name="connsiteY49" fmla="*/ 2304291 h 3631094"/>
              <a:gd name="connsiteX50" fmla="*/ 9142411 w 9142411"/>
              <a:gd name="connsiteY50" fmla="*/ 2326221 h 3631094"/>
              <a:gd name="connsiteX51" fmla="*/ 9142411 w 9142411"/>
              <a:gd name="connsiteY51" fmla="*/ 2356827 h 3631094"/>
              <a:gd name="connsiteX52" fmla="*/ 9142411 w 9142411"/>
              <a:gd name="connsiteY52" fmla="*/ 2386794 h 3631094"/>
              <a:gd name="connsiteX53" fmla="*/ 9142411 w 9142411"/>
              <a:gd name="connsiteY53" fmla="*/ 2397553 h 3631094"/>
              <a:gd name="connsiteX54" fmla="*/ 9142411 w 9142411"/>
              <a:gd name="connsiteY54" fmla="*/ 2449848 h 3631094"/>
              <a:gd name="connsiteX55" fmla="*/ 9142411 w 9142411"/>
              <a:gd name="connsiteY55" fmla="*/ 2515155 h 3631094"/>
              <a:gd name="connsiteX56" fmla="*/ 9142411 w 9142411"/>
              <a:gd name="connsiteY56" fmla="*/ 2577175 h 3631094"/>
              <a:gd name="connsiteX57" fmla="*/ 9142411 w 9142411"/>
              <a:gd name="connsiteY57" fmla="*/ 3261251 h 3631094"/>
              <a:gd name="connsiteX58" fmla="*/ 8936707 w 9142411"/>
              <a:gd name="connsiteY58" fmla="*/ 3261251 h 3631094"/>
              <a:gd name="connsiteX59" fmla="*/ 8228170 w 9142411"/>
              <a:gd name="connsiteY59" fmla="*/ 3261764 h 3631094"/>
              <a:gd name="connsiteX60" fmla="*/ 7485349 w 9142411"/>
              <a:gd name="connsiteY60" fmla="*/ 3362938 h 3631094"/>
              <a:gd name="connsiteX61" fmla="*/ 6948233 w 9142411"/>
              <a:gd name="connsiteY61" fmla="*/ 3346504 h 3631094"/>
              <a:gd name="connsiteX62" fmla="*/ 6378260 w 9142411"/>
              <a:gd name="connsiteY62" fmla="*/ 3446650 h 3631094"/>
              <a:gd name="connsiteX63" fmla="*/ 5645439 w 9142411"/>
              <a:gd name="connsiteY63" fmla="*/ 3490303 h 3631094"/>
              <a:gd name="connsiteX64" fmla="*/ 5245459 w 9142411"/>
              <a:gd name="connsiteY64" fmla="*/ 3572475 h 3631094"/>
              <a:gd name="connsiteX65" fmla="*/ 4744242 w 9142411"/>
              <a:gd name="connsiteY65" fmla="*/ 3616795 h 3631094"/>
              <a:gd name="connsiteX66" fmla="*/ 4559778 w 9142411"/>
              <a:gd name="connsiteY66" fmla="*/ 3621777 h 3631094"/>
              <a:gd name="connsiteX67" fmla="*/ 4102657 w 9142411"/>
              <a:gd name="connsiteY67" fmla="*/ 3621777 h 3631094"/>
              <a:gd name="connsiteX68" fmla="*/ 3749817 w 9142411"/>
              <a:gd name="connsiteY68" fmla="*/ 3568366 h 3631094"/>
              <a:gd name="connsiteX69" fmla="*/ 3064136 w 9142411"/>
              <a:gd name="connsiteY69" fmla="*/ 3494412 h 3631094"/>
              <a:gd name="connsiteX70" fmla="*/ 2537019 w 9142411"/>
              <a:gd name="connsiteY70" fmla="*/ 3432783 h 3631094"/>
              <a:gd name="connsiteX71" fmla="*/ 1645634 w 9142411"/>
              <a:gd name="connsiteY71" fmla="*/ 3397861 h 3631094"/>
              <a:gd name="connsiteX72" fmla="*/ 1245654 w 9142411"/>
              <a:gd name="connsiteY72" fmla="*/ 3395806 h 3631094"/>
              <a:gd name="connsiteX73" fmla="*/ 639969 w 9142411"/>
              <a:gd name="connsiteY73" fmla="*/ 3288984 h 3631094"/>
              <a:gd name="connsiteX74" fmla="*/ 0 w 9142411"/>
              <a:gd name="connsiteY74" fmla="*/ 3288984 h 3631094"/>
              <a:gd name="connsiteX75" fmla="*/ 0 w 9142411"/>
              <a:gd name="connsiteY75" fmla="*/ 2604908 h 3631094"/>
              <a:gd name="connsiteX76" fmla="*/ 0 w 9142411"/>
              <a:gd name="connsiteY76" fmla="*/ 2274168 h 3631094"/>
              <a:gd name="connsiteX77" fmla="*/ 0 w 9142411"/>
              <a:gd name="connsiteY77" fmla="*/ 1992840 h 3631094"/>
              <a:gd name="connsiteX78" fmla="*/ 0 w 9142411"/>
              <a:gd name="connsiteY78" fmla="*/ 1590092 h 3631094"/>
              <a:gd name="connsiteX79" fmla="*/ 0 w 9142411"/>
              <a:gd name="connsiteY79" fmla="*/ 1236756 h 3631094"/>
              <a:gd name="connsiteX80" fmla="*/ 0 w 9142411"/>
              <a:gd name="connsiteY80" fmla="*/ 1014815 h 3631094"/>
              <a:gd name="connsiteX81" fmla="*/ 0 w 9142411"/>
              <a:gd name="connsiteY81" fmla="*/ 978024 h 3631094"/>
              <a:gd name="connsiteX82" fmla="*/ 0 w 9142411"/>
              <a:gd name="connsiteY82" fmla="*/ 221940 h 3631094"/>
              <a:gd name="connsiteX83" fmla="*/ 0 w 9142411"/>
              <a:gd name="connsiteY83" fmla="*/ 0 h 3631094"/>
              <a:gd name="connsiteX0" fmla="*/ 0 w 9142411"/>
              <a:gd name="connsiteY0" fmla="*/ 0 h 3631094"/>
              <a:gd name="connsiteX1" fmla="*/ 9142411 w 9142411"/>
              <a:gd name="connsiteY1" fmla="*/ 0 h 3631094"/>
              <a:gd name="connsiteX2" fmla="*/ 9142411 w 9142411"/>
              <a:gd name="connsiteY2" fmla="*/ 221940 h 3631094"/>
              <a:gd name="connsiteX3" fmla="*/ 9142411 w 9142411"/>
              <a:gd name="connsiteY3" fmla="*/ 223868 h 3631094"/>
              <a:gd name="connsiteX4" fmla="*/ 9142411 w 9142411"/>
              <a:gd name="connsiteY4" fmla="*/ 237363 h 3631094"/>
              <a:gd name="connsiteX5" fmla="*/ 9142411 w 9142411"/>
              <a:gd name="connsiteY5" fmla="*/ 240987 h 3631094"/>
              <a:gd name="connsiteX6" fmla="*/ 9142411 w 9142411"/>
              <a:gd name="connsiteY6" fmla="*/ 252063 h 3631094"/>
              <a:gd name="connsiteX7" fmla="*/ 9142411 w 9142411"/>
              <a:gd name="connsiteY7" fmla="*/ 273993 h 3631094"/>
              <a:gd name="connsiteX8" fmla="*/ 9142411 w 9142411"/>
              <a:gd name="connsiteY8" fmla="*/ 304598 h 3631094"/>
              <a:gd name="connsiteX9" fmla="*/ 9142411 w 9142411"/>
              <a:gd name="connsiteY9" fmla="*/ 320754 h 3631094"/>
              <a:gd name="connsiteX10" fmla="*/ 9142411 w 9142411"/>
              <a:gd name="connsiteY10" fmla="*/ 345325 h 3631094"/>
              <a:gd name="connsiteX11" fmla="*/ 9142411 w 9142411"/>
              <a:gd name="connsiteY11" fmla="*/ 397619 h 3631094"/>
              <a:gd name="connsiteX12" fmla="*/ 9142411 w 9142411"/>
              <a:gd name="connsiteY12" fmla="*/ 416426 h 3631094"/>
              <a:gd name="connsiteX13" fmla="*/ 9142411 w 9142411"/>
              <a:gd name="connsiteY13" fmla="*/ 462927 h 3631094"/>
              <a:gd name="connsiteX14" fmla="*/ 9142411 w 9142411"/>
              <a:gd name="connsiteY14" fmla="*/ 529448 h 3631094"/>
              <a:gd name="connsiteX15" fmla="*/ 9142411 w 9142411"/>
              <a:gd name="connsiteY15" fmla="*/ 542694 h 3631094"/>
              <a:gd name="connsiteX16" fmla="*/ 9142411 w 9142411"/>
              <a:gd name="connsiteY16" fmla="*/ 638366 h 3631094"/>
              <a:gd name="connsiteX17" fmla="*/ 9142411 w 9142411"/>
              <a:gd name="connsiteY17" fmla="*/ 661268 h 3631094"/>
              <a:gd name="connsiteX18" fmla="*/ 9142411 w 9142411"/>
              <a:gd name="connsiteY18" fmla="*/ 751388 h 3631094"/>
              <a:gd name="connsiteX19" fmla="*/ 9142411 w 9142411"/>
              <a:gd name="connsiteY19" fmla="*/ 813331 h 3631094"/>
              <a:gd name="connsiteX20" fmla="*/ 9142411 w 9142411"/>
              <a:gd name="connsiteY20" fmla="*/ 883208 h 3631094"/>
              <a:gd name="connsiteX21" fmla="*/ 9142411 w 9142411"/>
              <a:gd name="connsiteY21" fmla="*/ 978024 h 3631094"/>
              <a:gd name="connsiteX22" fmla="*/ 9142411 w 9142411"/>
              <a:gd name="connsiteY22" fmla="*/ 979952 h 3631094"/>
              <a:gd name="connsiteX23" fmla="*/ 9142411 w 9142411"/>
              <a:gd name="connsiteY23" fmla="*/ 987083 h 3631094"/>
              <a:gd name="connsiteX24" fmla="*/ 9142411 w 9142411"/>
              <a:gd name="connsiteY24" fmla="*/ 993447 h 3631094"/>
              <a:gd name="connsiteX25" fmla="*/ 9142411 w 9142411"/>
              <a:gd name="connsiteY25" fmla="*/ 1008147 h 3631094"/>
              <a:gd name="connsiteX26" fmla="*/ 9142411 w 9142411"/>
              <a:gd name="connsiteY26" fmla="*/ 1030077 h 3631094"/>
              <a:gd name="connsiteX27" fmla="*/ 9142411 w 9142411"/>
              <a:gd name="connsiteY27" fmla="*/ 1060683 h 3631094"/>
              <a:gd name="connsiteX28" fmla="*/ 9142411 w 9142411"/>
              <a:gd name="connsiteY28" fmla="*/ 1093348 h 3631094"/>
              <a:gd name="connsiteX29" fmla="*/ 9142411 w 9142411"/>
              <a:gd name="connsiteY29" fmla="*/ 1101409 h 3631094"/>
              <a:gd name="connsiteX30" fmla="*/ 9142411 w 9142411"/>
              <a:gd name="connsiteY30" fmla="*/ 1153703 h 3631094"/>
              <a:gd name="connsiteX31" fmla="*/ 9142411 w 9142411"/>
              <a:gd name="connsiteY31" fmla="*/ 1209023 h 3631094"/>
              <a:gd name="connsiteX32" fmla="*/ 9142411 w 9142411"/>
              <a:gd name="connsiteY32" fmla="*/ 1590092 h 3631094"/>
              <a:gd name="connsiteX33" fmla="*/ 9142411 w 9142411"/>
              <a:gd name="connsiteY33" fmla="*/ 1592020 h 3631094"/>
              <a:gd name="connsiteX34" fmla="*/ 9142411 w 9142411"/>
              <a:gd name="connsiteY34" fmla="*/ 1597342 h 3631094"/>
              <a:gd name="connsiteX35" fmla="*/ 9142411 w 9142411"/>
              <a:gd name="connsiteY35" fmla="*/ 1605515 h 3631094"/>
              <a:gd name="connsiteX36" fmla="*/ 9142411 w 9142411"/>
              <a:gd name="connsiteY36" fmla="*/ 1620215 h 3631094"/>
              <a:gd name="connsiteX37" fmla="*/ 9142411 w 9142411"/>
              <a:gd name="connsiteY37" fmla="*/ 1642145 h 3631094"/>
              <a:gd name="connsiteX38" fmla="*/ 9142411 w 9142411"/>
              <a:gd name="connsiteY38" fmla="*/ 1672751 h 3631094"/>
              <a:gd name="connsiteX39" fmla="*/ 9142411 w 9142411"/>
              <a:gd name="connsiteY39" fmla="*/ 1707391 h 3631094"/>
              <a:gd name="connsiteX40" fmla="*/ 9142411 w 9142411"/>
              <a:gd name="connsiteY40" fmla="*/ 1713477 h 3631094"/>
              <a:gd name="connsiteX41" fmla="*/ 9142411 w 9142411"/>
              <a:gd name="connsiteY41" fmla="*/ 1765772 h 3631094"/>
              <a:gd name="connsiteX42" fmla="*/ 9142411 w 9142411"/>
              <a:gd name="connsiteY42" fmla="*/ 1829762 h 3631094"/>
              <a:gd name="connsiteX43" fmla="*/ 9142411 w 9142411"/>
              <a:gd name="connsiteY43" fmla="*/ 1831079 h 3631094"/>
              <a:gd name="connsiteX44" fmla="*/ 9142411 w 9142411"/>
              <a:gd name="connsiteY44" fmla="*/ 1910846 h 3631094"/>
              <a:gd name="connsiteX45" fmla="*/ 9142411 w 9142411"/>
              <a:gd name="connsiteY45" fmla="*/ 1965107 h 3631094"/>
              <a:gd name="connsiteX46" fmla="*/ 9142411 w 9142411"/>
              <a:gd name="connsiteY46" fmla="*/ 2274168 h 3631094"/>
              <a:gd name="connsiteX47" fmla="*/ 9142411 w 9142411"/>
              <a:gd name="connsiteY47" fmla="*/ 2276096 h 3631094"/>
              <a:gd name="connsiteX48" fmla="*/ 9142411 w 9142411"/>
              <a:gd name="connsiteY48" fmla="*/ 2289591 h 3631094"/>
              <a:gd name="connsiteX49" fmla="*/ 9142411 w 9142411"/>
              <a:gd name="connsiteY49" fmla="*/ 2304291 h 3631094"/>
              <a:gd name="connsiteX50" fmla="*/ 9142411 w 9142411"/>
              <a:gd name="connsiteY50" fmla="*/ 2326221 h 3631094"/>
              <a:gd name="connsiteX51" fmla="*/ 9142411 w 9142411"/>
              <a:gd name="connsiteY51" fmla="*/ 2356827 h 3631094"/>
              <a:gd name="connsiteX52" fmla="*/ 9142411 w 9142411"/>
              <a:gd name="connsiteY52" fmla="*/ 2386794 h 3631094"/>
              <a:gd name="connsiteX53" fmla="*/ 9142411 w 9142411"/>
              <a:gd name="connsiteY53" fmla="*/ 2397553 h 3631094"/>
              <a:gd name="connsiteX54" fmla="*/ 9142411 w 9142411"/>
              <a:gd name="connsiteY54" fmla="*/ 2449848 h 3631094"/>
              <a:gd name="connsiteX55" fmla="*/ 9142411 w 9142411"/>
              <a:gd name="connsiteY55" fmla="*/ 2515155 h 3631094"/>
              <a:gd name="connsiteX56" fmla="*/ 9142411 w 9142411"/>
              <a:gd name="connsiteY56" fmla="*/ 2577175 h 3631094"/>
              <a:gd name="connsiteX57" fmla="*/ 9142411 w 9142411"/>
              <a:gd name="connsiteY57" fmla="*/ 3261251 h 3631094"/>
              <a:gd name="connsiteX58" fmla="*/ 8936707 w 9142411"/>
              <a:gd name="connsiteY58" fmla="*/ 3261251 h 3631094"/>
              <a:gd name="connsiteX59" fmla="*/ 8228170 w 9142411"/>
              <a:gd name="connsiteY59" fmla="*/ 3261764 h 3631094"/>
              <a:gd name="connsiteX60" fmla="*/ 7485349 w 9142411"/>
              <a:gd name="connsiteY60" fmla="*/ 3362938 h 3631094"/>
              <a:gd name="connsiteX61" fmla="*/ 6948233 w 9142411"/>
              <a:gd name="connsiteY61" fmla="*/ 3346504 h 3631094"/>
              <a:gd name="connsiteX62" fmla="*/ 6378260 w 9142411"/>
              <a:gd name="connsiteY62" fmla="*/ 3446650 h 3631094"/>
              <a:gd name="connsiteX63" fmla="*/ 5645439 w 9142411"/>
              <a:gd name="connsiteY63" fmla="*/ 3490303 h 3631094"/>
              <a:gd name="connsiteX64" fmla="*/ 5245459 w 9142411"/>
              <a:gd name="connsiteY64" fmla="*/ 3572475 h 3631094"/>
              <a:gd name="connsiteX65" fmla="*/ 4744242 w 9142411"/>
              <a:gd name="connsiteY65" fmla="*/ 3616795 h 3631094"/>
              <a:gd name="connsiteX66" fmla="*/ 4559778 w 9142411"/>
              <a:gd name="connsiteY66" fmla="*/ 3621777 h 3631094"/>
              <a:gd name="connsiteX67" fmla="*/ 4102657 w 9142411"/>
              <a:gd name="connsiteY67" fmla="*/ 3621777 h 3631094"/>
              <a:gd name="connsiteX68" fmla="*/ 3749817 w 9142411"/>
              <a:gd name="connsiteY68" fmla="*/ 3568366 h 3631094"/>
              <a:gd name="connsiteX69" fmla="*/ 3064136 w 9142411"/>
              <a:gd name="connsiteY69" fmla="*/ 3494412 h 3631094"/>
              <a:gd name="connsiteX70" fmla="*/ 2537019 w 9142411"/>
              <a:gd name="connsiteY70" fmla="*/ 3432783 h 3631094"/>
              <a:gd name="connsiteX71" fmla="*/ 1645634 w 9142411"/>
              <a:gd name="connsiteY71" fmla="*/ 3397861 h 3631094"/>
              <a:gd name="connsiteX72" fmla="*/ 1245654 w 9142411"/>
              <a:gd name="connsiteY72" fmla="*/ 3395806 h 3631094"/>
              <a:gd name="connsiteX73" fmla="*/ 639969 w 9142411"/>
              <a:gd name="connsiteY73" fmla="*/ 3288984 h 3631094"/>
              <a:gd name="connsiteX74" fmla="*/ 0 w 9142411"/>
              <a:gd name="connsiteY74" fmla="*/ 3288984 h 3631094"/>
              <a:gd name="connsiteX75" fmla="*/ 0 w 9142411"/>
              <a:gd name="connsiteY75" fmla="*/ 2604908 h 3631094"/>
              <a:gd name="connsiteX76" fmla="*/ 0 w 9142411"/>
              <a:gd name="connsiteY76" fmla="*/ 2274168 h 3631094"/>
              <a:gd name="connsiteX77" fmla="*/ 0 w 9142411"/>
              <a:gd name="connsiteY77" fmla="*/ 1992840 h 3631094"/>
              <a:gd name="connsiteX78" fmla="*/ 0 w 9142411"/>
              <a:gd name="connsiteY78" fmla="*/ 1590092 h 3631094"/>
              <a:gd name="connsiteX79" fmla="*/ 0 w 9142411"/>
              <a:gd name="connsiteY79" fmla="*/ 1236756 h 3631094"/>
              <a:gd name="connsiteX80" fmla="*/ 0 w 9142411"/>
              <a:gd name="connsiteY80" fmla="*/ 1014815 h 3631094"/>
              <a:gd name="connsiteX81" fmla="*/ 0 w 9142411"/>
              <a:gd name="connsiteY81" fmla="*/ 978024 h 3631094"/>
              <a:gd name="connsiteX82" fmla="*/ 0 w 9142411"/>
              <a:gd name="connsiteY82" fmla="*/ 221940 h 3631094"/>
              <a:gd name="connsiteX83" fmla="*/ 0 w 9142411"/>
              <a:gd name="connsiteY83" fmla="*/ 0 h 3631094"/>
              <a:gd name="connsiteX0" fmla="*/ 0 w 9142411"/>
              <a:gd name="connsiteY0" fmla="*/ 0 h 3631094"/>
              <a:gd name="connsiteX1" fmla="*/ 9142411 w 9142411"/>
              <a:gd name="connsiteY1" fmla="*/ 0 h 3631094"/>
              <a:gd name="connsiteX2" fmla="*/ 9142411 w 9142411"/>
              <a:gd name="connsiteY2" fmla="*/ 221940 h 3631094"/>
              <a:gd name="connsiteX3" fmla="*/ 9142411 w 9142411"/>
              <a:gd name="connsiteY3" fmla="*/ 223868 h 3631094"/>
              <a:gd name="connsiteX4" fmla="*/ 9142411 w 9142411"/>
              <a:gd name="connsiteY4" fmla="*/ 237363 h 3631094"/>
              <a:gd name="connsiteX5" fmla="*/ 9142411 w 9142411"/>
              <a:gd name="connsiteY5" fmla="*/ 240987 h 3631094"/>
              <a:gd name="connsiteX6" fmla="*/ 9142411 w 9142411"/>
              <a:gd name="connsiteY6" fmla="*/ 252063 h 3631094"/>
              <a:gd name="connsiteX7" fmla="*/ 9142411 w 9142411"/>
              <a:gd name="connsiteY7" fmla="*/ 273993 h 3631094"/>
              <a:gd name="connsiteX8" fmla="*/ 9142411 w 9142411"/>
              <a:gd name="connsiteY8" fmla="*/ 304598 h 3631094"/>
              <a:gd name="connsiteX9" fmla="*/ 9142411 w 9142411"/>
              <a:gd name="connsiteY9" fmla="*/ 320754 h 3631094"/>
              <a:gd name="connsiteX10" fmla="*/ 9142411 w 9142411"/>
              <a:gd name="connsiteY10" fmla="*/ 345325 h 3631094"/>
              <a:gd name="connsiteX11" fmla="*/ 9142411 w 9142411"/>
              <a:gd name="connsiteY11" fmla="*/ 397619 h 3631094"/>
              <a:gd name="connsiteX12" fmla="*/ 9142411 w 9142411"/>
              <a:gd name="connsiteY12" fmla="*/ 416426 h 3631094"/>
              <a:gd name="connsiteX13" fmla="*/ 9142411 w 9142411"/>
              <a:gd name="connsiteY13" fmla="*/ 462927 h 3631094"/>
              <a:gd name="connsiteX14" fmla="*/ 9142411 w 9142411"/>
              <a:gd name="connsiteY14" fmla="*/ 529448 h 3631094"/>
              <a:gd name="connsiteX15" fmla="*/ 9142411 w 9142411"/>
              <a:gd name="connsiteY15" fmla="*/ 542694 h 3631094"/>
              <a:gd name="connsiteX16" fmla="*/ 9142411 w 9142411"/>
              <a:gd name="connsiteY16" fmla="*/ 638366 h 3631094"/>
              <a:gd name="connsiteX17" fmla="*/ 9142411 w 9142411"/>
              <a:gd name="connsiteY17" fmla="*/ 661268 h 3631094"/>
              <a:gd name="connsiteX18" fmla="*/ 9142411 w 9142411"/>
              <a:gd name="connsiteY18" fmla="*/ 751388 h 3631094"/>
              <a:gd name="connsiteX19" fmla="*/ 9142411 w 9142411"/>
              <a:gd name="connsiteY19" fmla="*/ 813331 h 3631094"/>
              <a:gd name="connsiteX20" fmla="*/ 9142411 w 9142411"/>
              <a:gd name="connsiteY20" fmla="*/ 883208 h 3631094"/>
              <a:gd name="connsiteX21" fmla="*/ 9142411 w 9142411"/>
              <a:gd name="connsiteY21" fmla="*/ 978024 h 3631094"/>
              <a:gd name="connsiteX22" fmla="*/ 9142411 w 9142411"/>
              <a:gd name="connsiteY22" fmla="*/ 979952 h 3631094"/>
              <a:gd name="connsiteX23" fmla="*/ 9142411 w 9142411"/>
              <a:gd name="connsiteY23" fmla="*/ 987083 h 3631094"/>
              <a:gd name="connsiteX24" fmla="*/ 9142411 w 9142411"/>
              <a:gd name="connsiteY24" fmla="*/ 993447 h 3631094"/>
              <a:gd name="connsiteX25" fmla="*/ 9142411 w 9142411"/>
              <a:gd name="connsiteY25" fmla="*/ 1008147 h 3631094"/>
              <a:gd name="connsiteX26" fmla="*/ 9142411 w 9142411"/>
              <a:gd name="connsiteY26" fmla="*/ 1030077 h 3631094"/>
              <a:gd name="connsiteX27" fmla="*/ 9142411 w 9142411"/>
              <a:gd name="connsiteY27" fmla="*/ 1060683 h 3631094"/>
              <a:gd name="connsiteX28" fmla="*/ 9142411 w 9142411"/>
              <a:gd name="connsiteY28" fmla="*/ 1093348 h 3631094"/>
              <a:gd name="connsiteX29" fmla="*/ 9142411 w 9142411"/>
              <a:gd name="connsiteY29" fmla="*/ 1101409 h 3631094"/>
              <a:gd name="connsiteX30" fmla="*/ 9142411 w 9142411"/>
              <a:gd name="connsiteY30" fmla="*/ 1153703 h 3631094"/>
              <a:gd name="connsiteX31" fmla="*/ 9142411 w 9142411"/>
              <a:gd name="connsiteY31" fmla="*/ 1209023 h 3631094"/>
              <a:gd name="connsiteX32" fmla="*/ 9142411 w 9142411"/>
              <a:gd name="connsiteY32" fmla="*/ 1590092 h 3631094"/>
              <a:gd name="connsiteX33" fmla="*/ 9142411 w 9142411"/>
              <a:gd name="connsiteY33" fmla="*/ 1592020 h 3631094"/>
              <a:gd name="connsiteX34" fmla="*/ 9142411 w 9142411"/>
              <a:gd name="connsiteY34" fmla="*/ 1597342 h 3631094"/>
              <a:gd name="connsiteX35" fmla="*/ 9142411 w 9142411"/>
              <a:gd name="connsiteY35" fmla="*/ 1605515 h 3631094"/>
              <a:gd name="connsiteX36" fmla="*/ 9142411 w 9142411"/>
              <a:gd name="connsiteY36" fmla="*/ 1620215 h 3631094"/>
              <a:gd name="connsiteX37" fmla="*/ 9142411 w 9142411"/>
              <a:gd name="connsiteY37" fmla="*/ 1642145 h 3631094"/>
              <a:gd name="connsiteX38" fmla="*/ 9142411 w 9142411"/>
              <a:gd name="connsiteY38" fmla="*/ 1672751 h 3631094"/>
              <a:gd name="connsiteX39" fmla="*/ 9142411 w 9142411"/>
              <a:gd name="connsiteY39" fmla="*/ 1707391 h 3631094"/>
              <a:gd name="connsiteX40" fmla="*/ 9142411 w 9142411"/>
              <a:gd name="connsiteY40" fmla="*/ 1713477 h 3631094"/>
              <a:gd name="connsiteX41" fmla="*/ 9142411 w 9142411"/>
              <a:gd name="connsiteY41" fmla="*/ 1765772 h 3631094"/>
              <a:gd name="connsiteX42" fmla="*/ 9142411 w 9142411"/>
              <a:gd name="connsiteY42" fmla="*/ 1829762 h 3631094"/>
              <a:gd name="connsiteX43" fmla="*/ 9142411 w 9142411"/>
              <a:gd name="connsiteY43" fmla="*/ 1831079 h 3631094"/>
              <a:gd name="connsiteX44" fmla="*/ 9142411 w 9142411"/>
              <a:gd name="connsiteY44" fmla="*/ 1910846 h 3631094"/>
              <a:gd name="connsiteX45" fmla="*/ 9142411 w 9142411"/>
              <a:gd name="connsiteY45" fmla="*/ 1965107 h 3631094"/>
              <a:gd name="connsiteX46" fmla="*/ 9142411 w 9142411"/>
              <a:gd name="connsiteY46" fmla="*/ 2274168 h 3631094"/>
              <a:gd name="connsiteX47" fmla="*/ 9142411 w 9142411"/>
              <a:gd name="connsiteY47" fmla="*/ 2276096 h 3631094"/>
              <a:gd name="connsiteX48" fmla="*/ 9142411 w 9142411"/>
              <a:gd name="connsiteY48" fmla="*/ 2289591 h 3631094"/>
              <a:gd name="connsiteX49" fmla="*/ 9142411 w 9142411"/>
              <a:gd name="connsiteY49" fmla="*/ 2304291 h 3631094"/>
              <a:gd name="connsiteX50" fmla="*/ 9142411 w 9142411"/>
              <a:gd name="connsiteY50" fmla="*/ 2326221 h 3631094"/>
              <a:gd name="connsiteX51" fmla="*/ 9142411 w 9142411"/>
              <a:gd name="connsiteY51" fmla="*/ 2356827 h 3631094"/>
              <a:gd name="connsiteX52" fmla="*/ 9142411 w 9142411"/>
              <a:gd name="connsiteY52" fmla="*/ 2386794 h 3631094"/>
              <a:gd name="connsiteX53" fmla="*/ 9142411 w 9142411"/>
              <a:gd name="connsiteY53" fmla="*/ 2397553 h 3631094"/>
              <a:gd name="connsiteX54" fmla="*/ 9142411 w 9142411"/>
              <a:gd name="connsiteY54" fmla="*/ 2449848 h 3631094"/>
              <a:gd name="connsiteX55" fmla="*/ 9142411 w 9142411"/>
              <a:gd name="connsiteY55" fmla="*/ 2515155 h 3631094"/>
              <a:gd name="connsiteX56" fmla="*/ 9142411 w 9142411"/>
              <a:gd name="connsiteY56" fmla="*/ 2577175 h 3631094"/>
              <a:gd name="connsiteX57" fmla="*/ 9142411 w 9142411"/>
              <a:gd name="connsiteY57" fmla="*/ 3261251 h 3631094"/>
              <a:gd name="connsiteX58" fmla="*/ 8936707 w 9142411"/>
              <a:gd name="connsiteY58" fmla="*/ 3261251 h 3631094"/>
              <a:gd name="connsiteX59" fmla="*/ 8228170 w 9142411"/>
              <a:gd name="connsiteY59" fmla="*/ 3261764 h 3631094"/>
              <a:gd name="connsiteX60" fmla="*/ 7485349 w 9142411"/>
              <a:gd name="connsiteY60" fmla="*/ 3362938 h 3631094"/>
              <a:gd name="connsiteX61" fmla="*/ 6948233 w 9142411"/>
              <a:gd name="connsiteY61" fmla="*/ 3346504 h 3631094"/>
              <a:gd name="connsiteX62" fmla="*/ 6378260 w 9142411"/>
              <a:gd name="connsiteY62" fmla="*/ 3446650 h 3631094"/>
              <a:gd name="connsiteX63" fmla="*/ 5645439 w 9142411"/>
              <a:gd name="connsiteY63" fmla="*/ 3490303 h 3631094"/>
              <a:gd name="connsiteX64" fmla="*/ 5245459 w 9142411"/>
              <a:gd name="connsiteY64" fmla="*/ 3572475 h 3631094"/>
              <a:gd name="connsiteX65" fmla="*/ 4744242 w 9142411"/>
              <a:gd name="connsiteY65" fmla="*/ 3616795 h 3631094"/>
              <a:gd name="connsiteX66" fmla="*/ 4559778 w 9142411"/>
              <a:gd name="connsiteY66" fmla="*/ 3621777 h 3631094"/>
              <a:gd name="connsiteX67" fmla="*/ 4102657 w 9142411"/>
              <a:gd name="connsiteY67" fmla="*/ 3621777 h 3631094"/>
              <a:gd name="connsiteX68" fmla="*/ 3749817 w 9142411"/>
              <a:gd name="connsiteY68" fmla="*/ 3568366 h 3631094"/>
              <a:gd name="connsiteX69" fmla="*/ 3209279 w 9142411"/>
              <a:gd name="connsiteY69" fmla="*/ 3436355 h 3631094"/>
              <a:gd name="connsiteX70" fmla="*/ 2537019 w 9142411"/>
              <a:gd name="connsiteY70" fmla="*/ 3432783 h 3631094"/>
              <a:gd name="connsiteX71" fmla="*/ 1645634 w 9142411"/>
              <a:gd name="connsiteY71" fmla="*/ 3397861 h 3631094"/>
              <a:gd name="connsiteX72" fmla="*/ 1245654 w 9142411"/>
              <a:gd name="connsiteY72" fmla="*/ 3395806 h 3631094"/>
              <a:gd name="connsiteX73" fmla="*/ 639969 w 9142411"/>
              <a:gd name="connsiteY73" fmla="*/ 3288984 h 3631094"/>
              <a:gd name="connsiteX74" fmla="*/ 0 w 9142411"/>
              <a:gd name="connsiteY74" fmla="*/ 3288984 h 3631094"/>
              <a:gd name="connsiteX75" fmla="*/ 0 w 9142411"/>
              <a:gd name="connsiteY75" fmla="*/ 2604908 h 3631094"/>
              <a:gd name="connsiteX76" fmla="*/ 0 w 9142411"/>
              <a:gd name="connsiteY76" fmla="*/ 2274168 h 3631094"/>
              <a:gd name="connsiteX77" fmla="*/ 0 w 9142411"/>
              <a:gd name="connsiteY77" fmla="*/ 1992840 h 3631094"/>
              <a:gd name="connsiteX78" fmla="*/ 0 w 9142411"/>
              <a:gd name="connsiteY78" fmla="*/ 1590092 h 3631094"/>
              <a:gd name="connsiteX79" fmla="*/ 0 w 9142411"/>
              <a:gd name="connsiteY79" fmla="*/ 1236756 h 3631094"/>
              <a:gd name="connsiteX80" fmla="*/ 0 w 9142411"/>
              <a:gd name="connsiteY80" fmla="*/ 1014815 h 3631094"/>
              <a:gd name="connsiteX81" fmla="*/ 0 w 9142411"/>
              <a:gd name="connsiteY81" fmla="*/ 978024 h 3631094"/>
              <a:gd name="connsiteX82" fmla="*/ 0 w 9142411"/>
              <a:gd name="connsiteY82" fmla="*/ 221940 h 3631094"/>
              <a:gd name="connsiteX83" fmla="*/ 0 w 9142411"/>
              <a:gd name="connsiteY83" fmla="*/ 0 h 3631094"/>
              <a:gd name="connsiteX0" fmla="*/ 0 w 9142411"/>
              <a:gd name="connsiteY0" fmla="*/ 0 h 3631094"/>
              <a:gd name="connsiteX1" fmla="*/ 9142411 w 9142411"/>
              <a:gd name="connsiteY1" fmla="*/ 0 h 3631094"/>
              <a:gd name="connsiteX2" fmla="*/ 9142411 w 9142411"/>
              <a:gd name="connsiteY2" fmla="*/ 221940 h 3631094"/>
              <a:gd name="connsiteX3" fmla="*/ 9142411 w 9142411"/>
              <a:gd name="connsiteY3" fmla="*/ 223868 h 3631094"/>
              <a:gd name="connsiteX4" fmla="*/ 9142411 w 9142411"/>
              <a:gd name="connsiteY4" fmla="*/ 237363 h 3631094"/>
              <a:gd name="connsiteX5" fmla="*/ 9142411 w 9142411"/>
              <a:gd name="connsiteY5" fmla="*/ 240987 h 3631094"/>
              <a:gd name="connsiteX6" fmla="*/ 9142411 w 9142411"/>
              <a:gd name="connsiteY6" fmla="*/ 252063 h 3631094"/>
              <a:gd name="connsiteX7" fmla="*/ 9142411 w 9142411"/>
              <a:gd name="connsiteY7" fmla="*/ 273993 h 3631094"/>
              <a:gd name="connsiteX8" fmla="*/ 9142411 w 9142411"/>
              <a:gd name="connsiteY8" fmla="*/ 304598 h 3631094"/>
              <a:gd name="connsiteX9" fmla="*/ 9142411 w 9142411"/>
              <a:gd name="connsiteY9" fmla="*/ 320754 h 3631094"/>
              <a:gd name="connsiteX10" fmla="*/ 9142411 w 9142411"/>
              <a:gd name="connsiteY10" fmla="*/ 345325 h 3631094"/>
              <a:gd name="connsiteX11" fmla="*/ 9142411 w 9142411"/>
              <a:gd name="connsiteY11" fmla="*/ 397619 h 3631094"/>
              <a:gd name="connsiteX12" fmla="*/ 9142411 w 9142411"/>
              <a:gd name="connsiteY12" fmla="*/ 416426 h 3631094"/>
              <a:gd name="connsiteX13" fmla="*/ 9142411 w 9142411"/>
              <a:gd name="connsiteY13" fmla="*/ 462927 h 3631094"/>
              <a:gd name="connsiteX14" fmla="*/ 9142411 w 9142411"/>
              <a:gd name="connsiteY14" fmla="*/ 529448 h 3631094"/>
              <a:gd name="connsiteX15" fmla="*/ 9142411 w 9142411"/>
              <a:gd name="connsiteY15" fmla="*/ 542694 h 3631094"/>
              <a:gd name="connsiteX16" fmla="*/ 9142411 w 9142411"/>
              <a:gd name="connsiteY16" fmla="*/ 638366 h 3631094"/>
              <a:gd name="connsiteX17" fmla="*/ 9142411 w 9142411"/>
              <a:gd name="connsiteY17" fmla="*/ 661268 h 3631094"/>
              <a:gd name="connsiteX18" fmla="*/ 9142411 w 9142411"/>
              <a:gd name="connsiteY18" fmla="*/ 751388 h 3631094"/>
              <a:gd name="connsiteX19" fmla="*/ 9142411 w 9142411"/>
              <a:gd name="connsiteY19" fmla="*/ 813331 h 3631094"/>
              <a:gd name="connsiteX20" fmla="*/ 9142411 w 9142411"/>
              <a:gd name="connsiteY20" fmla="*/ 883208 h 3631094"/>
              <a:gd name="connsiteX21" fmla="*/ 9142411 w 9142411"/>
              <a:gd name="connsiteY21" fmla="*/ 978024 h 3631094"/>
              <a:gd name="connsiteX22" fmla="*/ 9142411 w 9142411"/>
              <a:gd name="connsiteY22" fmla="*/ 979952 h 3631094"/>
              <a:gd name="connsiteX23" fmla="*/ 9142411 w 9142411"/>
              <a:gd name="connsiteY23" fmla="*/ 987083 h 3631094"/>
              <a:gd name="connsiteX24" fmla="*/ 9142411 w 9142411"/>
              <a:gd name="connsiteY24" fmla="*/ 993447 h 3631094"/>
              <a:gd name="connsiteX25" fmla="*/ 9142411 w 9142411"/>
              <a:gd name="connsiteY25" fmla="*/ 1008147 h 3631094"/>
              <a:gd name="connsiteX26" fmla="*/ 9142411 w 9142411"/>
              <a:gd name="connsiteY26" fmla="*/ 1030077 h 3631094"/>
              <a:gd name="connsiteX27" fmla="*/ 9142411 w 9142411"/>
              <a:gd name="connsiteY27" fmla="*/ 1060683 h 3631094"/>
              <a:gd name="connsiteX28" fmla="*/ 9142411 w 9142411"/>
              <a:gd name="connsiteY28" fmla="*/ 1093348 h 3631094"/>
              <a:gd name="connsiteX29" fmla="*/ 9142411 w 9142411"/>
              <a:gd name="connsiteY29" fmla="*/ 1101409 h 3631094"/>
              <a:gd name="connsiteX30" fmla="*/ 9142411 w 9142411"/>
              <a:gd name="connsiteY30" fmla="*/ 1153703 h 3631094"/>
              <a:gd name="connsiteX31" fmla="*/ 9142411 w 9142411"/>
              <a:gd name="connsiteY31" fmla="*/ 1209023 h 3631094"/>
              <a:gd name="connsiteX32" fmla="*/ 9142411 w 9142411"/>
              <a:gd name="connsiteY32" fmla="*/ 1590092 h 3631094"/>
              <a:gd name="connsiteX33" fmla="*/ 9142411 w 9142411"/>
              <a:gd name="connsiteY33" fmla="*/ 1592020 h 3631094"/>
              <a:gd name="connsiteX34" fmla="*/ 9142411 w 9142411"/>
              <a:gd name="connsiteY34" fmla="*/ 1597342 h 3631094"/>
              <a:gd name="connsiteX35" fmla="*/ 9142411 w 9142411"/>
              <a:gd name="connsiteY35" fmla="*/ 1605515 h 3631094"/>
              <a:gd name="connsiteX36" fmla="*/ 9142411 w 9142411"/>
              <a:gd name="connsiteY36" fmla="*/ 1620215 h 3631094"/>
              <a:gd name="connsiteX37" fmla="*/ 9142411 w 9142411"/>
              <a:gd name="connsiteY37" fmla="*/ 1642145 h 3631094"/>
              <a:gd name="connsiteX38" fmla="*/ 9142411 w 9142411"/>
              <a:gd name="connsiteY38" fmla="*/ 1672751 h 3631094"/>
              <a:gd name="connsiteX39" fmla="*/ 9142411 w 9142411"/>
              <a:gd name="connsiteY39" fmla="*/ 1707391 h 3631094"/>
              <a:gd name="connsiteX40" fmla="*/ 9142411 w 9142411"/>
              <a:gd name="connsiteY40" fmla="*/ 1713477 h 3631094"/>
              <a:gd name="connsiteX41" fmla="*/ 9142411 w 9142411"/>
              <a:gd name="connsiteY41" fmla="*/ 1765772 h 3631094"/>
              <a:gd name="connsiteX42" fmla="*/ 9142411 w 9142411"/>
              <a:gd name="connsiteY42" fmla="*/ 1829762 h 3631094"/>
              <a:gd name="connsiteX43" fmla="*/ 9142411 w 9142411"/>
              <a:gd name="connsiteY43" fmla="*/ 1831079 h 3631094"/>
              <a:gd name="connsiteX44" fmla="*/ 9142411 w 9142411"/>
              <a:gd name="connsiteY44" fmla="*/ 1910846 h 3631094"/>
              <a:gd name="connsiteX45" fmla="*/ 9142411 w 9142411"/>
              <a:gd name="connsiteY45" fmla="*/ 1965107 h 3631094"/>
              <a:gd name="connsiteX46" fmla="*/ 9142411 w 9142411"/>
              <a:gd name="connsiteY46" fmla="*/ 2274168 h 3631094"/>
              <a:gd name="connsiteX47" fmla="*/ 9142411 w 9142411"/>
              <a:gd name="connsiteY47" fmla="*/ 2276096 h 3631094"/>
              <a:gd name="connsiteX48" fmla="*/ 9142411 w 9142411"/>
              <a:gd name="connsiteY48" fmla="*/ 2289591 h 3631094"/>
              <a:gd name="connsiteX49" fmla="*/ 9142411 w 9142411"/>
              <a:gd name="connsiteY49" fmla="*/ 2304291 h 3631094"/>
              <a:gd name="connsiteX50" fmla="*/ 9142411 w 9142411"/>
              <a:gd name="connsiteY50" fmla="*/ 2326221 h 3631094"/>
              <a:gd name="connsiteX51" fmla="*/ 9142411 w 9142411"/>
              <a:gd name="connsiteY51" fmla="*/ 2356827 h 3631094"/>
              <a:gd name="connsiteX52" fmla="*/ 9142411 w 9142411"/>
              <a:gd name="connsiteY52" fmla="*/ 2386794 h 3631094"/>
              <a:gd name="connsiteX53" fmla="*/ 9142411 w 9142411"/>
              <a:gd name="connsiteY53" fmla="*/ 2397553 h 3631094"/>
              <a:gd name="connsiteX54" fmla="*/ 9142411 w 9142411"/>
              <a:gd name="connsiteY54" fmla="*/ 2449848 h 3631094"/>
              <a:gd name="connsiteX55" fmla="*/ 9142411 w 9142411"/>
              <a:gd name="connsiteY55" fmla="*/ 2515155 h 3631094"/>
              <a:gd name="connsiteX56" fmla="*/ 9142411 w 9142411"/>
              <a:gd name="connsiteY56" fmla="*/ 2577175 h 3631094"/>
              <a:gd name="connsiteX57" fmla="*/ 9142411 w 9142411"/>
              <a:gd name="connsiteY57" fmla="*/ 3261251 h 3631094"/>
              <a:gd name="connsiteX58" fmla="*/ 8936707 w 9142411"/>
              <a:gd name="connsiteY58" fmla="*/ 3261251 h 3631094"/>
              <a:gd name="connsiteX59" fmla="*/ 8228170 w 9142411"/>
              <a:gd name="connsiteY59" fmla="*/ 3261764 h 3631094"/>
              <a:gd name="connsiteX60" fmla="*/ 7485349 w 9142411"/>
              <a:gd name="connsiteY60" fmla="*/ 3362938 h 3631094"/>
              <a:gd name="connsiteX61" fmla="*/ 6948233 w 9142411"/>
              <a:gd name="connsiteY61" fmla="*/ 3346504 h 3631094"/>
              <a:gd name="connsiteX62" fmla="*/ 6378260 w 9142411"/>
              <a:gd name="connsiteY62" fmla="*/ 3446650 h 3631094"/>
              <a:gd name="connsiteX63" fmla="*/ 5645439 w 9142411"/>
              <a:gd name="connsiteY63" fmla="*/ 3490303 h 3631094"/>
              <a:gd name="connsiteX64" fmla="*/ 5245459 w 9142411"/>
              <a:gd name="connsiteY64" fmla="*/ 3572475 h 3631094"/>
              <a:gd name="connsiteX65" fmla="*/ 4744242 w 9142411"/>
              <a:gd name="connsiteY65" fmla="*/ 3616795 h 3631094"/>
              <a:gd name="connsiteX66" fmla="*/ 4559778 w 9142411"/>
              <a:gd name="connsiteY66" fmla="*/ 3621777 h 3631094"/>
              <a:gd name="connsiteX67" fmla="*/ 4102657 w 9142411"/>
              <a:gd name="connsiteY67" fmla="*/ 3621777 h 3631094"/>
              <a:gd name="connsiteX68" fmla="*/ 3749817 w 9142411"/>
              <a:gd name="connsiteY68" fmla="*/ 3568366 h 3631094"/>
              <a:gd name="connsiteX69" fmla="*/ 3209279 w 9142411"/>
              <a:gd name="connsiteY69" fmla="*/ 3436355 h 3631094"/>
              <a:gd name="connsiteX70" fmla="*/ 2537019 w 9142411"/>
              <a:gd name="connsiteY70" fmla="*/ 3432783 h 3631094"/>
              <a:gd name="connsiteX71" fmla="*/ 1718206 w 9142411"/>
              <a:gd name="connsiteY71" fmla="*/ 3281747 h 3631094"/>
              <a:gd name="connsiteX72" fmla="*/ 1245654 w 9142411"/>
              <a:gd name="connsiteY72" fmla="*/ 3395806 h 3631094"/>
              <a:gd name="connsiteX73" fmla="*/ 639969 w 9142411"/>
              <a:gd name="connsiteY73" fmla="*/ 3288984 h 3631094"/>
              <a:gd name="connsiteX74" fmla="*/ 0 w 9142411"/>
              <a:gd name="connsiteY74" fmla="*/ 3288984 h 3631094"/>
              <a:gd name="connsiteX75" fmla="*/ 0 w 9142411"/>
              <a:gd name="connsiteY75" fmla="*/ 2604908 h 3631094"/>
              <a:gd name="connsiteX76" fmla="*/ 0 w 9142411"/>
              <a:gd name="connsiteY76" fmla="*/ 2274168 h 3631094"/>
              <a:gd name="connsiteX77" fmla="*/ 0 w 9142411"/>
              <a:gd name="connsiteY77" fmla="*/ 1992840 h 3631094"/>
              <a:gd name="connsiteX78" fmla="*/ 0 w 9142411"/>
              <a:gd name="connsiteY78" fmla="*/ 1590092 h 3631094"/>
              <a:gd name="connsiteX79" fmla="*/ 0 w 9142411"/>
              <a:gd name="connsiteY79" fmla="*/ 1236756 h 3631094"/>
              <a:gd name="connsiteX80" fmla="*/ 0 w 9142411"/>
              <a:gd name="connsiteY80" fmla="*/ 1014815 h 3631094"/>
              <a:gd name="connsiteX81" fmla="*/ 0 w 9142411"/>
              <a:gd name="connsiteY81" fmla="*/ 978024 h 3631094"/>
              <a:gd name="connsiteX82" fmla="*/ 0 w 9142411"/>
              <a:gd name="connsiteY82" fmla="*/ 221940 h 3631094"/>
              <a:gd name="connsiteX83" fmla="*/ 0 w 9142411"/>
              <a:gd name="connsiteY83" fmla="*/ 0 h 3631094"/>
              <a:gd name="connsiteX0" fmla="*/ 0 w 9142411"/>
              <a:gd name="connsiteY0" fmla="*/ 0 h 3631094"/>
              <a:gd name="connsiteX1" fmla="*/ 9142411 w 9142411"/>
              <a:gd name="connsiteY1" fmla="*/ 0 h 3631094"/>
              <a:gd name="connsiteX2" fmla="*/ 9142411 w 9142411"/>
              <a:gd name="connsiteY2" fmla="*/ 221940 h 3631094"/>
              <a:gd name="connsiteX3" fmla="*/ 9142411 w 9142411"/>
              <a:gd name="connsiteY3" fmla="*/ 223868 h 3631094"/>
              <a:gd name="connsiteX4" fmla="*/ 9142411 w 9142411"/>
              <a:gd name="connsiteY4" fmla="*/ 237363 h 3631094"/>
              <a:gd name="connsiteX5" fmla="*/ 9142411 w 9142411"/>
              <a:gd name="connsiteY5" fmla="*/ 240987 h 3631094"/>
              <a:gd name="connsiteX6" fmla="*/ 9142411 w 9142411"/>
              <a:gd name="connsiteY6" fmla="*/ 252063 h 3631094"/>
              <a:gd name="connsiteX7" fmla="*/ 9142411 w 9142411"/>
              <a:gd name="connsiteY7" fmla="*/ 273993 h 3631094"/>
              <a:gd name="connsiteX8" fmla="*/ 9142411 w 9142411"/>
              <a:gd name="connsiteY8" fmla="*/ 304598 h 3631094"/>
              <a:gd name="connsiteX9" fmla="*/ 9142411 w 9142411"/>
              <a:gd name="connsiteY9" fmla="*/ 320754 h 3631094"/>
              <a:gd name="connsiteX10" fmla="*/ 9142411 w 9142411"/>
              <a:gd name="connsiteY10" fmla="*/ 345325 h 3631094"/>
              <a:gd name="connsiteX11" fmla="*/ 9142411 w 9142411"/>
              <a:gd name="connsiteY11" fmla="*/ 397619 h 3631094"/>
              <a:gd name="connsiteX12" fmla="*/ 9142411 w 9142411"/>
              <a:gd name="connsiteY12" fmla="*/ 416426 h 3631094"/>
              <a:gd name="connsiteX13" fmla="*/ 9142411 w 9142411"/>
              <a:gd name="connsiteY13" fmla="*/ 462927 h 3631094"/>
              <a:gd name="connsiteX14" fmla="*/ 9142411 w 9142411"/>
              <a:gd name="connsiteY14" fmla="*/ 529448 h 3631094"/>
              <a:gd name="connsiteX15" fmla="*/ 9142411 w 9142411"/>
              <a:gd name="connsiteY15" fmla="*/ 542694 h 3631094"/>
              <a:gd name="connsiteX16" fmla="*/ 9142411 w 9142411"/>
              <a:gd name="connsiteY16" fmla="*/ 638366 h 3631094"/>
              <a:gd name="connsiteX17" fmla="*/ 9142411 w 9142411"/>
              <a:gd name="connsiteY17" fmla="*/ 661268 h 3631094"/>
              <a:gd name="connsiteX18" fmla="*/ 9142411 w 9142411"/>
              <a:gd name="connsiteY18" fmla="*/ 751388 h 3631094"/>
              <a:gd name="connsiteX19" fmla="*/ 9142411 w 9142411"/>
              <a:gd name="connsiteY19" fmla="*/ 813331 h 3631094"/>
              <a:gd name="connsiteX20" fmla="*/ 9142411 w 9142411"/>
              <a:gd name="connsiteY20" fmla="*/ 883208 h 3631094"/>
              <a:gd name="connsiteX21" fmla="*/ 9142411 w 9142411"/>
              <a:gd name="connsiteY21" fmla="*/ 978024 h 3631094"/>
              <a:gd name="connsiteX22" fmla="*/ 9142411 w 9142411"/>
              <a:gd name="connsiteY22" fmla="*/ 979952 h 3631094"/>
              <a:gd name="connsiteX23" fmla="*/ 9142411 w 9142411"/>
              <a:gd name="connsiteY23" fmla="*/ 987083 h 3631094"/>
              <a:gd name="connsiteX24" fmla="*/ 9142411 w 9142411"/>
              <a:gd name="connsiteY24" fmla="*/ 993447 h 3631094"/>
              <a:gd name="connsiteX25" fmla="*/ 9142411 w 9142411"/>
              <a:gd name="connsiteY25" fmla="*/ 1008147 h 3631094"/>
              <a:gd name="connsiteX26" fmla="*/ 9142411 w 9142411"/>
              <a:gd name="connsiteY26" fmla="*/ 1030077 h 3631094"/>
              <a:gd name="connsiteX27" fmla="*/ 9142411 w 9142411"/>
              <a:gd name="connsiteY27" fmla="*/ 1060683 h 3631094"/>
              <a:gd name="connsiteX28" fmla="*/ 9142411 w 9142411"/>
              <a:gd name="connsiteY28" fmla="*/ 1093348 h 3631094"/>
              <a:gd name="connsiteX29" fmla="*/ 9142411 w 9142411"/>
              <a:gd name="connsiteY29" fmla="*/ 1101409 h 3631094"/>
              <a:gd name="connsiteX30" fmla="*/ 9142411 w 9142411"/>
              <a:gd name="connsiteY30" fmla="*/ 1153703 h 3631094"/>
              <a:gd name="connsiteX31" fmla="*/ 9142411 w 9142411"/>
              <a:gd name="connsiteY31" fmla="*/ 1209023 h 3631094"/>
              <a:gd name="connsiteX32" fmla="*/ 9142411 w 9142411"/>
              <a:gd name="connsiteY32" fmla="*/ 1590092 h 3631094"/>
              <a:gd name="connsiteX33" fmla="*/ 9142411 w 9142411"/>
              <a:gd name="connsiteY33" fmla="*/ 1592020 h 3631094"/>
              <a:gd name="connsiteX34" fmla="*/ 9142411 w 9142411"/>
              <a:gd name="connsiteY34" fmla="*/ 1597342 h 3631094"/>
              <a:gd name="connsiteX35" fmla="*/ 9142411 w 9142411"/>
              <a:gd name="connsiteY35" fmla="*/ 1605515 h 3631094"/>
              <a:gd name="connsiteX36" fmla="*/ 9142411 w 9142411"/>
              <a:gd name="connsiteY36" fmla="*/ 1620215 h 3631094"/>
              <a:gd name="connsiteX37" fmla="*/ 9142411 w 9142411"/>
              <a:gd name="connsiteY37" fmla="*/ 1642145 h 3631094"/>
              <a:gd name="connsiteX38" fmla="*/ 9142411 w 9142411"/>
              <a:gd name="connsiteY38" fmla="*/ 1672751 h 3631094"/>
              <a:gd name="connsiteX39" fmla="*/ 9142411 w 9142411"/>
              <a:gd name="connsiteY39" fmla="*/ 1707391 h 3631094"/>
              <a:gd name="connsiteX40" fmla="*/ 9142411 w 9142411"/>
              <a:gd name="connsiteY40" fmla="*/ 1713477 h 3631094"/>
              <a:gd name="connsiteX41" fmla="*/ 9142411 w 9142411"/>
              <a:gd name="connsiteY41" fmla="*/ 1765772 h 3631094"/>
              <a:gd name="connsiteX42" fmla="*/ 9142411 w 9142411"/>
              <a:gd name="connsiteY42" fmla="*/ 1829762 h 3631094"/>
              <a:gd name="connsiteX43" fmla="*/ 9142411 w 9142411"/>
              <a:gd name="connsiteY43" fmla="*/ 1831079 h 3631094"/>
              <a:gd name="connsiteX44" fmla="*/ 9142411 w 9142411"/>
              <a:gd name="connsiteY44" fmla="*/ 1910846 h 3631094"/>
              <a:gd name="connsiteX45" fmla="*/ 9142411 w 9142411"/>
              <a:gd name="connsiteY45" fmla="*/ 1965107 h 3631094"/>
              <a:gd name="connsiteX46" fmla="*/ 9142411 w 9142411"/>
              <a:gd name="connsiteY46" fmla="*/ 2274168 h 3631094"/>
              <a:gd name="connsiteX47" fmla="*/ 9142411 w 9142411"/>
              <a:gd name="connsiteY47" fmla="*/ 2276096 h 3631094"/>
              <a:gd name="connsiteX48" fmla="*/ 9142411 w 9142411"/>
              <a:gd name="connsiteY48" fmla="*/ 2289591 h 3631094"/>
              <a:gd name="connsiteX49" fmla="*/ 9142411 w 9142411"/>
              <a:gd name="connsiteY49" fmla="*/ 2304291 h 3631094"/>
              <a:gd name="connsiteX50" fmla="*/ 9142411 w 9142411"/>
              <a:gd name="connsiteY50" fmla="*/ 2326221 h 3631094"/>
              <a:gd name="connsiteX51" fmla="*/ 9142411 w 9142411"/>
              <a:gd name="connsiteY51" fmla="*/ 2356827 h 3631094"/>
              <a:gd name="connsiteX52" fmla="*/ 9142411 w 9142411"/>
              <a:gd name="connsiteY52" fmla="*/ 2386794 h 3631094"/>
              <a:gd name="connsiteX53" fmla="*/ 9142411 w 9142411"/>
              <a:gd name="connsiteY53" fmla="*/ 2397553 h 3631094"/>
              <a:gd name="connsiteX54" fmla="*/ 9142411 w 9142411"/>
              <a:gd name="connsiteY54" fmla="*/ 2449848 h 3631094"/>
              <a:gd name="connsiteX55" fmla="*/ 9142411 w 9142411"/>
              <a:gd name="connsiteY55" fmla="*/ 2515155 h 3631094"/>
              <a:gd name="connsiteX56" fmla="*/ 9142411 w 9142411"/>
              <a:gd name="connsiteY56" fmla="*/ 2577175 h 3631094"/>
              <a:gd name="connsiteX57" fmla="*/ 9142411 w 9142411"/>
              <a:gd name="connsiteY57" fmla="*/ 3261251 h 3631094"/>
              <a:gd name="connsiteX58" fmla="*/ 8936707 w 9142411"/>
              <a:gd name="connsiteY58" fmla="*/ 3261251 h 3631094"/>
              <a:gd name="connsiteX59" fmla="*/ 8228170 w 9142411"/>
              <a:gd name="connsiteY59" fmla="*/ 3261764 h 3631094"/>
              <a:gd name="connsiteX60" fmla="*/ 7485349 w 9142411"/>
              <a:gd name="connsiteY60" fmla="*/ 3362938 h 3631094"/>
              <a:gd name="connsiteX61" fmla="*/ 6948233 w 9142411"/>
              <a:gd name="connsiteY61" fmla="*/ 3346504 h 3631094"/>
              <a:gd name="connsiteX62" fmla="*/ 6378260 w 9142411"/>
              <a:gd name="connsiteY62" fmla="*/ 3446650 h 3631094"/>
              <a:gd name="connsiteX63" fmla="*/ 5645439 w 9142411"/>
              <a:gd name="connsiteY63" fmla="*/ 3490303 h 3631094"/>
              <a:gd name="connsiteX64" fmla="*/ 5245459 w 9142411"/>
              <a:gd name="connsiteY64" fmla="*/ 3572475 h 3631094"/>
              <a:gd name="connsiteX65" fmla="*/ 4744242 w 9142411"/>
              <a:gd name="connsiteY65" fmla="*/ 3616795 h 3631094"/>
              <a:gd name="connsiteX66" fmla="*/ 4559778 w 9142411"/>
              <a:gd name="connsiteY66" fmla="*/ 3621777 h 3631094"/>
              <a:gd name="connsiteX67" fmla="*/ 4102657 w 9142411"/>
              <a:gd name="connsiteY67" fmla="*/ 3621777 h 3631094"/>
              <a:gd name="connsiteX68" fmla="*/ 3749817 w 9142411"/>
              <a:gd name="connsiteY68" fmla="*/ 3568366 h 3631094"/>
              <a:gd name="connsiteX69" fmla="*/ 3209279 w 9142411"/>
              <a:gd name="connsiteY69" fmla="*/ 3436355 h 3631094"/>
              <a:gd name="connsiteX70" fmla="*/ 2537019 w 9142411"/>
              <a:gd name="connsiteY70" fmla="*/ 3432783 h 3631094"/>
              <a:gd name="connsiteX71" fmla="*/ 1718206 w 9142411"/>
              <a:gd name="connsiteY71" fmla="*/ 3281747 h 3631094"/>
              <a:gd name="connsiteX72" fmla="*/ 1202111 w 9142411"/>
              <a:gd name="connsiteY72" fmla="*/ 3149063 h 3631094"/>
              <a:gd name="connsiteX73" fmla="*/ 639969 w 9142411"/>
              <a:gd name="connsiteY73" fmla="*/ 3288984 h 3631094"/>
              <a:gd name="connsiteX74" fmla="*/ 0 w 9142411"/>
              <a:gd name="connsiteY74" fmla="*/ 3288984 h 3631094"/>
              <a:gd name="connsiteX75" fmla="*/ 0 w 9142411"/>
              <a:gd name="connsiteY75" fmla="*/ 2604908 h 3631094"/>
              <a:gd name="connsiteX76" fmla="*/ 0 w 9142411"/>
              <a:gd name="connsiteY76" fmla="*/ 2274168 h 3631094"/>
              <a:gd name="connsiteX77" fmla="*/ 0 w 9142411"/>
              <a:gd name="connsiteY77" fmla="*/ 1992840 h 3631094"/>
              <a:gd name="connsiteX78" fmla="*/ 0 w 9142411"/>
              <a:gd name="connsiteY78" fmla="*/ 1590092 h 3631094"/>
              <a:gd name="connsiteX79" fmla="*/ 0 w 9142411"/>
              <a:gd name="connsiteY79" fmla="*/ 1236756 h 3631094"/>
              <a:gd name="connsiteX80" fmla="*/ 0 w 9142411"/>
              <a:gd name="connsiteY80" fmla="*/ 1014815 h 3631094"/>
              <a:gd name="connsiteX81" fmla="*/ 0 w 9142411"/>
              <a:gd name="connsiteY81" fmla="*/ 978024 h 3631094"/>
              <a:gd name="connsiteX82" fmla="*/ 0 w 9142411"/>
              <a:gd name="connsiteY82" fmla="*/ 221940 h 3631094"/>
              <a:gd name="connsiteX83" fmla="*/ 0 w 9142411"/>
              <a:gd name="connsiteY83" fmla="*/ 0 h 3631094"/>
              <a:gd name="connsiteX0" fmla="*/ 0 w 9142411"/>
              <a:gd name="connsiteY0" fmla="*/ 0 h 3631094"/>
              <a:gd name="connsiteX1" fmla="*/ 9142411 w 9142411"/>
              <a:gd name="connsiteY1" fmla="*/ 0 h 3631094"/>
              <a:gd name="connsiteX2" fmla="*/ 9142411 w 9142411"/>
              <a:gd name="connsiteY2" fmla="*/ 221940 h 3631094"/>
              <a:gd name="connsiteX3" fmla="*/ 9142411 w 9142411"/>
              <a:gd name="connsiteY3" fmla="*/ 223868 h 3631094"/>
              <a:gd name="connsiteX4" fmla="*/ 9142411 w 9142411"/>
              <a:gd name="connsiteY4" fmla="*/ 237363 h 3631094"/>
              <a:gd name="connsiteX5" fmla="*/ 9142411 w 9142411"/>
              <a:gd name="connsiteY5" fmla="*/ 240987 h 3631094"/>
              <a:gd name="connsiteX6" fmla="*/ 9142411 w 9142411"/>
              <a:gd name="connsiteY6" fmla="*/ 252063 h 3631094"/>
              <a:gd name="connsiteX7" fmla="*/ 9142411 w 9142411"/>
              <a:gd name="connsiteY7" fmla="*/ 273993 h 3631094"/>
              <a:gd name="connsiteX8" fmla="*/ 9142411 w 9142411"/>
              <a:gd name="connsiteY8" fmla="*/ 304598 h 3631094"/>
              <a:gd name="connsiteX9" fmla="*/ 9142411 w 9142411"/>
              <a:gd name="connsiteY9" fmla="*/ 320754 h 3631094"/>
              <a:gd name="connsiteX10" fmla="*/ 9142411 w 9142411"/>
              <a:gd name="connsiteY10" fmla="*/ 345325 h 3631094"/>
              <a:gd name="connsiteX11" fmla="*/ 9142411 w 9142411"/>
              <a:gd name="connsiteY11" fmla="*/ 397619 h 3631094"/>
              <a:gd name="connsiteX12" fmla="*/ 9142411 w 9142411"/>
              <a:gd name="connsiteY12" fmla="*/ 416426 h 3631094"/>
              <a:gd name="connsiteX13" fmla="*/ 9142411 w 9142411"/>
              <a:gd name="connsiteY13" fmla="*/ 462927 h 3631094"/>
              <a:gd name="connsiteX14" fmla="*/ 9142411 w 9142411"/>
              <a:gd name="connsiteY14" fmla="*/ 529448 h 3631094"/>
              <a:gd name="connsiteX15" fmla="*/ 9142411 w 9142411"/>
              <a:gd name="connsiteY15" fmla="*/ 542694 h 3631094"/>
              <a:gd name="connsiteX16" fmla="*/ 9142411 w 9142411"/>
              <a:gd name="connsiteY16" fmla="*/ 638366 h 3631094"/>
              <a:gd name="connsiteX17" fmla="*/ 9142411 w 9142411"/>
              <a:gd name="connsiteY17" fmla="*/ 661268 h 3631094"/>
              <a:gd name="connsiteX18" fmla="*/ 9142411 w 9142411"/>
              <a:gd name="connsiteY18" fmla="*/ 751388 h 3631094"/>
              <a:gd name="connsiteX19" fmla="*/ 9142411 w 9142411"/>
              <a:gd name="connsiteY19" fmla="*/ 813331 h 3631094"/>
              <a:gd name="connsiteX20" fmla="*/ 9142411 w 9142411"/>
              <a:gd name="connsiteY20" fmla="*/ 883208 h 3631094"/>
              <a:gd name="connsiteX21" fmla="*/ 9142411 w 9142411"/>
              <a:gd name="connsiteY21" fmla="*/ 978024 h 3631094"/>
              <a:gd name="connsiteX22" fmla="*/ 9142411 w 9142411"/>
              <a:gd name="connsiteY22" fmla="*/ 979952 h 3631094"/>
              <a:gd name="connsiteX23" fmla="*/ 9142411 w 9142411"/>
              <a:gd name="connsiteY23" fmla="*/ 987083 h 3631094"/>
              <a:gd name="connsiteX24" fmla="*/ 9142411 w 9142411"/>
              <a:gd name="connsiteY24" fmla="*/ 993447 h 3631094"/>
              <a:gd name="connsiteX25" fmla="*/ 9142411 w 9142411"/>
              <a:gd name="connsiteY25" fmla="*/ 1008147 h 3631094"/>
              <a:gd name="connsiteX26" fmla="*/ 9142411 w 9142411"/>
              <a:gd name="connsiteY26" fmla="*/ 1030077 h 3631094"/>
              <a:gd name="connsiteX27" fmla="*/ 9142411 w 9142411"/>
              <a:gd name="connsiteY27" fmla="*/ 1060683 h 3631094"/>
              <a:gd name="connsiteX28" fmla="*/ 9142411 w 9142411"/>
              <a:gd name="connsiteY28" fmla="*/ 1093348 h 3631094"/>
              <a:gd name="connsiteX29" fmla="*/ 9142411 w 9142411"/>
              <a:gd name="connsiteY29" fmla="*/ 1101409 h 3631094"/>
              <a:gd name="connsiteX30" fmla="*/ 9142411 w 9142411"/>
              <a:gd name="connsiteY30" fmla="*/ 1153703 h 3631094"/>
              <a:gd name="connsiteX31" fmla="*/ 9142411 w 9142411"/>
              <a:gd name="connsiteY31" fmla="*/ 1209023 h 3631094"/>
              <a:gd name="connsiteX32" fmla="*/ 9142411 w 9142411"/>
              <a:gd name="connsiteY32" fmla="*/ 1590092 h 3631094"/>
              <a:gd name="connsiteX33" fmla="*/ 9142411 w 9142411"/>
              <a:gd name="connsiteY33" fmla="*/ 1592020 h 3631094"/>
              <a:gd name="connsiteX34" fmla="*/ 9142411 w 9142411"/>
              <a:gd name="connsiteY34" fmla="*/ 1597342 h 3631094"/>
              <a:gd name="connsiteX35" fmla="*/ 9142411 w 9142411"/>
              <a:gd name="connsiteY35" fmla="*/ 1605515 h 3631094"/>
              <a:gd name="connsiteX36" fmla="*/ 9142411 w 9142411"/>
              <a:gd name="connsiteY36" fmla="*/ 1620215 h 3631094"/>
              <a:gd name="connsiteX37" fmla="*/ 9142411 w 9142411"/>
              <a:gd name="connsiteY37" fmla="*/ 1642145 h 3631094"/>
              <a:gd name="connsiteX38" fmla="*/ 9142411 w 9142411"/>
              <a:gd name="connsiteY38" fmla="*/ 1672751 h 3631094"/>
              <a:gd name="connsiteX39" fmla="*/ 9142411 w 9142411"/>
              <a:gd name="connsiteY39" fmla="*/ 1707391 h 3631094"/>
              <a:gd name="connsiteX40" fmla="*/ 9142411 w 9142411"/>
              <a:gd name="connsiteY40" fmla="*/ 1713477 h 3631094"/>
              <a:gd name="connsiteX41" fmla="*/ 9142411 w 9142411"/>
              <a:gd name="connsiteY41" fmla="*/ 1765772 h 3631094"/>
              <a:gd name="connsiteX42" fmla="*/ 9142411 w 9142411"/>
              <a:gd name="connsiteY42" fmla="*/ 1829762 h 3631094"/>
              <a:gd name="connsiteX43" fmla="*/ 9142411 w 9142411"/>
              <a:gd name="connsiteY43" fmla="*/ 1831079 h 3631094"/>
              <a:gd name="connsiteX44" fmla="*/ 9142411 w 9142411"/>
              <a:gd name="connsiteY44" fmla="*/ 1910846 h 3631094"/>
              <a:gd name="connsiteX45" fmla="*/ 9142411 w 9142411"/>
              <a:gd name="connsiteY45" fmla="*/ 1965107 h 3631094"/>
              <a:gd name="connsiteX46" fmla="*/ 9142411 w 9142411"/>
              <a:gd name="connsiteY46" fmla="*/ 2274168 h 3631094"/>
              <a:gd name="connsiteX47" fmla="*/ 9142411 w 9142411"/>
              <a:gd name="connsiteY47" fmla="*/ 2276096 h 3631094"/>
              <a:gd name="connsiteX48" fmla="*/ 9142411 w 9142411"/>
              <a:gd name="connsiteY48" fmla="*/ 2289591 h 3631094"/>
              <a:gd name="connsiteX49" fmla="*/ 9142411 w 9142411"/>
              <a:gd name="connsiteY49" fmla="*/ 2304291 h 3631094"/>
              <a:gd name="connsiteX50" fmla="*/ 9142411 w 9142411"/>
              <a:gd name="connsiteY50" fmla="*/ 2326221 h 3631094"/>
              <a:gd name="connsiteX51" fmla="*/ 9142411 w 9142411"/>
              <a:gd name="connsiteY51" fmla="*/ 2356827 h 3631094"/>
              <a:gd name="connsiteX52" fmla="*/ 9142411 w 9142411"/>
              <a:gd name="connsiteY52" fmla="*/ 2386794 h 3631094"/>
              <a:gd name="connsiteX53" fmla="*/ 9142411 w 9142411"/>
              <a:gd name="connsiteY53" fmla="*/ 2397553 h 3631094"/>
              <a:gd name="connsiteX54" fmla="*/ 9142411 w 9142411"/>
              <a:gd name="connsiteY54" fmla="*/ 2449848 h 3631094"/>
              <a:gd name="connsiteX55" fmla="*/ 9142411 w 9142411"/>
              <a:gd name="connsiteY55" fmla="*/ 2515155 h 3631094"/>
              <a:gd name="connsiteX56" fmla="*/ 9142411 w 9142411"/>
              <a:gd name="connsiteY56" fmla="*/ 2577175 h 3631094"/>
              <a:gd name="connsiteX57" fmla="*/ 9142411 w 9142411"/>
              <a:gd name="connsiteY57" fmla="*/ 3261251 h 3631094"/>
              <a:gd name="connsiteX58" fmla="*/ 8936707 w 9142411"/>
              <a:gd name="connsiteY58" fmla="*/ 3261251 h 3631094"/>
              <a:gd name="connsiteX59" fmla="*/ 8228170 w 9142411"/>
              <a:gd name="connsiteY59" fmla="*/ 3261764 h 3631094"/>
              <a:gd name="connsiteX60" fmla="*/ 7485349 w 9142411"/>
              <a:gd name="connsiteY60" fmla="*/ 3362938 h 3631094"/>
              <a:gd name="connsiteX61" fmla="*/ 6948233 w 9142411"/>
              <a:gd name="connsiteY61" fmla="*/ 3346504 h 3631094"/>
              <a:gd name="connsiteX62" fmla="*/ 6378260 w 9142411"/>
              <a:gd name="connsiteY62" fmla="*/ 3446650 h 3631094"/>
              <a:gd name="connsiteX63" fmla="*/ 5645439 w 9142411"/>
              <a:gd name="connsiteY63" fmla="*/ 3490303 h 3631094"/>
              <a:gd name="connsiteX64" fmla="*/ 5245459 w 9142411"/>
              <a:gd name="connsiteY64" fmla="*/ 3572475 h 3631094"/>
              <a:gd name="connsiteX65" fmla="*/ 4744242 w 9142411"/>
              <a:gd name="connsiteY65" fmla="*/ 3616795 h 3631094"/>
              <a:gd name="connsiteX66" fmla="*/ 4559778 w 9142411"/>
              <a:gd name="connsiteY66" fmla="*/ 3621777 h 3631094"/>
              <a:gd name="connsiteX67" fmla="*/ 4102657 w 9142411"/>
              <a:gd name="connsiteY67" fmla="*/ 3621777 h 3631094"/>
              <a:gd name="connsiteX68" fmla="*/ 3749817 w 9142411"/>
              <a:gd name="connsiteY68" fmla="*/ 3568366 h 3631094"/>
              <a:gd name="connsiteX69" fmla="*/ 3209279 w 9142411"/>
              <a:gd name="connsiteY69" fmla="*/ 3436355 h 3631094"/>
              <a:gd name="connsiteX70" fmla="*/ 2537019 w 9142411"/>
              <a:gd name="connsiteY70" fmla="*/ 3432783 h 3631094"/>
              <a:gd name="connsiteX71" fmla="*/ 1718206 w 9142411"/>
              <a:gd name="connsiteY71" fmla="*/ 3281747 h 3631094"/>
              <a:gd name="connsiteX72" fmla="*/ 1202111 w 9142411"/>
              <a:gd name="connsiteY72" fmla="*/ 3149063 h 3631094"/>
              <a:gd name="connsiteX73" fmla="*/ 538369 w 9142411"/>
              <a:gd name="connsiteY73" fmla="*/ 3129327 h 3631094"/>
              <a:gd name="connsiteX74" fmla="*/ 0 w 9142411"/>
              <a:gd name="connsiteY74" fmla="*/ 3288984 h 3631094"/>
              <a:gd name="connsiteX75" fmla="*/ 0 w 9142411"/>
              <a:gd name="connsiteY75" fmla="*/ 2604908 h 3631094"/>
              <a:gd name="connsiteX76" fmla="*/ 0 w 9142411"/>
              <a:gd name="connsiteY76" fmla="*/ 2274168 h 3631094"/>
              <a:gd name="connsiteX77" fmla="*/ 0 w 9142411"/>
              <a:gd name="connsiteY77" fmla="*/ 1992840 h 3631094"/>
              <a:gd name="connsiteX78" fmla="*/ 0 w 9142411"/>
              <a:gd name="connsiteY78" fmla="*/ 1590092 h 3631094"/>
              <a:gd name="connsiteX79" fmla="*/ 0 w 9142411"/>
              <a:gd name="connsiteY79" fmla="*/ 1236756 h 3631094"/>
              <a:gd name="connsiteX80" fmla="*/ 0 w 9142411"/>
              <a:gd name="connsiteY80" fmla="*/ 1014815 h 3631094"/>
              <a:gd name="connsiteX81" fmla="*/ 0 w 9142411"/>
              <a:gd name="connsiteY81" fmla="*/ 978024 h 3631094"/>
              <a:gd name="connsiteX82" fmla="*/ 0 w 9142411"/>
              <a:gd name="connsiteY82" fmla="*/ 221940 h 3631094"/>
              <a:gd name="connsiteX83" fmla="*/ 0 w 9142411"/>
              <a:gd name="connsiteY83" fmla="*/ 0 h 3631094"/>
              <a:gd name="connsiteX0" fmla="*/ 0 w 9142411"/>
              <a:gd name="connsiteY0" fmla="*/ 0 h 3631094"/>
              <a:gd name="connsiteX1" fmla="*/ 9142411 w 9142411"/>
              <a:gd name="connsiteY1" fmla="*/ 0 h 3631094"/>
              <a:gd name="connsiteX2" fmla="*/ 9142411 w 9142411"/>
              <a:gd name="connsiteY2" fmla="*/ 221940 h 3631094"/>
              <a:gd name="connsiteX3" fmla="*/ 9142411 w 9142411"/>
              <a:gd name="connsiteY3" fmla="*/ 223868 h 3631094"/>
              <a:gd name="connsiteX4" fmla="*/ 9142411 w 9142411"/>
              <a:gd name="connsiteY4" fmla="*/ 237363 h 3631094"/>
              <a:gd name="connsiteX5" fmla="*/ 9142411 w 9142411"/>
              <a:gd name="connsiteY5" fmla="*/ 240987 h 3631094"/>
              <a:gd name="connsiteX6" fmla="*/ 9142411 w 9142411"/>
              <a:gd name="connsiteY6" fmla="*/ 252063 h 3631094"/>
              <a:gd name="connsiteX7" fmla="*/ 9142411 w 9142411"/>
              <a:gd name="connsiteY7" fmla="*/ 273993 h 3631094"/>
              <a:gd name="connsiteX8" fmla="*/ 9142411 w 9142411"/>
              <a:gd name="connsiteY8" fmla="*/ 304598 h 3631094"/>
              <a:gd name="connsiteX9" fmla="*/ 9142411 w 9142411"/>
              <a:gd name="connsiteY9" fmla="*/ 320754 h 3631094"/>
              <a:gd name="connsiteX10" fmla="*/ 9142411 w 9142411"/>
              <a:gd name="connsiteY10" fmla="*/ 345325 h 3631094"/>
              <a:gd name="connsiteX11" fmla="*/ 9142411 w 9142411"/>
              <a:gd name="connsiteY11" fmla="*/ 397619 h 3631094"/>
              <a:gd name="connsiteX12" fmla="*/ 9142411 w 9142411"/>
              <a:gd name="connsiteY12" fmla="*/ 416426 h 3631094"/>
              <a:gd name="connsiteX13" fmla="*/ 9142411 w 9142411"/>
              <a:gd name="connsiteY13" fmla="*/ 462927 h 3631094"/>
              <a:gd name="connsiteX14" fmla="*/ 9142411 w 9142411"/>
              <a:gd name="connsiteY14" fmla="*/ 529448 h 3631094"/>
              <a:gd name="connsiteX15" fmla="*/ 9142411 w 9142411"/>
              <a:gd name="connsiteY15" fmla="*/ 542694 h 3631094"/>
              <a:gd name="connsiteX16" fmla="*/ 9142411 w 9142411"/>
              <a:gd name="connsiteY16" fmla="*/ 638366 h 3631094"/>
              <a:gd name="connsiteX17" fmla="*/ 9142411 w 9142411"/>
              <a:gd name="connsiteY17" fmla="*/ 661268 h 3631094"/>
              <a:gd name="connsiteX18" fmla="*/ 9142411 w 9142411"/>
              <a:gd name="connsiteY18" fmla="*/ 751388 h 3631094"/>
              <a:gd name="connsiteX19" fmla="*/ 9142411 w 9142411"/>
              <a:gd name="connsiteY19" fmla="*/ 813331 h 3631094"/>
              <a:gd name="connsiteX20" fmla="*/ 9142411 w 9142411"/>
              <a:gd name="connsiteY20" fmla="*/ 883208 h 3631094"/>
              <a:gd name="connsiteX21" fmla="*/ 9142411 w 9142411"/>
              <a:gd name="connsiteY21" fmla="*/ 978024 h 3631094"/>
              <a:gd name="connsiteX22" fmla="*/ 9142411 w 9142411"/>
              <a:gd name="connsiteY22" fmla="*/ 979952 h 3631094"/>
              <a:gd name="connsiteX23" fmla="*/ 9142411 w 9142411"/>
              <a:gd name="connsiteY23" fmla="*/ 987083 h 3631094"/>
              <a:gd name="connsiteX24" fmla="*/ 9142411 w 9142411"/>
              <a:gd name="connsiteY24" fmla="*/ 993447 h 3631094"/>
              <a:gd name="connsiteX25" fmla="*/ 9142411 w 9142411"/>
              <a:gd name="connsiteY25" fmla="*/ 1008147 h 3631094"/>
              <a:gd name="connsiteX26" fmla="*/ 9142411 w 9142411"/>
              <a:gd name="connsiteY26" fmla="*/ 1030077 h 3631094"/>
              <a:gd name="connsiteX27" fmla="*/ 9142411 w 9142411"/>
              <a:gd name="connsiteY27" fmla="*/ 1060683 h 3631094"/>
              <a:gd name="connsiteX28" fmla="*/ 9142411 w 9142411"/>
              <a:gd name="connsiteY28" fmla="*/ 1093348 h 3631094"/>
              <a:gd name="connsiteX29" fmla="*/ 9142411 w 9142411"/>
              <a:gd name="connsiteY29" fmla="*/ 1101409 h 3631094"/>
              <a:gd name="connsiteX30" fmla="*/ 9142411 w 9142411"/>
              <a:gd name="connsiteY30" fmla="*/ 1153703 h 3631094"/>
              <a:gd name="connsiteX31" fmla="*/ 9142411 w 9142411"/>
              <a:gd name="connsiteY31" fmla="*/ 1209023 h 3631094"/>
              <a:gd name="connsiteX32" fmla="*/ 9142411 w 9142411"/>
              <a:gd name="connsiteY32" fmla="*/ 1590092 h 3631094"/>
              <a:gd name="connsiteX33" fmla="*/ 9142411 w 9142411"/>
              <a:gd name="connsiteY33" fmla="*/ 1592020 h 3631094"/>
              <a:gd name="connsiteX34" fmla="*/ 9142411 w 9142411"/>
              <a:gd name="connsiteY34" fmla="*/ 1597342 h 3631094"/>
              <a:gd name="connsiteX35" fmla="*/ 9142411 w 9142411"/>
              <a:gd name="connsiteY35" fmla="*/ 1605515 h 3631094"/>
              <a:gd name="connsiteX36" fmla="*/ 9142411 w 9142411"/>
              <a:gd name="connsiteY36" fmla="*/ 1620215 h 3631094"/>
              <a:gd name="connsiteX37" fmla="*/ 9142411 w 9142411"/>
              <a:gd name="connsiteY37" fmla="*/ 1642145 h 3631094"/>
              <a:gd name="connsiteX38" fmla="*/ 9142411 w 9142411"/>
              <a:gd name="connsiteY38" fmla="*/ 1672751 h 3631094"/>
              <a:gd name="connsiteX39" fmla="*/ 9142411 w 9142411"/>
              <a:gd name="connsiteY39" fmla="*/ 1707391 h 3631094"/>
              <a:gd name="connsiteX40" fmla="*/ 9142411 w 9142411"/>
              <a:gd name="connsiteY40" fmla="*/ 1713477 h 3631094"/>
              <a:gd name="connsiteX41" fmla="*/ 9142411 w 9142411"/>
              <a:gd name="connsiteY41" fmla="*/ 1765772 h 3631094"/>
              <a:gd name="connsiteX42" fmla="*/ 9142411 w 9142411"/>
              <a:gd name="connsiteY42" fmla="*/ 1829762 h 3631094"/>
              <a:gd name="connsiteX43" fmla="*/ 9142411 w 9142411"/>
              <a:gd name="connsiteY43" fmla="*/ 1831079 h 3631094"/>
              <a:gd name="connsiteX44" fmla="*/ 9142411 w 9142411"/>
              <a:gd name="connsiteY44" fmla="*/ 1910846 h 3631094"/>
              <a:gd name="connsiteX45" fmla="*/ 9142411 w 9142411"/>
              <a:gd name="connsiteY45" fmla="*/ 1965107 h 3631094"/>
              <a:gd name="connsiteX46" fmla="*/ 9142411 w 9142411"/>
              <a:gd name="connsiteY46" fmla="*/ 2274168 h 3631094"/>
              <a:gd name="connsiteX47" fmla="*/ 9142411 w 9142411"/>
              <a:gd name="connsiteY47" fmla="*/ 2276096 h 3631094"/>
              <a:gd name="connsiteX48" fmla="*/ 9142411 w 9142411"/>
              <a:gd name="connsiteY48" fmla="*/ 2289591 h 3631094"/>
              <a:gd name="connsiteX49" fmla="*/ 9142411 w 9142411"/>
              <a:gd name="connsiteY49" fmla="*/ 2304291 h 3631094"/>
              <a:gd name="connsiteX50" fmla="*/ 9142411 w 9142411"/>
              <a:gd name="connsiteY50" fmla="*/ 2326221 h 3631094"/>
              <a:gd name="connsiteX51" fmla="*/ 9142411 w 9142411"/>
              <a:gd name="connsiteY51" fmla="*/ 2356827 h 3631094"/>
              <a:gd name="connsiteX52" fmla="*/ 9142411 w 9142411"/>
              <a:gd name="connsiteY52" fmla="*/ 2386794 h 3631094"/>
              <a:gd name="connsiteX53" fmla="*/ 9142411 w 9142411"/>
              <a:gd name="connsiteY53" fmla="*/ 2397553 h 3631094"/>
              <a:gd name="connsiteX54" fmla="*/ 9142411 w 9142411"/>
              <a:gd name="connsiteY54" fmla="*/ 2449848 h 3631094"/>
              <a:gd name="connsiteX55" fmla="*/ 9142411 w 9142411"/>
              <a:gd name="connsiteY55" fmla="*/ 2515155 h 3631094"/>
              <a:gd name="connsiteX56" fmla="*/ 9142411 w 9142411"/>
              <a:gd name="connsiteY56" fmla="*/ 2577175 h 3631094"/>
              <a:gd name="connsiteX57" fmla="*/ 9142411 w 9142411"/>
              <a:gd name="connsiteY57" fmla="*/ 3261251 h 3631094"/>
              <a:gd name="connsiteX58" fmla="*/ 8936707 w 9142411"/>
              <a:gd name="connsiteY58" fmla="*/ 3261251 h 3631094"/>
              <a:gd name="connsiteX59" fmla="*/ 8228170 w 9142411"/>
              <a:gd name="connsiteY59" fmla="*/ 3261764 h 3631094"/>
              <a:gd name="connsiteX60" fmla="*/ 7630492 w 9142411"/>
              <a:gd name="connsiteY60" fmla="*/ 3101681 h 3631094"/>
              <a:gd name="connsiteX61" fmla="*/ 6948233 w 9142411"/>
              <a:gd name="connsiteY61" fmla="*/ 3346504 h 3631094"/>
              <a:gd name="connsiteX62" fmla="*/ 6378260 w 9142411"/>
              <a:gd name="connsiteY62" fmla="*/ 3446650 h 3631094"/>
              <a:gd name="connsiteX63" fmla="*/ 5645439 w 9142411"/>
              <a:gd name="connsiteY63" fmla="*/ 3490303 h 3631094"/>
              <a:gd name="connsiteX64" fmla="*/ 5245459 w 9142411"/>
              <a:gd name="connsiteY64" fmla="*/ 3572475 h 3631094"/>
              <a:gd name="connsiteX65" fmla="*/ 4744242 w 9142411"/>
              <a:gd name="connsiteY65" fmla="*/ 3616795 h 3631094"/>
              <a:gd name="connsiteX66" fmla="*/ 4559778 w 9142411"/>
              <a:gd name="connsiteY66" fmla="*/ 3621777 h 3631094"/>
              <a:gd name="connsiteX67" fmla="*/ 4102657 w 9142411"/>
              <a:gd name="connsiteY67" fmla="*/ 3621777 h 3631094"/>
              <a:gd name="connsiteX68" fmla="*/ 3749817 w 9142411"/>
              <a:gd name="connsiteY68" fmla="*/ 3568366 h 3631094"/>
              <a:gd name="connsiteX69" fmla="*/ 3209279 w 9142411"/>
              <a:gd name="connsiteY69" fmla="*/ 3436355 h 3631094"/>
              <a:gd name="connsiteX70" fmla="*/ 2537019 w 9142411"/>
              <a:gd name="connsiteY70" fmla="*/ 3432783 h 3631094"/>
              <a:gd name="connsiteX71" fmla="*/ 1718206 w 9142411"/>
              <a:gd name="connsiteY71" fmla="*/ 3281747 h 3631094"/>
              <a:gd name="connsiteX72" fmla="*/ 1202111 w 9142411"/>
              <a:gd name="connsiteY72" fmla="*/ 3149063 h 3631094"/>
              <a:gd name="connsiteX73" fmla="*/ 538369 w 9142411"/>
              <a:gd name="connsiteY73" fmla="*/ 3129327 h 3631094"/>
              <a:gd name="connsiteX74" fmla="*/ 0 w 9142411"/>
              <a:gd name="connsiteY74" fmla="*/ 3288984 h 3631094"/>
              <a:gd name="connsiteX75" fmla="*/ 0 w 9142411"/>
              <a:gd name="connsiteY75" fmla="*/ 2604908 h 3631094"/>
              <a:gd name="connsiteX76" fmla="*/ 0 w 9142411"/>
              <a:gd name="connsiteY76" fmla="*/ 2274168 h 3631094"/>
              <a:gd name="connsiteX77" fmla="*/ 0 w 9142411"/>
              <a:gd name="connsiteY77" fmla="*/ 1992840 h 3631094"/>
              <a:gd name="connsiteX78" fmla="*/ 0 w 9142411"/>
              <a:gd name="connsiteY78" fmla="*/ 1590092 h 3631094"/>
              <a:gd name="connsiteX79" fmla="*/ 0 w 9142411"/>
              <a:gd name="connsiteY79" fmla="*/ 1236756 h 3631094"/>
              <a:gd name="connsiteX80" fmla="*/ 0 w 9142411"/>
              <a:gd name="connsiteY80" fmla="*/ 1014815 h 3631094"/>
              <a:gd name="connsiteX81" fmla="*/ 0 w 9142411"/>
              <a:gd name="connsiteY81" fmla="*/ 978024 h 3631094"/>
              <a:gd name="connsiteX82" fmla="*/ 0 w 9142411"/>
              <a:gd name="connsiteY82" fmla="*/ 221940 h 3631094"/>
              <a:gd name="connsiteX83" fmla="*/ 0 w 9142411"/>
              <a:gd name="connsiteY83" fmla="*/ 0 h 3631094"/>
              <a:gd name="connsiteX0" fmla="*/ 0 w 9142411"/>
              <a:gd name="connsiteY0" fmla="*/ 0 h 3631094"/>
              <a:gd name="connsiteX1" fmla="*/ 9142411 w 9142411"/>
              <a:gd name="connsiteY1" fmla="*/ 0 h 3631094"/>
              <a:gd name="connsiteX2" fmla="*/ 9142411 w 9142411"/>
              <a:gd name="connsiteY2" fmla="*/ 221940 h 3631094"/>
              <a:gd name="connsiteX3" fmla="*/ 9142411 w 9142411"/>
              <a:gd name="connsiteY3" fmla="*/ 223868 h 3631094"/>
              <a:gd name="connsiteX4" fmla="*/ 9142411 w 9142411"/>
              <a:gd name="connsiteY4" fmla="*/ 237363 h 3631094"/>
              <a:gd name="connsiteX5" fmla="*/ 9142411 w 9142411"/>
              <a:gd name="connsiteY5" fmla="*/ 240987 h 3631094"/>
              <a:gd name="connsiteX6" fmla="*/ 9142411 w 9142411"/>
              <a:gd name="connsiteY6" fmla="*/ 252063 h 3631094"/>
              <a:gd name="connsiteX7" fmla="*/ 9142411 w 9142411"/>
              <a:gd name="connsiteY7" fmla="*/ 273993 h 3631094"/>
              <a:gd name="connsiteX8" fmla="*/ 9142411 w 9142411"/>
              <a:gd name="connsiteY8" fmla="*/ 304598 h 3631094"/>
              <a:gd name="connsiteX9" fmla="*/ 9142411 w 9142411"/>
              <a:gd name="connsiteY9" fmla="*/ 320754 h 3631094"/>
              <a:gd name="connsiteX10" fmla="*/ 9142411 w 9142411"/>
              <a:gd name="connsiteY10" fmla="*/ 345325 h 3631094"/>
              <a:gd name="connsiteX11" fmla="*/ 9142411 w 9142411"/>
              <a:gd name="connsiteY11" fmla="*/ 397619 h 3631094"/>
              <a:gd name="connsiteX12" fmla="*/ 9142411 w 9142411"/>
              <a:gd name="connsiteY12" fmla="*/ 416426 h 3631094"/>
              <a:gd name="connsiteX13" fmla="*/ 9142411 w 9142411"/>
              <a:gd name="connsiteY13" fmla="*/ 462927 h 3631094"/>
              <a:gd name="connsiteX14" fmla="*/ 9142411 w 9142411"/>
              <a:gd name="connsiteY14" fmla="*/ 529448 h 3631094"/>
              <a:gd name="connsiteX15" fmla="*/ 9142411 w 9142411"/>
              <a:gd name="connsiteY15" fmla="*/ 542694 h 3631094"/>
              <a:gd name="connsiteX16" fmla="*/ 9142411 w 9142411"/>
              <a:gd name="connsiteY16" fmla="*/ 638366 h 3631094"/>
              <a:gd name="connsiteX17" fmla="*/ 9142411 w 9142411"/>
              <a:gd name="connsiteY17" fmla="*/ 661268 h 3631094"/>
              <a:gd name="connsiteX18" fmla="*/ 9142411 w 9142411"/>
              <a:gd name="connsiteY18" fmla="*/ 751388 h 3631094"/>
              <a:gd name="connsiteX19" fmla="*/ 9142411 w 9142411"/>
              <a:gd name="connsiteY19" fmla="*/ 813331 h 3631094"/>
              <a:gd name="connsiteX20" fmla="*/ 9142411 w 9142411"/>
              <a:gd name="connsiteY20" fmla="*/ 883208 h 3631094"/>
              <a:gd name="connsiteX21" fmla="*/ 9142411 w 9142411"/>
              <a:gd name="connsiteY21" fmla="*/ 978024 h 3631094"/>
              <a:gd name="connsiteX22" fmla="*/ 9142411 w 9142411"/>
              <a:gd name="connsiteY22" fmla="*/ 979952 h 3631094"/>
              <a:gd name="connsiteX23" fmla="*/ 9142411 w 9142411"/>
              <a:gd name="connsiteY23" fmla="*/ 987083 h 3631094"/>
              <a:gd name="connsiteX24" fmla="*/ 9142411 w 9142411"/>
              <a:gd name="connsiteY24" fmla="*/ 993447 h 3631094"/>
              <a:gd name="connsiteX25" fmla="*/ 9142411 w 9142411"/>
              <a:gd name="connsiteY25" fmla="*/ 1008147 h 3631094"/>
              <a:gd name="connsiteX26" fmla="*/ 9142411 w 9142411"/>
              <a:gd name="connsiteY26" fmla="*/ 1030077 h 3631094"/>
              <a:gd name="connsiteX27" fmla="*/ 9142411 w 9142411"/>
              <a:gd name="connsiteY27" fmla="*/ 1060683 h 3631094"/>
              <a:gd name="connsiteX28" fmla="*/ 9142411 w 9142411"/>
              <a:gd name="connsiteY28" fmla="*/ 1093348 h 3631094"/>
              <a:gd name="connsiteX29" fmla="*/ 9142411 w 9142411"/>
              <a:gd name="connsiteY29" fmla="*/ 1101409 h 3631094"/>
              <a:gd name="connsiteX30" fmla="*/ 9142411 w 9142411"/>
              <a:gd name="connsiteY30" fmla="*/ 1153703 h 3631094"/>
              <a:gd name="connsiteX31" fmla="*/ 9142411 w 9142411"/>
              <a:gd name="connsiteY31" fmla="*/ 1209023 h 3631094"/>
              <a:gd name="connsiteX32" fmla="*/ 9142411 w 9142411"/>
              <a:gd name="connsiteY32" fmla="*/ 1590092 h 3631094"/>
              <a:gd name="connsiteX33" fmla="*/ 9142411 w 9142411"/>
              <a:gd name="connsiteY33" fmla="*/ 1592020 h 3631094"/>
              <a:gd name="connsiteX34" fmla="*/ 9142411 w 9142411"/>
              <a:gd name="connsiteY34" fmla="*/ 1597342 h 3631094"/>
              <a:gd name="connsiteX35" fmla="*/ 9142411 w 9142411"/>
              <a:gd name="connsiteY35" fmla="*/ 1605515 h 3631094"/>
              <a:gd name="connsiteX36" fmla="*/ 9142411 w 9142411"/>
              <a:gd name="connsiteY36" fmla="*/ 1620215 h 3631094"/>
              <a:gd name="connsiteX37" fmla="*/ 9142411 w 9142411"/>
              <a:gd name="connsiteY37" fmla="*/ 1642145 h 3631094"/>
              <a:gd name="connsiteX38" fmla="*/ 9142411 w 9142411"/>
              <a:gd name="connsiteY38" fmla="*/ 1672751 h 3631094"/>
              <a:gd name="connsiteX39" fmla="*/ 9142411 w 9142411"/>
              <a:gd name="connsiteY39" fmla="*/ 1707391 h 3631094"/>
              <a:gd name="connsiteX40" fmla="*/ 9142411 w 9142411"/>
              <a:gd name="connsiteY40" fmla="*/ 1713477 h 3631094"/>
              <a:gd name="connsiteX41" fmla="*/ 9142411 w 9142411"/>
              <a:gd name="connsiteY41" fmla="*/ 1765772 h 3631094"/>
              <a:gd name="connsiteX42" fmla="*/ 9142411 w 9142411"/>
              <a:gd name="connsiteY42" fmla="*/ 1829762 h 3631094"/>
              <a:gd name="connsiteX43" fmla="*/ 9142411 w 9142411"/>
              <a:gd name="connsiteY43" fmla="*/ 1831079 h 3631094"/>
              <a:gd name="connsiteX44" fmla="*/ 9142411 w 9142411"/>
              <a:gd name="connsiteY44" fmla="*/ 1910846 h 3631094"/>
              <a:gd name="connsiteX45" fmla="*/ 9142411 w 9142411"/>
              <a:gd name="connsiteY45" fmla="*/ 1965107 h 3631094"/>
              <a:gd name="connsiteX46" fmla="*/ 9142411 w 9142411"/>
              <a:gd name="connsiteY46" fmla="*/ 2274168 h 3631094"/>
              <a:gd name="connsiteX47" fmla="*/ 9142411 w 9142411"/>
              <a:gd name="connsiteY47" fmla="*/ 2276096 h 3631094"/>
              <a:gd name="connsiteX48" fmla="*/ 9142411 w 9142411"/>
              <a:gd name="connsiteY48" fmla="*/ 2289591 h 3631094"/>
              <a:gd name="connsiteX49" fmla="*/ 9142411 w 9142411"/>
              <a:gd name="connsiteY49" fmla="*/ 2304291 h 3631094"/>
              <a:gd name="connsiteX50" fmla="*/ 9142411 w 9142411"/>
              <a:gd name="connsiteY50" fmla="*/ 2326221 h 3631094"/>
              <a:gd name="connsiteX51" fmla="*/ 9142411 w 9142411"/>
              <a:gd name="connsiteY51" fmla="*/ 2356827 h 3631094"/>
              <a:gd name="connsiteX52" fmla="*/ 9142411 w 9142411"/>
              <a:gd name="connsiteY52" fmla="*/ 2386794 h 3631094"/>
              <a:gd name="connsiteX53" fmla="*/ 9142411 w 9142411"/>
              <a:gd name="connsiteY53" fmla="*/ 2397553 h 3631094"/>
              <a:gd name="connsiteX54" fmla="*/ 9142411 w 9142411"/>
              <a:gd name="connsiteY54" fmla="*/ 2449848 h 3631094"/>
              <a:gd name="connsiteX55" fmla="*/ 9142411 w 9142411"/>
              <a:gd name="connsiteY55" fmla="*/ 2515155 h 3631094"/>
              <a:gd name="connsiteX56" fmla="*/ 9142411 w 9142411"/>
              <a:gd name="connsiteY56" fmla="*/ 2577175 h 3631094"/>
              <a:gd name="connsiteX57" fmla="*/ 9142411 w 9142411"/>
              <a:gd name="connsiteY57" fmla="*/ 3261251 h 3631094"/>
              <a:gd name="connsiteX58" fmla="*/ 8936707 w 9142411"/>
              <a:gd name="connsiteY58" fmla="*/ 3261251 h 3631094"/>
              <a:gd name="connsiteX59" fmla="*/ 8431370 w 9142411"/>
              <a:gd name="connsiteY59" fmla="*/ 3087593 h 3631094"/>
              <a:gd name="connsiteX60" fmla="*/ 7630492 w 9142411"/>
              <a:gd name="connsiteY60" fmla="*/ 3101681 h 3631094"/>
              <a:gd name="connsiteX61" fmla="*/ 6948233 w 9142411"/>
              <a:gd name="connsiteY61" fmla="*/ 3346504 h 3631094"/>
              <a:gd name="connsiteX62" fmla="*/ 6378260 w 9142411"/>
              <a:gd name="connsiteY62" fmla="*/ 3446650 h 3631094"/>
              <a:gd name="connsiteX63" fmla="*/ 5645439 w 9142411"/>
              <a:gd name="connsiteY63" fmla="*/ 3490303 h 3631094"/>
              <a:gd name="connsiteX64" fmla="*/ 5245459 w 9142411"/>
              <a:gd name="connsiteY64" fmla="*/ 3572475 h 3631094"/>
              <a:gd name="connsiteX65" fmla="*/ 4744242 w 9142411"/>
              <a:gd name="connsiteY65" fmla="*/ 3616795 h 3631094"/>
              <a:gd name="connsiteX66" fmla="*/ 4559778 w 9142411"/>
              <a:gd name="connsiteY66" fmla="*/ 3621777 h 3631094"/>
              <a:gd name="connsiteX67" fmla="*/ 4102657 w 9142411"/>
              <a:gd name="connsiteY67" fmla="*/ 3621777 h 3631094"/>
              <a:gd name="connsiteX68" fmla="*/ 3749817 w 9142411"/>
              <a:gd name="connsiteY68" fmla="*/ 3568366 h 3631094"/>
              <a:gd name="connsiteX69" fmla="*/ 3209279 w 9142411"/>
              <a:gd name="connsiteY69" fmla="*/ 3436355 h 3631094"/>
              <a:gd name="connsiteX70" fmla="*/ 2537019 w 9142411"/>
              <a:gd name="connsiteY70" fmla="*/ 3432783 h 3631094"/>
              <a:gd name="connsiteX71" fmla="*/ 1718206 w 9142411"/>
              <a:gd name="connsiteY71" fmla="*/ 3281747 h 3631094"/>
              <a:gd name="connsiteX72" fmla="*/ 1202111 w 9142411"/>
              <a:gd name="connsiteY72" fmla="*/ 3149063 h 3631094"/>
              <a:gd name="connsiteX73" fmla="*/ 538369 w 9142411"/>
              <a:gd name="connsiteY73" fmla="*/ 3129327 h 3631094"/>
              <a:gd name="connsiteX74" fmla="*/ 0 w 9142411"/>
              <a:gd name="connsiteY74" fmla="*/ 3288984 h 3631094"/>
              <a:gd name="connsiteX75" fmla="*/ 0 w 9142411"/>
              <a:gd name="connsiteY75" fmla="*/ 2604908 h 3631094"/>
              <a:gd name="connsiteX76" fmla="*/ 0 w 9142411"/>
              <a:gd name="connsiteY76" fmla="*/ 2274168 h 3631094"/>
              <a:gd name="connsiteX77" fmla="*/ 0 w 9142411"/>
              <a:gd name="connsiteY77" fmla="*/ 1992840 h 3631094"/>
              <a:gd name="connsiteX78" fmla="*/ 0 w 9142411"/>
              <a:gd name="connsiteY78" fmla="*/ 1590092 h 3631094"/>
              <a:gd name="connsiteX79" fmla="*/ 0 w 9142411"/>
              <a:gd name="connsiteY79" fmla="*/ 1236756 h 3631094"/>
              <a:gd name="connsiteX80" fmla="*/ 0 w 9142411"/>
              <a:gd name="connsiteY80" fmla="*/ 1014815 h 3631094"/>
              <a:gd name="connsiteX81" fmla="*/ 0 w 9142411"/>
              <a:gd name="connsiteY81" fmla="*/ 978024 h 3631094"/>
              <a:gd name="connsiteX82" fmla="*/ 0 w 9142411"/>
              <a:gd name="connsiteY82" fmla="*/ 221940 h 3631094"/>
              <a:gd name="connsiteX83" fmla="*/ 0 w 9142411"/>
              <a:gd name="connsiteY83" fmla="*/ 0 h 3631094"/>
              <a:gd name="connsiteX0" fmla="*/ 0 w 9142411"/>
              <a:gd name="connsiteY0" fmla="*/ 0 h 3631094"/>
              <a:gd name="connsiteX1" fmla="*/ 9142411 w 9142411"/>
              <a:gd name="connsiteY1" fmla="*/ 0 h 3631094"/>
              <a:gd name="connsiteX2" fmla="*/ 9142411 w 9142411"/>
              <a:gd name="connsiteY2" fmla="*/ 221940 h 3631094"/>
              <a:gd name="connsiteX3" fmla="*/ 9142411 w 9142411"/>
              <a:gd name="connsiteY3" fmla="*/ 223868 h 3631094"/>
              <a:gd name="connsiteX4" fmla="*/ 9142411 w 9142411"/>
              <a:gd name="connsiteY4" fmla="*/ 237363 h 3631094"/>
              <a:gd name="connsiteX5" fmla="*/ 9142411 w 9142411"/>
              <a:gd name="connsiteY5" fmla="*/ 240987 h 3631094"/>
              <a:gd name="connsiteX6" fmla="*/ 9142411 w 9142411"/>
              <a:gd name="connsiteY6" fmla="*/ 252063 h 3631094"/>
              <a:gd name="connsiteX7" fmla="*/ 9142411 w 9142411"/>
              <a:gd name="connsiteY7" fmla="*/ 273993 h 3631094"/>
              <a:gd name="connsiteX8" fmla="*/ 9142411 w 9142411"/>
              <a:gd name="connsiteY8" fmla="*/ 304598 h 3631094"/>
              <a:gd name="connsiteX9" fmla="*/ 9142411 w 9142411"/>
              <a:gd name="connsiteY9" fmla="*/ 320754 h 3631094"/>
              <a:gd name="connsiteX10" fmla="*/ 9142411 w 9142411"/>
              <a:gd name="connsiteY10" fmla="*/ 345325 h 3631094"/>
              <a:gd name="connsiteX11" fmla="*/ 9142411 w 9142411"/>
              <a:gd name="connsiteY11" fmla="*/ 397619 h 3631094"/>
              <a:gd name="connsiteX12" fmla="*/ 9142411 w 9142411"/>
              <a:gd name="connsiteY12" fmla="*/ 416426 h 3631094"/>
              <a:gd name="connsiteX13" fmla="*/ 9142411 w 9142411"/>
              <a:gd name="connsiteY13" fmla="*/ 462927 h 3631094"/>
              <a:gd name="connsiteX14" fmla="*/ 9142411 w 9142411"/>
              <a:gd name="connsiteY14" fmla="*/ 529448 h 3631094"/>
              <a:gd name="connsiteX15" fmla="*/ 9142411 w 9142411"/>
              <a:gd name="connsiteY15" fmla="*/ 542694 h 3631094"/>
              <a:gd name="connsiteX16" fmla="*/ 9142411 w 9142411"/>
              <a:gd name="connsiteY16" fmla="*/ 638366 h 3631094"/>
              <a:gd name="connsiteX17" fmla="*/ 9142411 w 9142411"/>
              <a:gd name="connsiteY17" fmla="*/ 661268 h 3631094"/>
              <a:gd name="connsiteX18" fmla="*/ 9142411 w 9142411"/>
              <a:gd name="connsiteY18" fmla="*/ 751388 h 3631094"/>
              <a:gd name="connsiteX19" fmla="*/ 9142411 w 9142411"/>
              <a:gd name="connsiteY19" fmla="*/ 813331 h 3631094"/>
              <a:gd name="connsiteX20" fmla="*/ 9142411 w 9142411"/>
              <a:gd name="connsiteY20" fmla="*/ 883208 h 3631094"/>
              <a:gd name="connsiteX21" fmla="*/ 9142411 w 9142411"/>
              <a:gd name="connsiteY21" fmla="*/ 978024 h 3631094"/>
              <a:gd name="connsiteX22" fmla="*/ 9142411 w 9142411"/>
              <a:gd name="connsiteY22" fmla="*/ 979952 h 3631094"/>
              <a:gd name="connsiteX23" fmla="*/ 9142411 w 9142411"/>
              <a:gd name="connsiteY23" fmla="*/ 987083 h 3631094"/>
              <a:gd name="connsiteX24" fmla="*/ 9142411 w 9142411"/>
              <a:gd name="connsiteY24" fmla="*/ 993447 h 3631094"/>
              <a:gd name="connsiteX25" fmla="*/ 9142411 w 9142411"/>
              <a:gd name="connsiteY25" fmla="*/ 1008147 h 3631094"/>
              <a:gd name="connsiteX26" fmla="*/ 9142411 w 9142411"/>
              <a:gd name="connsiteY26" fmla="*/ 1030077 h 3631094"/>
              <a:gd name="connsiteX27" fmla="*/ 9142411 w 9142411"/>
              <a:gd name="connsiteY27" fmla="*/ 1060683 h 3631094"/>
              <a:gd name="connsiteX28" fmla="*/ 9142411 w 9142411"/>
              <a:gd name="connsiteY28" fmla="*/ 1093348 h 3631094"/>
              <a:gd name="connsiteX29" fmla="*/ 9142411 w 9142411"/>
              <a:gd name="connsiteY29" fmla="*/ 1101409 h 3631094"/>
              <a:gd name="connsiteX30" fmla="*/ 9142411 w 9142411"/>
              <a:gd name="connsiteY30" fmla="*/ 1153703 h 3631094"/>
              <a:gd name="connsiteX31" fmla="*/ 9142411 w 9142411"/>
              <a:gd name="connsiteY31" fmla="*/ 1209023 h 3631094"/>
              <a:gd name="connsiteX32" fmla="*/ 9142411 w 9142411"/>
              <a:gd name="connsiteY32" fmla="*/ 1590092 h 3631094"/>
              <a:gd name="connsiteX33" fmla="*/ 9142411 w 9142411"/>
              <a:gd name="connsiteY33" fmla="*/ 1592020 h 3631094"/>
              <a:gd name="connsiteX34" fmla="*/ 9142411 w 9142411"/>
              <a:gd name="connsiteY34" fmla="*/ 1597342 h 3631094"/>
              <a:gd name="connsiteX35" fmla="*/ 9142411 w 9142411"/>
              <a:gd name="connsiteY35" fmla="*/ 1605515 h 3631094"/>
              <a:gd name="connsiteX36" fmla="*/ 9142411 w 9142411"/>
              <a:gd name="connsiteY36" fmla="*/ 1620215 h 3631094"/>
              <a:gd name="connsiteX37" fmla="*/ 9142411 w 9142411"/>
              <a:gd name="connsiteY37" fmla="*/ 1642145 h 3631094"/>
              <a:gd name="connsiteX38" fmla="*/ 9142411 w 9142411"/>
              <a:gd name="connsiteY38" fmla="*/ 1672751 h 3631094"/>
              <a:gd name="connsiteX39" fmla="*/ 9142411 w 9142411"/>
              <a:gd name="connsiteY39" fmla="*/ 1707391 h 3631094"/>
              <a:gd name="connsiteX40" fmla="*/ 9142411 w 9142411"/>
              <a:gd name="connsiteY40" fmla="*/ 1713477 h 3631094"/>
              <a:gd name="connsiteX41" fmla="*/ 9142411 w 9142411"/>
              <a:gd name="connsiteY41" fmla="*/ 1765772 h 3631094"/>
              <a:gd name="connsiteX42" fmla="*/ 9142411 w 9142411"/>
              <a:gd name="connsiteY42" fmla="*/ 1829762 h 3631094"/>
              <a:gd name="connsiteX43" fmla="*/ 9142411 w 9142411"/>
              <a:gd name="connsiteY43" fmla="*/ 1831079 h 3631094"/>
              <a:gd name="connsiteX44" fmla="*/ 9142411 w 9142411"/>
              <a:gd name="connsiteY44" fmla="*/ 1910846 h 3631094"/>
              <a:gd name="connsiteX45" fmla="*/ 9142411 w 9142411"/>
              <a:gd name="connsiteY45" fmla="*/ 1965107 h 3631094"/>
              <a:gd name="connsiteX46" fmla="*/ 9142411 w 9142411"/>
              <a:gd name="connsiteY46" fmla="*/ 2274168 h 3631094"/>
              <a:gd name="connsiteX47" fmla="*/ 9142411 w 9142411"/>
              <a:gd name="connsiteY47" fmla="*/ 2276096 h 3631094"/>
              <a:gd name="connsiteX48" fmla="*/ 9142411 w 9142411"/>
              <a:gd name="connsiteY48" fmla="*/ 2289591 h 3631094"/>
              <a:gd name="connsiteX49" fmla="*/ 9142411 w 9142411"/>
              <a:gd name="connsiteY49" fmla="*/ 2304291 h 3631094"/>
              <a:gd name="connsiteX50" fmla="*/ 9142411 w 9142411"/>
              <a:gd name="connsiteY50" fmla="*/ 2326221 h 3631094"/>
              <a:gd name="connsiteX51" fmla="*/ 9142411 w 9142411"/>
              <a:gd name="connsiteY51" fmla="*/ 2356827 h 3631094"/>
              <a:gd name="connsiteX52" fmla="*/ 9142411 w 9142411"/>
              <a:gd name="connsiteY52" fmla="*/ 2386794 h 3631094"/>
              <a:gd name="connsiteX53" fmla="*/ 9142411 w 9142411"/>
              <a:gd name="connsiteY53" fmla="*/ 2397553 h 3631094"/>
              <a:gd name="connsiteX54" fmla="*/ 9142411 w 9142411"/>
              <a:gd name="connsiteY54" fmla="*/ 2449848 h 3631094"/>
              <a:gd name="connsiteX55" fmla="*/ 9142411 w 9142411"/>
              <a:gd name="connsiteY55" fmla="*/ 2515155 h 3631094"/>
              <a:gd name="connsiteX56" fmla="*/ 9142411 w 9142411"/>
              <a:gd name="connsiteY56" fmla="*/ 2577175 h 3631094"/>
              <a:gd name="connsiteX57" fmla="*/ 9142411 w 9142411"/>
              <a:gd name="connsiteY57" fmla="*/ 3261251 h 3631094"/>
              <a:gd name="connsiteX58" fmla="*/ 8965736 w 9142411"/>
              <a:gd name="connsiteY58" fmla="*/ 3014508 h 3631094"/>
              <a:gd name="connsiteX59" fmla="*/ 8431370 w 9142411"/>
              <a:gd name="connsiteY59" fmla="*/ 3087593 h 3631094"/>
              <a:gd name="connsiteX60" fmla="*/ 7630492 w 9142411"/>
              <a:gd name="connsiteY60" fmla="*/ 3101681 h 3631094"/>
              <a:gd name="connsiteX61" fmla="*/ 6948233 w 9142411"/>
              <a:gd name="connsiteY61" fmla="*/ 3346504 h 3631094"/>
              <a:gd name="connsiteX62" fmla="*/ 6378260 w 9142411"/>
              <a:gd name="connsiteY62" fmla="*/ 3446650 h 3631094"/>
              <a:gd name="connsiteX63" fmla="*/ 5645439 w 9142411"/>
              <a:gd name="connsiteY63" fmla="*/ 3490303 h 3631094"/>
              <a:gd name="connsiteX64" fmla="*/ 5245459 w 9142411"/>
              <a:gd name="connsiteY64" fmla="*/ 3572475 h 3631094"/>
              <a:gd name="connsiteX65" fmla="*/ 4744242 w 9142411"/>
              <a:gd name="connsiteY65" fmla="*/ 3616795 h 3631094"/>
              <a:gd name="connsiteX66" fmla="*/ 4559778 w 9142411"/>
              <a:gd name="connsiteY66" fmla="*/ 3621777 h 3631094"/>
              <a:gd name="connsiteX67" fmla="*/ 4102657 w 9142411"/>
              <a:gd name="connsiteY67" fmla="*/ 3621777 h 3631094"/>
              <a:gd name="connsiteX68" fmla="*/ 3749817 w 9142411"/>
              <a:gd name="connsiteY68" fmla="*/ 3568366 h 3631094"/>
              <a:gd name="connsiteX69" fmla="*/ 3209279 w 9142411"/>
              <a:gd name="connsiteY69" fmla="*/ 3436355 h 3631094"/>
              <a:gd name="connsiteX70" fmla="*/ 2537019 w 9142411"/>
              <a:gd name="connsiteY70" fmla="*/ 3432783 h 3631094"/>
              <a:gd name="connsiteX71" fmla="*/ 1718206 w 9142411"/>
              <a:gd name="connsiteY71" fmla="*/ 3281747 h 3631094"/>
              <a:gd name="connsiteX72" fmla="*/ 1202111 w 9142411"/>
              <a:gd name="connsiteY72" fmla="*/ 3149063 h 3631094"/>
              <a:gd name="connsiteX73" fmla="*/ 538369 w 9142411"/>
              <a:gd name="connsiteY73" fmla="*/ 3129327 h 3631094"/>
              <a:gd name="connsiteX74" fmla="*/ 0 w 9142411"/>
              <a:gd name="connsiteY74" fmla="*/ 3288984 h 3631094"/>
              <a:gd name="connsiteX75" fmla="*/ 0 w 9142411"/>
              <a:gd name="connsiteY75" fmla="*/ 2604908 h 3631094"/>
              <a:gd name="connsiteX76" fmla="*/ 0 w 9142411"/>
              <a:gd name="connsiteY76" fmla="*/ 2274168 h 3631094"/>
              <a:gd name="connsiteX77" fmla="*/ 0 w 9142411"/>
              <a:gd name="connsiteY77" fmla="*/ 1992840 h 3631094"/>
              <a:gd name="connsiteX78" fmla="*/ 0 w 9142411"/>
              <a:gd name="connsiteY78" fmla="*/ 1590092 h 3631094"/>
              <a:gd name="connsiteX79" fmla="*/ 0 w 9142411"/>
              <a:gd name="connsiteY79" fmla="*/ 1236756 h 3631094"/>
              <a:gd name="connsiteX80" fmla="*/ 0 w 9142411"/>
              <a:gd name="connsiteY80" fmla="*/ 1014815 h 3631094"/>
              <a:gd name="connsiteX81" fmla="*/ 0 w 9142411"/>
              <a:gd name="connsiteY81" fmla="*/ 978024 h 3631094"/>
              <a:gd name="connsiteX82" fmla="*/ 0 w 9142411"/>
              <a:gd name="connsiteY82" fmla="*/ 221940 h 3631094"/>
              <a:gd name="connsiteX83" fmla="*/ 0 w 9142411"/>
              <a:gd name="connsiteY83" fmla="*/ 0 h 3631094"/>
              <a:gd name="connsiteX0" fmla="*/ 0 w 9229497"/>
              <a:gd name="connsiteY0" fmla="*/ 0 h 3631094"/>
              <a:gd name="connsiteX1" fmla="*/ 9142411 w 9229497"/>
              <a:gd name="connsiteY1" fmla="*/ 0 h 3631094"/>
              <a:gd name="connsiteX2" fmla="*/ 9142411 w 9229497"/>
              <a:gd name="connsiteY2" fmla="*/ 221940 h 3631094"/>
              <a:gd name="connsiteX3" fmla="*/ 9142411 w 9229497"/>
              <a:gd name="connsiteY3" fmla="*/ 223868 h 3631094"/>
              <a:gd name="connsiteX4" fmla="*/ 9142411 w 9229497"/>
              <a:gd name="connsiteY4" fmla="*/ 237363 h 3631094"/>
              <a:gd name="connsiteX5" fmla="*/ 9142411 w 9229497"/>
              <a:gd name="connsiteY5" fmla="*/ 240987 h 3631094"/>
              <a:gd name="connsiteX6" fmla="*/ 9142411 w 9229497"/>
              <a:gd name="connsiteY6" fmla="*/ 252063 h 3631094"/>
              <a:gd name="connsiteX7" fmla="*/ 9142411 w 9229497"/>
              <a:gd name="connsiteY7" fmla="*/ 273993 h 3631094"/>
              <a:gd name="connsiteX8" fmla="*/ 9142411 w 9229497"/>
              <a:gd name="connsiteY8" fmla="*/ 304598 h 3631094"/>
              <a:gd name="connsiteX9" fmla="*/ 9142411 w 9229497"/>
              <a:gd name="connsiteY9" fmla="*/ 320754 h 3631094"/>
              <a:gd name="connsiteX10" fmla="*/ 9142411 w 9229497"/>
              <a:gd name="connsiteY10" fmla="*/ 345325 h 3631094"/>
              <a:gd name="connsiteX11" fmla="*/ 9142411 w 9229497"/>
              <a:gd name="connsiteY11" fmla="*/ 397619 h 3631094"/>
              <a:gd name="connsiteX12" fmla="*/ 9142411 w 9229497"/>
              <a:gd name="connsiteY12" fmla="*/ 416426 h 3631094"/>
              <a:gd name="connsiteX13" fmla="*/ 9142411 w 9229497"/>
              <a:gd name="connsiteY13" fmla="*/ 462927 h 3631094"/>
              <a:gd name="connsiteX14" fmla="*/ 9142411 w 9229497"/>
              <a:gd name="connsiteY14" fmla="*/ 529448 h 3631094"/>
              <a:gd name="connsiteX15" fmla="*/ 9142411 w 9229497"/>
              <a:gd name="connsiteY15" fmla="*/ 542694 h 3631094"/>
              <a:gd name="connsiteX16" fmla="*/ 9142411 w 9229497"/>
              <a:gd name="connsiteY16" fmla="*/ 638366 h 3631094"/>
              <a:gd name="connsiteX17" fmla="*/ 9142411 w 9229497"/>
              <a:gd name="connsiteY17" fmla="*/ 661268 h 3631094"/>
              <a:gd name="connsiteX18" fmla="*/ 9142411 w 9229497"/>
              <a:gd name="connsiteY18" fmla="*/ 751388 h 3631094"/>
              <a:gd name="connsiteX19" fmla="*/ 9142411 w 9229497"/>
              <a:gd name="connsiteY19" fmla="*/ 813331 h 3631094"/>
              <a:gd name="connsiteX20" fmla="*/ 9142411 w 9229497"/>
              <a:gd name="connsiteY20" fmla="*/ 883208 h 3631094"/>
              <a:gd name="connsiteX21" fmla="*/ 9142411 w 9229497"/>
              <a:gd name="connsiteY21" fmla="*/ 978024 h 3631094"/>
              <a:gd name="connsiteX22" fmla="*/ 9142411 w 9229497"/>
              <a:gd name="connsiteY22" fmla="*/ 979952 h 3631094"/>
              <a:gd name="connsiteX23" fmla="*/ 9142411 w 9229497"/>
              <a:gd name="connsiteY23" fmla="*/ 987083 h 3631094"/>
              <a:gd name="connsiteX24" fmla="*/ 9142411 w 9229497"/>
              <a:gd name="connsiteY24" fmla="*/ 993447 h 3631094"/>
              <a:gd name="connsiteX25" fmla="*/ 9142411 w 9229497"/>
              <a:gd name="connsiteY25" fmla="*/ 1008147 h 3631094"/>
              <a:gd name="connsiteX26" fmla="*/ 9142411 w 9229497"/>
              <a:gd name="connsiteY26" fmla="*/ 1030077 h 3631094"/>
              <a:gd name="connsiteX27" fmla="*/ 9142411 w 9229497"/>
              <a:gd name="connsiteY27" fmla="*/ 1060683 h 3631094"/>
              <a:gd name="connsiteX28" fmla="*/ 9142411 w 9229497"/>
              <a:gd name="connsiteY28" fmla="*/ 1093348 h 3631094"/>
              <a:gd name="connsiteX29" fmla="*/ 9142411 w 9229497"/>
              <a:gd name="connsiteY29" fmla="*/ 1101409 h 3631094"/>
              <a:gd name="connsiteX30" fmla="*/ 9142411 w 9229497"/>
              <a:gd name="connsiteY30" fmla="*/ 1153703 h 3631094"/>
              <a:gd name="connsiteX31" fmla="*/ 9142411 w 9229497"/>
              <a:gd name="connsiteY31" fmla="*/ 1209023 h 3631094"/>
              <a:gd name="connsiteX32" fmla="*/ 9142411 w 9229497"/>
              <a:gd name="connsiteY32" fmla="*/ 1590092 h 3631094"/>
              <a:gd name="connsiteX33" fmla="*/ 9142411 w 9229497"/>
              <a:gd name="connsiteY33" fmla="*/ 1592020 h 3631094"/>
              <a:gd name="connsiteX34" fmla="*/ 9142411 w 9229497"/>
              <a:gd name="connsiteY34" fmla="*/ 1597342 h 3631094"/>
              <a:gd name="connsiteX35" fmla="*/ 9142411 w 9229497"/>
              <a:gd name="connsiteY35" fmla="*/ 1605515 h 3631094"/>
              <a:gd name="connsiteX36" fmla="*/ 9142411 w 9229497"/>
              <a:gd name="connsiteY36" fmla="*/ 1620215 h 3631094"/>
              <a:gd name="connsiteX37" fmla="*/ 9142411 w 9229497"/>
              <a:gd name="connsiteY37" fmla="*/ 1642145 h 3631094"/>
              <a:gd name="connsiteX38" fmla="*/ 9142411 w 9229497"/>
              <a:gd name="connsiteY38" fmla="*/ 1672751 h 3631094"/>
              <a:gd name="connsiteX39" fmla="*/ 9142411 w 9229497"/>
              <a:gd name="connsiteY39" fmla="*/ 1707391 h 3631094"/>
              <a:gd name="connsiteX40" fmla="*/ 9142411 w 9229497"/>
              <a:gd name="connsiteY40" fmla="*/ 1713477 h 3631094"/>
              <a:gd name="connsiteX41" fmla="*/ 9142411 w 9229497"/>
              <a:gd name="connsiteY41" fmla="*/ 1765772 h 3631094"/>
              <a:gd name="connsiteX42" fmla="*/ 9142411 w 9229497"/>
              <a:gd name="connsiteY42" fmla="*/ 1829762 h 3631094"/>
              <a:gd name="connsiteX43" fmla="*/ 9142411 w 9229497"/>
              <a:gd name="connsiteY43" fmla="*/ 1831079 h 3631094"/>
              <a:gd name="connsiteX44" fmla="*/ 9142411 w 9229497"/>
              <a:gd name="connsiteY44" fmla="*/ 1910846 h 3631094"/>
              <a:gd name="connsiteX45" fmla="*/ 9142411 w 9229497"/>
              <a:gd name="connsiteY45" fmla="*/ 1965107 h 3631094"/>
              <a:gd name="connsiteX46" fmla="*/ 9142411 w 9229497"/>
              <a:gd name="connsiteY46" fmla="*/ 2274168 h 3631094"/>
              <a:gd name="connsiteX47" fmla="*/ 9142411 w 9229497"/>
              <a:gd name="connsiteY47" fmla="*/ 2276096 h 3631094"/>
              <a:gd name="connsiteX48" fmla="*/ 9142411 w 9229497"/>
              <a:gd name="connsiteY48" fmla="*/ 2289591 h 3631094"/>
              <a:gd name="connsiteX49" fmla="*/ 9142411 w 9229497"/>
              <a:gd name="connsiteY49" fmla="*/ 2304291 h 3631094"/>
              <a:gd name="connsiteX50" fmla="*/ 9142411 w 9229497"/>
              <a:gd name="connsiteY50" fmla="*/ 2326221 h 3631094"/>
              <a:gd name="connsiteX51" fmla="*/ 9142411 w 9229497"/>
              <a:gd name="connsiteY51" fmla="*/ 2356827 h 3631094"/>
              <a:gd name="connsiteX52" fmla="*/ 9142411 w 9229497"/>
              <a:gd name="connsiteY52" fmla="*/ 2386794 h 3631094"/>
              <a:gd name="connsiteX53" fmla="*/ 9142411 w 9229497"/>
              <a:gd name="connsiteY53" fmla="*/ 2397553 h 3631094"/>
              <a:gd name="connsiteX54" fmla="*/ 9142411 w 9229497"/>
              <a:gd name="connsiteY54" fmla="*/ 2449848 h 3631094"/>
              <a:gd name="connsiteX55" fmla="*/ 9142411 w 9229497"/>
              <a:gd name="connsiteY55" fmla="*/ 2515155 h 3631094"/>
              <a:gd name="connsiteX56" fmla="*/ 9142411 w 9229497"/>
              <a:gd name="connsiteY56" fmla="*/ 2577175 h 3631094"/>
              <a:gd name="connsiteX57" fmla="*/ 9229497 w 9229497"/>
              <a:gd name="connsiteY57" fmla="*/ 2985480 h 3631094"/>
              <a:gd name="connsiteX58" fmla="*/ 8965736 w 9229497"/>
              <a:gd name="connsiteY58" fmla="*/ 3014508 h 3631094"/>
              <a:gd name="connsiteX59" fmla="*/ 8431370 w 9229497"/>
              <a:gd name="connsiteY59" fmla="*/ 3087593 h 3631094"/>
              <a:gd name="connsiteX60" fmla="*/ 7630492 w 9229497"/>
              <a:gd name="connsiteY60" fmla="*/ 3101681 h 3631094"/>
              <a:gd name="connsiteX61" fmla="*/ 6948233 w 9229497"/>
              <a:gd name="connsiteY61" fmla="*/ 3346504 h 3631094"/>
              <a:gd name="connsiteX62" fmla="*/ 6378260 w 9229497"/>
              <a:gd name="connsiteY62" fmla="*/ 3446650 h 3631094"/>
              <a:gd name="connsiteX63" fmla="*/ 5645439 w 9229497"/>
              <a:gd name="connsiteY63" fmla="*/ 3490303 h 3631094"/>
              <a:gd name="connsiteX64" fmla="*/ 5245459 w 9229497"/>
              <a:gd name="connsiteY64" fmla="*/ 3572475 h 3631094"/>
              <a:gd name="connsiteX65" fmla="*/ 4744242 w 9229497"/>
              <a:gd name="connsiteY65" fmla="*/ 3616795 h 3631094"/>
              <a:gd name="connsiteX66" fmla="*/ 4559778 w 9229497"/>
              <a:gd name="connsiteY66" fmla="*/ 3621777 h 3631094"/>
              <a:gd name="connsiteX67" fmla="*/ 4102657 w 9229497"/>
              <a:gd name="connsiteY67" fmla="*/ 3621777 h 3631094"/>
              <a:gd name="connsiteX68" fmla="*/ 3749817 w 9229497"/>
              <a:gd name="connsiteY68" fmla="*/ 3568366 h 3631094"/>
              <a:gd name="connsiteX69" fmla="*/ 3209279 w 9229497"/>
              <a:gd name="connsiteY69" fmla="*/ 3436355 h 3631094"/>
              <a:gd name="connsiteX70" fmla="*/ 2537019 w 9229497"/>
              <a:gd name="connsiteY70" fmla="*/ 3432783 h 3631094"/>
              <a:gd name="connsiteX71" fmla="*/ 1718206 w 9229497"/>
              <a:gd name="connsiteY71" fmla="*/ 3281747 h 3631094"/>
              <a:gd name="connsiteX72" fmla="*/ 1202111 w 9229497"/>
              <a:gd name="connsiteY72" fmla="*/ 3149063 h 3631094"/>
              <a:gd name="connsiteX73" fmla="*/ 538369 w 9229497"/>
              <a:gd name="connsiteY73" fmla="*/ 3129327 h 3631094"/>
              <a:gd name="connsiteX74" fmla="*/ 0 w 9229497"/>
              <a:gd name="connsiteY74" fmla="*/ 3288984 h 3631094"/>
              <a:gd name="connsiteX75" fmla="*/ 0 w 9229497"/>
              <a:gd name="connsiteY75" fmla="*/ 2604908 h 3631094"/>
              <a:gd name="connsiteX76" fmla="*/ 0 w 9229497"/>
              <a:gd name="connsiteY76" fmla="*/ 2274168 h 3631094"/>
              <a:gd name="connsiteX77" fmla="*/ 0 w 9229497"/>
              <a:gd name="connsiteY77" fmla="*/ 1992840 h 3631094"/>
              <a:gd name="connsiteX78" fmla="*/ 0 w 9229497"/>
              <a:gd name="connsiteY78" fmla="*/ 1590092 h 3631094"/>
              <a:gd name="connsiteX79" fmla="*/ 0 w 9229497"/>
              <a:gd name="connsiteY79" fmla="*/ 1236756 h 3631094"/>
              <a:gd name="connsiteX80" fmla="*/ 0 w 9229497"/>
              <a:gd name="connsiteY80" fmla="*/ 1014815 h 3631094"/>
              <a:gd name="connsiteX81" fmla="*/ 0 w 9229497"/>
              <a:gd name="connsiteY81" fmla="*/ 978024 h 3631094"/>
              <a:gd name="connsiteX82" fmla="*/ 0 w 9229497"/>
              <a:gd name="connsiteY82" fmla="*/ 221940 h 3631094"/>
              <a:gd name="connsiteX83" fmla="*/ 0 w 9229497"/>
              <a:gd name="connsiteY83" fmla="*/ 0 h 3631094"/>
              <a:gd name="connsiteX0" fmla="*/ 0 w 9229497"/>
              <a:gd name="connsiteY0" fmla="*/ 0 h 3631094"/>
              <a:gd name="connsiteX1" fmla="*/ 9142411 w 9229497"/>
              <a:gd name="connsiteY1" fmla="*/ 0 h 3631094"/>
              <a:gd name="connsiteX2" fmla="*/ 9142411 w 9229497"/>
              <a:gd name="connsiteY2" fmla="*/ 221940 h 3631094"/>
              <a:gd name="connsiteX3" fmla="*/ 9142411 w 9229497"/>
              <a:gd name="connsiteY3" fmla="*/ 223868 h 3631094"/>
              <a:gd name="connsiteX4" fmla="*/ 9142411 w 9229497"/>
              <a:gd name="connsiteY4" fmla="*/ 237363 h 3631094"/>
              <a:gd name="connsiteX5" fmla="*/ 9142411 w 9229497"/>
              <a:gd name="connsiteY5" fmla="*/ 240987 h 3631094"/>
              <a:gd name="connsiteX6" fmla="*/ 9142411 w 9229497"/>
              <a:gd name="connsiteY6" fmla="*/ 252063 h 3631094"/>
              <a:gd name="connsiteX7" fmla="*/ 9142411 w 9229497"/>
              <a:gd name="connsiteY7" fmla="*/ 273993 h 3631094"/>
              <a:gd name="connsiteX8" fmla="*/ 9142411 w 9229497"/>
              <a:gd name="connsiteY8" fmla="*/ 304598 h 3631094"/>
              <a:gd name="connsiteX9" fmla="*/ 9142411 w 9229497"/>
              <a:gd name="connsiteY9" fmla="*/ 320754 h 3631094"/>
              <a:gd name="connsiteX10" fmla="*/ 9142411 w 9229497"/>
              <a:gd name="connsiteY10" fmla="*/ 345325 h 3631094"/>
              <a:gd name="connsiteX11" fmla="*/ 9142411 w 9229497"/>
              <a:gd name="connsiteY11" fmla="*/ 397619 h 3631094"/>
              <a:gd name="connsiteX12" fmla="*/ 9142411 w 9229497"/>
              <a:gd name="connsiteY12" fmla="*/ 416426 h 3631094"/>
              <a:gd name="connsiteX13" fmla="*/ 9142411 w 9229497"/>
              <a:gd name="connsiteY13" fmla="*/ 462927 h 3631094"/>
              <a:gd name="connsiteX14" fmla="*/ 9142411 w 9229497"/>
              <a:gd name="connsiteY14" fmla="*/ 529448 h 3631094"/>
              <a:gd name="connsiteX15" fmla="*/ 9142411 w 9229497"/>
              <a:gd name="connsiteY15" fmla="*/ 542694 h 3631094"/>
              <a:gd name="connsiteX16" fmla="*/ 9142411 w 9229497"/>
              <a:gd name="connsiteY16" fmla="*/ 638366 h 3631094"/>
              <a:gd name="connsiteX17" fmla="*/ 9142411 w 9229497"/>
              <a:gd name="connsiteY17" fmla="*/ 661268 h 3631094"/>
              <a:gd name="connsiteX18" fmla="*/ 9142411 w 9229497"/>
              <a:gd name="connsiteY18" fmla="*/ 751388 h 3631094"/>
              <a:gd name="connsiteX19" fmla="*/ 9142411 w 9229497"/>
              <a:gd name="connsiteY19" fmla="*/ 813331 h 3631094"/>
              <a:gd name="connsiteX20" fmla="*/ 9142411 w 9229497"/>
              <a:gd name="connsiteY20" fmla="*/ 883208 h 3631094"/>
              <a:gd name="connsiteX21" fmla="*/ 9142411 w 9229497"/>
              <a:gd name="connsiteY21" fmla="*/ 978024 h 3631094"/>
              <a:gd name="connsiteX22" fmla="*/ 9142411 w 9229497"/>
              <a:gd name="connsiteY22" fmla="*/ 979952 h 3631094"/>
              <a:gd name="connsiteX23" fmla="*/ 9142411 w 9229497"/>
              <a:gd name="connsiteY23" fmla="*/ 987083 h 3631094"/>
              <a:gd name="connsiteX24" fmla="*/ 9142411 w 9229497"/>
              <a:gd name="connsiteY24" fmla="*/ 993447 h 3631094"/>
              <a:gd name="connsiteX25" fmla="*/ 9142411 w 9229497"/>
              <a:gd name="connsiteY25" fmla="*/ 1008147 h 3631094"/>
              <a:gd name="connsiteX26" fmla="*/ 9142411 w 9229497"/>
              <a:gd name="connsiteY26" fmla="*/ 1030077 h 3631094"/>
              <a:gd name="connsiteX27" fmla="*/ 9142411 w 9229497"/>
              <a:gd name="connsiteY27" fmla="*/ 1060683 h 3631094"/>
              <a:gd name="connsiteX28" fmla="*/ 9142411 w 9229497"/>
              <a:gd name="connsiteY28" fmla="*/ 1093348 h 3631094"/>
              <a:gd name="connsiteX29" fmla="*/ 9142411 w 9229497"/>
              <a:gd name="connsiteY29" fmla="*/ 1101409 h 3631094"/>
              <a:gd name="connsiteX30" fmla="*/ 9142411 w 9229497"/>
              <a:gd name="connsiteY30" fmla="*/ 1153703 h 3631094"/>
              <a:gd name="connsiteX31" fmla="*/ 9142411 w 9229497"/>
              <a:gd name="connsiteY31" fmla="*/ 1209023 h 3631094"/>
              <a:gd name="connsiteX32" fmla="*/ 9142411 w 9229497"/>
              <a:gd name="connsiteY32" fmla="*/ 1590092 h 3631094"/>
              <a:gd name="connsiteX33" fmla="*/ 9142411 w 9229497"/>
              <a:gd name="connsiteY33" fmla="*/ 1592020 h 3631094"/>
              <a:gd name="connsiteX34" fmla="*/ 9142411 w 9229497"/>
              <a:gd name="connsiteY34" fmla="*/ 1597342 h 3631094"/>
              <a:gd name="connsiteX35" fmla="*/ 9142411 w 9229497"/>
              <a:gd name="connsiteY35" fmla="*/ 1605515 h 3631094"/>
              <a:gd name="connsiteX36" fmla="*/ 9142411 w 9229497"/>
              <a:gd name="connsiteY36" fmla="*/ 1620215 h 3631094"/>
              <a:gd name="connsiteX37" fmla="*/ 9142411 w 9229497"/>
              <a:gd name="connsiteY37" fmla="*/ 1642145 h 3631094"/>
              <a:gd name="connsiteX38" fmla="*/ 9142411 w 9229497"/>
              <a:gd name="connsiteY38" fmla="*/ 1672751 h 3631094"/>
              <a:gd name="connsiteX39" fmla="*/ 9142411 w 9229497"/>
              <a:gd name="connsiteY39" fmla="*/ 1707391 h 3631094"/>
              <a:gd name="connsiteX40" fmla="*/ 9142411 w 9229497"/>
              <a:gd name="connsiteY40" fmla="*/ 1713477 h 3631094"/>
              <a:gd name="connsiteX41" fmla="*/ 9142411 w 9229497"/>
              <a:gd name="connsiteY41" fmla="*/ 1765772 h 3631094"/>
              <a:gd name="connsiteX42" fmla="*/ 9142411 w 9229497"/>
              <a:gd name="connsiteY42" fmla="*/ 1829762 h 3631094"/>
              <a:gd name="connsiteX43" fmla="*/ 9142411 w 9229497"/>
              <a:gd name="connsiteY43" fmla="*/ 1831079 h 3631094"/>
              <a:gd name="connsiteX44" fmla="*/ 9142411 w 9229497"/>
              <a:gd name="connsiteY44" fmla="*/ 1910846 h 3631094"/>
              <a:gd name="connsiteX45" fmla="*/ 9142411 w 9229497"/>
              <a:gd name="connsiteY45" fmla="*/ 1965107 h 3631094"/>
              <a:gd name="connsiteX46" fmla="*/ 9142411 w 9229497"/>
              <a:gd name="connsiteY46" fmla="*/ 2274168 h 3631094"/>
              <a:gd name="connsiteX47" fmla="*/ 9142411 w 9229497"/>
              <a:gd name="connsiteY47" fmla="*/ 2276096 h 3631094"/>
              <a:gd name="connsiteX48" fmla="*/ 9142411 w 9229497"/>
              <a:gd name="connsiteY48" fmla="*/ 2289591 h 3631094"/>
              <a:gd name="connsiteX49" fmla="*/ 9142411 w 9229497"/>
              <a:gd name="connsiteY49" fmla="*/ 2304291 h 3631094"/>
              <a:gd name="connsiteX50" fmla="*/ 9142411 w 9229497"/>
              <a:gd name="connsiteY50" fmla="*/ 2326221 h 3631094"/>
              <a:gd name="connsiteX51" fmla="*/ 9142411 w 9229497"/>
              <a:gd name="connsiteY51" fmla="*/ 2356827 h 3631094"/>
              <a:gd name="connsiteX52" fmla="*/ 9142411 w 9229497"/>
              <a:gd name="connsiteY52" fmla="*/ 2386794 h 3631094"/>
              <a:gd name="connsiteX53" fmla="*/ 9142411 w 9229497"/>
              <a:gd name="connsiteY53" fmla="*/ 2397553 h 3631094"/>
              <a:gd name="connsiteX54" fmla="*/ 9142411 w 9229497"/>
              <a:gd name="connsiteY54" fmla="*/ 2449848 h 3631094"/>
              <a:gd name="connsiteX55" fmla="*/ 9142411 w 9229497"/>
              <a:gd name="connsiteY55" fmla="*/ 2515155 h 3631094"/>
              <a:gd name="connsiteX56" fmla="*/ 9142411 w 9229497"/>
              <a:gd name="connsiteY56" fmla="*/ 2577175 h 3631094"/>
              <a:gd name="connsiteX57" fmla="*/ 9229497 w 9229497"/>
              <a:gd name="connsiteY57" fmla="*/ 2985480 h 3631094"/>
              <a:gd name="connsiteX58" fmla="*/ 8965736 w 9229497"/>
              <a:gd name="connsiteY58" fmla="*/ 3014508 h 3631094"/>
              <a:gd name="connsiteX59" fmla="*/ 8431370 w 9229497"/>
              <a:gd name="connsiteY59" fmla="*/ 3087593 h 3631094"/>
              <a:gd name="connsiteX60" fmla="*/ 7630492 w 9229497"/>
              <a:gd name="connsiteY60" fmla="*/ 3101681 h 3631094"/>
              <a:gd name="connsiteX61" fmla="*/ 6948233 w 9229497"/>
              <a:gd name="connsiteY61" fmla="*/ 3346504 h 3631094"/>
              <a:gd name="connsiteX62" fmla="*/ 6302060 w 9229497"/>
              <a:gd name="connsiteY62" fmla="*/ 3484750 h 3631094"/>
              <a:gd name="connsiteX63" fmla="*/ 5645439 w 9229497"/>
              <a:gd name="connsiteY63" fmla="*/ 3490303 h 3631094"/>
              <a:gd name="connsiteX64" fmla="*/ 5245459 w 9229497"/>
              <a:gd name="connsiteY64" fmla="*/ 3572475 h 3631094"/>
              <a:gd name="connsiteX65" fmla="*/ 4744242 w 9229497"/>
              <a:gd name="connsiteY65" fmla="*/ 3616795 h 3631094"/>
              <a:gd name="connsiteX66" fmla="*/ 4559778 w 9229497"/>
              <a:gd name="connsiteY66" fmla="*/ 3621777 h 3631094"/>
              <a:gd name="connsiteX67" fmla="*/ 4102657 w 9229497"/>
              <a:gd name="connsiteY67" fmla="*/ 3621777 h 3631094"/>
              <a:gd name="connsiteX68" fmla="*/ 3749817 w 9229497"/>
              <a:gd name="connsiteY68" fmla="*/ 3568366 h 3631094"/>
              <a:gd name="connsiteX69" fmla="*/ 3209279 w 9229497"/>
              <a:gd name="connsiteY69" fmla="*/ 3436355 h 3631094"/>
              <a:gd name="connsiteX70" fmla="*/ 2537019 w 9229497"/>
              <a:gd name="connsiteY70" fmla="*/ 3432783 h 3631094"/>
              <a:gd name="connsiteX71" fmla="*/ 1718206 w 9229497"/>
              <a:gd name="connsiteY71" fmla="*/ 3281747 h 3631094"/>
              <a:gd name="connsiteX72" fmla="*/ 1202111 w 9229497"/>
              <a:gd name="connsiteY72" fmla="*/ 3149063 h 3631094"/>
              <a:gd name="connsiteX73" fmla="*/ 538369 w 9229497"/>
              <a:gd name="connsiteY73" fmla="*/ 3129327 h 3631094"/>
              <a:gd name="connsiteX74" fmla="*/ 0 w 9229497"/>
              <a:gd name="connsiteY74" fmla="*/ 3288984 h 3631094"/>
              <a:gd name="connsiteX75" fmla="*/ 0 w 9229497"/>
              <a:gd name="connsiteY75" fmla="*/ 2604908 h 3631094"/>
              <a:gd name="connsiteX76" fmla="*/ 0 w 9229497"/>
              <a:gd name="connsiteY76" fmla="*/ 2274168 h 3631094"/>
              <a:gd name="connsiteX77" fmla="*/ 0 w 9229497"/>
              <a:gd name="connsiteY77" fmla="*/ 1992840 h 3631094"/>
              <a:gd name="connsiteX78" fmla="*/ 0 w 9229497"/>
              <a:gd name="connsiteY78" fmla="*/ 1590092 h 3631094"/>
              <a:gd name="connsiteX79" fmla="*/ 0 w 9229497"/>
              <a:gd name="connsiteY79" fmla="*/ 1236756 h 3631094"/>
              <a:gd name="connsiteX80" fmla="*/ 0 w 9229497"/>
              <a:gd name="connsiteY80" fmla="*/ 1014815 h 3631094"/>
              <a:gd name="connsiteX81" fmla="*/ 0 w 9229497"/>
              <a:gd name="connsiteY81" fmla="*/ 978024 h 3631094"/>
              <a:gd name="connsiteX82" fmla="*/ 0 w 9229497"/>
              <a:gd name="connsiteY82" fmla="*/ 221940 h 3631094"/>
              <a:gd name="connsiteX83" fmla="*/ 0 w 9229497"/>
              <a:gd name="connsiteY83" fmla="*/ 0 h 3631094"/>
              <a:gd name="connsiteX0" fmla="*/ 0 w 9229497"/>
              <a:gd name="connsiteY0" fmla="*/ 0 h 3631094"/>
              <a:gd name="connsiteX1" fmla="*/ 9142411 w 9229497"/>
              <a:gd name="connsiteY1" fmla="*/ 0 h 3631094"/>
              <a:gd name="connsiteX2" fmla="*/ 9142411 w 9229497"/>
              <a:gd name="connsiteY2" fmla="*/ 221940 h 3631094"/>
              <a:gd name="connsiteX3" fmla="*/ 9142411 w 9229497"/>
              <a:gd name="connsiteY3" fmla="*/ 223868 h 3631094"/>
              <a:gd name="connsiteX4" fmla="*/ 9142411 w 9229497"/>
              <a:gd name="connsiteY4" fmla="*/ 237363 h 3631094"/>
              <a:gd name="connsiteX5" fmla="*/ 9142411 w 9229497"/>
              <a:gd name="connsiteY5" fmla="*/ 240987 h 3631094"/>
              <a:gd name="connsiteX6" fmla="*/ 9142411 w 9229497"/>
              <a:gd name="connsiteY6" fmla="*/ 252063 h 3631094"/>
              <a:gd name="connsiteX7" fmla="*/ 9142411 w 9229497"/>
              <a:gd name="connsiteY7" fmla="*/ 273993 h 3631094"/>
              <a:gd name="connsiteX8" fmla="*/ 9142411 w 9229497"/>
              <a:gd name="connsiteY8" fmla="*/ 304598 h 3631094"/>
              <a:gd name="connsiteX9" fmla="*/ 9142411 w 9229497"/>
              <a:gd name="connsiteY9" fmla="*/ 320754 h 3631094"/>
              <a:gd name="connsiteX10" fmla="*/ 9142411 w 9229497"/>
              <a:gd name="connsiteY10" fmla="*/ 345325 h 3631094"/>
              <a:gd name="connsiteX11" fmla="*/ 9142411 w 9229497"/>
              <a:gd name="connsiteY11" fmla="*/ 397619 h 3631094"/>
              <a:gd name="connsiteX12" fmla="*/ 9142411 w 9229497"/>
              <a:gd name="connsiteY12" fmla="*/ 416426 h 3631094"/>
              <a:gd name="connsiteX13" fmla="*/ 9142411 w 9229497"/>
              <a:gd name="connsiteY13" fmla="*/ 462927 h 3631094"/>
              <a:gd name="connsiteX14" fmla="*/ 9142411 w 9229497"/>
              <a:gd name="connsiteY14" fmla="*/ 529448 h 3631094"/>
              <a:gd name="connsiteX15" fmla="*/ 9142411 w 9229497"/>
              <a:gd name="connsiteY15" fmla="*/ 542694 h 3631094"/>
              <a:gd name="connsiteX16" fmla="*/ 9142411 w 9229497"/>
              <a:gd name="connsiteY16" fmla="*/ 638366 h 3631094"/>
              <a:gd name="connsiteX17" fmla="*/ 9142411 w 9229497"/>
              <a:gd name="connsiteY17" fmla="*/ 661268 h 3631094"/>
              <a:gd name="connsiteX18" fmla="*/ 9142411 w 9229497"/>
              <a:gd name="connsiteY18" fmla="*/ 751388 h 3631094"/>
              <a:gd name="connsiteX19" fmla="*/ 9142411 w 9229497"/>
              <a:gd name="connsiteY19" fmla="*/ 813331 h 3631094"/>
              <a:gd name="connsiteX20" fmla="*/ 9142411 w 9229497"/>
              <a:gd name="connsiteY20" fmla="*/ 883208 h 3631094"/>
              <a:gd name="connsiteX21" fmla="*/ 9142411 w 9229497"/>
              <a:gd name="connsiteY21" fmla="*/ 978024 h 3631094"/>
              <a:gd name="connsiteX22" fmla="*/ 9142411 w 9229497"/>
              <a:gd name="connsiteY22" fmla="*/ 979952 h 3631094"/>
              <a:gd name="connsiteX23" fmla="*/ 9142411 w 9229497"/>
              <a:gd name="connsiteY23" fmla="*/ 987083 h 3631094"/>
              <a:gd name="connsiteX24" fmla="*/ 9142411 w 9229497"/>
              <a:gd name="connsiteY24" fmla="*/ 993447 h 3631094"/>
              <a:gd name="connsiteX25" fmla="*/ 9142411 w 9229497"/>
              <a:gd name="connsiteY25" fmla="*/ 1008147 h 3631094"/>
              <a:gd name="connsiteX26" fmla="*/ 9142411 w 9229497"/>
              <a:gd name="connsiteY26" fmla="*/ 1030077 h 3631094"/>
              <a:gd name="connsiteX27" fmla="*/ 9142411 w 9229497"/>
              <a:gd name="connsiteY27" fmla="*/ 1060683 h 3631094"/>
              <a:gd name="connsiteX28" fmla="*/ 9142411 w 9229497"/>
              <a:gd name="connsiteY28" fmla="*/ 1093348 h 3631094"/>
              <a:gd name="connsiteX29" fmla="*/ 9142411 w 9229497"/>
              <a:gd name="connsiteY29" fmla="*/ 1101409 h 3631094"/>
              <a:gd name="connsiteX30" fmla="*/ 9142411 w 9229497"/>
              <a:gd name="connsiteY30" fmla="*/ 1153703 h 3631094"/>
              <a:gd name="connsiteX31" fmla="*/ 9142411 w 9229497"/>
              <a:gd name="connsiteY31" fmla="*/ 1209023 h 3631094"/>
              <a:gd name="connsiteX32" fmla="*/ 9142411 w 9229497"/>
              <a:gd name="connsiteY32" fmla="*/ 1590092 h 3631094"/>
              <a:gd name="connsiteX33" fmla="*/ 9142411 w 9229497"/>
              <a:gd name="connsiteY33" fmla="*/ 1592020 h 3631094"/>
              <a:gd name="connsiteX34" fmla="*/ 9142411 w 9229497"/>
              <a:gd name="connsiteY34" fmla="*/ 1597342 h 3631094"/>
              <a:gd name="connsiteX35" fmla="*/ 9142411 w 9229497"/>
              <a:gd name="connsiteY35" fmla="*/ 1605515 h 3631094"/>
              <a:gd name="connsiteX36" fmla="*/ 9142411 w 9229497"/>
              <a:gd name="connsiteY36" fmla="*/ 1620215 h 3631094"/>
              <a:gd name="connsiteX37" fmla="*/ 9142411 w 9229497"/>
              <a:gd name="connsiteY37" fmla="*/ 1642145 h 3631094"/>
              <a:gd name="connsiteX38" fmla="*/ 9142411 w 9229497"/>
              <a:gd name="connsiteY38" fmla="*/ 1672751 h 3631094"/>
              <a:gd name="connsiteX39" fmla="*/ 9142411 w 9229497"/>
              <a:gd name="connsiteY39" fmla="*/ 1707391 h 3631094"/>
              <a:gd name="connsiteX40" fmla="*/ 9142411 w 9229497"/>
              <a:gd name="connsiteY40" fmla="*/ 1713477 h 3631094"/>
              <a:gd name="connsiteX41" fmla="*/ 9142411 w 9229497"/>
              <a:gd name="connsiteY41" fmla="*/ 1765772 h 3631094"/>
              <a:gd name="connsiteX42" fmla="*/ 9142411 w 9229497"/>
              <a:gd name="connsiteY42" fmla="*/ 1829762 h 3631094"/>
              <a:gd name="connsiteX43" fmla="*/ 9142411 w 9229497"/>
              <a:gd name="connsiteY43" fmla="*/ 1831079 h 3631094"/>
              <a:gd name="connsiteX44" fmla="*/ 9142411 w 9229497"/>
              <a:gd name="connsiteY44" fmla="*/ 1910846 h 3631094"/>
              <a:gd name="connsiteX45" fmla="*/ 9142411 w 9229497"/>
              <a:gd name="connsiteY45" fmla="*/ 1965107 h 3631094"/>
              <a:gd name="connsiteX46" fmla="*/ 9142411 w 9229497"/>
              <a:gd name="connsiteY46" fmla="*/ 2274168 h 3631094"/>
              <a:gd name="connsiteX47" fmla="*/ 9142411 w 9229497"/>
              <a:gd name="connsiteY47" fmla="*/ 2276096 h 3631094"/>
              <a:gd name="connsiteX48" fmla="*/ 9142411 w 9229497"/>
              <a:gd name="connsiteY48" fmla="*/ 2289591 h 3631094"/>
              <a:gd name="connsiteX49" fmla="*/ 9142411 w 9229497"/>
              <a:gd name="connsiteY49" fmla="*/ 2304291 h 3631094"/>
              <a:gd name="connsiteX50" fmla="*/ 9142411 w 9229497"/>
              <a:gd name="connsiteY50" fmla="*/ 2326221 h 3631094"/>
              <a:gd name="connsiteX51" fmla="*/ 9142411 w 9229497"/>
              <a:gd name="connsiteY51" fmla="*/ 2356827 h 3631094"/>
              <a:gd name="connsiteX52" fmla="*/ 9142411 w 9229497"/>
              <a:gd name="connsiteY52" fmla="*/ 2386794 h 3631094"/>
              <a:gd name="connsiteX53" fmla="*/ 9142411 w 9229497"/>
              <a:gd name="connsiteY53" fmla="*/ 2397553 h 3631094"/>
              <a:gd name="connsiteX54" fmla="*/ 9142411 w 9229497"/>
              <a:gd name="connsiteY54" fmla="*/ 2449848 h 3631094"/>
              <a:gd name="connsiteX55" fmla="*/ 9142411 w 9229497"/>
              <a:gd name="connsiteY55" fmla="*/ 2515155 h 3631094"/>
              <a:gd name="connsiteX56" fmla="*/ 9142411 w 9229497"/>
              <a:gd name="connsiteY56" fmla="*/ 2577175 h 3631094"/>
              <a:gd name="connsiteX57" fmla="*/ 9229497 w 9229497"/>
              <a:gd name="connsiteY57" fmla="*/ 2985480 h 3631094"/>
              <a:gd name="connsiteX58" fmla="*/ 8965736 w 9229497"/>
              <a:gd name="connsiteY58" fmla="*/ 3014508 h 3631094"/>
              <a:gd name="connsiteX59" fmla="*/ 8431370 w 9229497"/>
              <a:gd name="connsiteY59" fmla="*/ 3087593 h 3631094"/>
              <a:gd name="connsiteX60" fmla="*/ 7630492 w 9229497"/>
              <a:gd name="connsiteY60" fmla="*/ 3101681 h 3631094"/>
              <a:gd name="connsiteX61" fmla="*/ 6948233 w 9229497"/>
              <a:gd name="connsiteY61" fmla="*/ 3346504 h 3631094"/>
              <a:gd name="connsiteX62" fmla="*/ 6327460 w 9229497"/>
              <a:gd name="connsiteY62" fmla="*/ 3319650 h 3631094"/>
              <a:gd name="connsiteX63" fmla="*/ 5645439 w 9229497"/>
              <a:gd name="connsiteY63" fmla="*/ 3490303 h 3631094"/>
              <a:gd name="connsiteX64" fmla="*/ 5245459 w 9229497"/>
              <a:gd name="connsiteY64" fmla="*/ 3572475 h 3631094"/>
              <a:gd name="connsiteX65" fmla="*/ 4744242 w 9229497"/>
              <a:gd name="connsiteY65" fmla="*/ 3616795 h 3631094"/>
              <a:gd name="connsiteX66" fmla="*/ 4559778 w 9229497"/>
              <a:gd name="connsiteY66" fmla="*/ 3621777 h 3631094"/>
              <a:gd name="connsiteX67" fmla="*/ 4102657 w 9229497"/>
              <a:gd name="connsiteY67" fmla="*/ 3621777 h 3631094"/>
              <a:gd name="connsiteX68" fmla="*/ 3749817 w 9229497"/>
              <a:gd name="connsiteY68" fmla="*/ 3568366 h 3631094"/>
              <a:gd name="connsiteX69" fmla="*/ 3209279 w 9229497"/>
              <a:gd name="connsiteY69" fmla="*/ 3436355 h 3631094"/>
              <a:gd name="connsiteX70" fmla="*/ 2537019 w 9229497"/>
              <a:gd name="connsiteY70" fmla="*/ 3432783 h 3631094"/>
              <a:gd name="connsiteX71" fmla="*/ 1718206 w 9229497"/>
              <a:gd name="connsiteY71" fmla="*/ 3281747 h 3631094"/>
              <a:gd name="connsiteX72" fmla="*/ 1202111 w 9229497"/>
              <a:gd name="connsiteY72" fmla="*/ 3149063 h 3631094"/>
              <a:gd name="connsiteX73" fmla="*/ 538369 w 9229497"/>
              <a:gd name="connsiteY73" fmla="*/ 3129327 h 3631094"/>
              <a:gd name="connsiteX74" fmla="*/ 0 w 9229497"/>
              <a:gd name="connsiteY74" fmla="*/ 3288984 h 3631094"/>
              <a:gd name="connsiteX75" fmla="*/ 0 w 9229497"/>
              <a:gd name="connsiteY75" fmla="*/ 2604908 h 3631094"/>
              <a:gd name="connsiteX76" fmla="*/ 0 w 9229497"/>
              <a:gd name="connsiteY76" fmla="*/ 2274168 h 3631094"/>
              <a:gd name="connsiteX77" fmla="*/ 0 w 9229497"/>
              <a:gd name="connsiteY77" fmla="*/ 1992840 h 3631094"/>
              <a:gd name="connsiteX78" fmla="*/ 0 w 9229497"/>
              <a:gd name="connsiteY78" fmla="*/ 1590092 h 3631094"/>
              <a:gd name="connsiteX79" fmla="*/ 0 w 9229497"/>
              <a:gd name="connsiteY79" fmla="*/ 1236756 h 3631094"/>
              <a:gd name="connsiteX80" fmla="*/ 0 w 9229497"/>
              <a:gd name="connsiteY80" fmla="*/ 1014815 h 3631094"/>
              <a:gd name="connsiteX81" fmla="*/ 0 w 9229497"/>
              <a:gd name="connsiteY81" fmla="*/ 978024 h 3631094"/>
              <a:gd name="connsiteX82" fmla="*/ 0 w 9229497"/>
              <a:gd name="connsiteY82" fmla="*/ 221940 h 3631094"/>
              <a:gd name="connsiteX83" fmla="*/ 0 w 9229497"/>
              <a:gd name="connsiteY83" fmla="*/ 0 h 3631094"/>
              <a:gd name="connsiteX0" fmla="*/ 0 w 9229497"/>
              <a:gd name="connsiteY0" fmla="*/ 0 h 3632140"/>
              <a:gd name="connsiteX1" fmla="*/ 9142411 w 9229497"/>
              <a:gd name="connsiteY1" fmla="*/ 0 h 3632140"/>
              <a:gd name="connsiteX2" fmla="*/ 9142411 w 9229497"/>
              <a:gd name="connsiteY2" fmla="*/ 221940 h 3632140"/>
              <a:gd name="connsiteX3" fmla="*/ 9142411 w 9229497"/>
              <a:gd name="connsiteY3" fmla="*/ 223868 h 3632140"/>
              <a:gd name="connsiteX4" fmla="*/ 9142411 w 9229497"/>
              <a:gd name="connsiteY4" fmla="*/ 237363 h 3632140"/>
              <a:gd name="connsiteX5" fmla="*/ 9142411 w 9229497"/>
              <a:gd name="connsiteY5" fmla="*/ 240987 h 3632140"/>
              <a:gd name="connsiteX6" fmla="*/ 9142411 w 9229497"/>
              <a:gd name="connsiteY6" fmla="*/ 252063 h 3632140"/>
              <a:gd name="connsiteX7" fmla="*/ 9142411 w 9229497"/>
              <a:gd name="connsiteY7" fmla="*/ 273993 h 3632140"/>
              <a:gd name="connsiteX8" fmla="*/ 9142411 w 9229497"/>
              <a:gd name="connsiteY8" fmla="*/ 304598 h 3632140"/>
              <a:gd name="connsiteX9" fmla="*/ 9142411 w 9229497"/>
              <a:gd name="connsiteY9" fmla="*/ 320754 h 3632140"/>
              <a:gd name="connsiteX10" fmla="*/ 9142411 w 9229497"/>
              <a:gd name="connsiteY10" fmla="*/ 345325 h 3632140"/>
              <a:gd name="connsiteX11" fmla="*/ 9142411 w 9229497"/>
              <a:gd name="connsiteY11" fmla="*/ 397619 h 3632140"/>
              <a:gd name="connsiteX12" fmla="*/ 9142411 w 9229497"/>
              <a:gd name="connsiteY12" fmla="*/ 416426 h 3632140"/>
              <a:gd name="connsiteX13" fmla="*/ 9142411 w 9229497"/>
              <a:gd name="connsiteY13" fmla="*/ 462927 h 3632140"/>
              <a:gd name="connsiteX14" fmla="*/ 9142411 w 9229497"/>
              <a:gd name="connsiteY14" fmla="*/ 529448 h 3632140"/>
              <a:gd name="connsiteX15" fmla="*/ 9142411 w 9229497"/>
              <a:gd name="connsiteY15" fmla="*/ 542694 h 3632140"/>
              <a:gd name="connsiteX16" fmla="*/ 9142411 w 9229497"/>
              <a:gd name="connsiteY16" fmla="*/ 638366 h 3632140"/>
              <a:gd name="connsiteX17" fmla="*/ 9142411 w 9229497"/>
              <a:gd name="connsiteY17" fmla="*/ 661268 h 3632140"/>
              <a:gd name="connsiteX18" fmla="*/ 9142411 w 9229497"/>
              <a:gd name="connsiteY18" fmla="*/ 751388 h 3632140"/>
              <a:gd name="connsiteX19" fmla="*/ 9142411 w 9229497"/>
              <a:gd name="connsiteY19" fmla="*/ 813331 h 3632140"/>
              <a:gd name="connsiteX20" fmla="*/ 9142411 w 9229497"/>
              <a:gd name="connsiteY20" fmla="*/ 883208 h 3632140"/>
              <a:gd name="connsiteX21" fmla="*/ 9142411 w 9229497"/>
              <a:gd name="connsiteY21" fmla="*/ 978024 h 3632140"/>
              <a:gd name="connsiteX22" fmla="*/ 9142411 w 9229497"/>
              <a:gd name="connsiteY22" fmla="*/ 979952 h 3632140"/>
              <a:gd name="connsiteX23" fmla="*/ 9142411 w 9229497"/>
              <a:gd name="connsiteY23" fmla="*/ 987083 h 3632140"/>
              <a:gd name="connsiteX24" fmla="*/ 9142411 w 9229497"/>
              <a:gd name="connsiteY24" fmla="*/ 993447 h 3632140"/>
              <a:gd name="connsiteX25" fmla="*/ 9142411 w 9229497"/>
              <a:gd name="connsiteY25" fmla="*/ 1008147 h 3632140"/>
              <a:gd name="connsiteX26" fmla="*/ 9142411 w 9229497"/>
              <a:gd name="connsiteY26" fmla="*/ 1030077 h 3632140"/>
              <a:gd name="connsiteX27" fmla="*/ 9142411 w 9229497"/>
              <a:gd name="connsiteY27" fmla="*/ 1060683 h 3632140"/>
              <a:gd name="connsiteX28" fmla="*/ 9142411 w 9229497"/>
              <a:gd name="connsiteY28" fmla="*/ 1093348 h 3632140"/>
              <a:gd name="connsiteX29" fmla="*/ 9142411 w 9229497"/>
              <a:gd name="connsiteY29" fmla="*/ 1101409 h 3632140"/>
              <a:gd name="connsiteX30" fmla="*/ 9142411 w 9229497"/>
              <a:gd name="connsiteY30" fmla="*/ 1153703 h 3632140"/>
              <a:gd name="connsiteX31" fmla="*/ 9142411 w 9229497"/>
              <a:gd name="connsiteY31" fmla="*/ 1209023 h 3632140"/>
              <a:gd name="connsiteX32" fmla="*/ 9142411 w 9229497"/>
              <a:gd name="connsiteY32" fmla="*/ 1590092 h 3632140"/>
              <a:gd name="connsiteX33" fmla="*/ 9142411 w 9229497"/>
              <a:gd name="connsiteY33" fmla="*/ 1592020 h 3632140"/>
              <a:gd name="connsiteX34" fmla="*/ 9142411 w 9229497"/>
              <a:gd name="connsiteY34" fmla="*/ 1597342 h 3632140"/>
              <a:gd name="connsiteX35" fmla="*/ 9142411 w 9229497"/>
              <a:gd name="connsiteY35" fmla="*/ 1605515 h 3632140"/>
              <a:gd name="connsiteX36" fmla="*/ 9142411 w 9229497"/>
              <a:gd name="connsiteY36" fmla="*/ 1620215 h 3632140"/>
              <a:gd name="connsiteX37" fmla="*/ 9142411 w 9229497"/>
              <a:gd name="connsiteY37" fmla="*/ 1642145 h 3632140"/>
              <a:gd name="connsiteX38" fmla="*/ 9142411 w 9229497"/>
              <a:gd name="connsiteY38" fmla="*/ 1672751 h 3632140"/>
              <a:gd name="connsiteX39" fmla="*/ 9142411 w 9229497"/>
              <a:gd name="connsiteY39" fmla="*/ 1707391 h 3632140"/>
              <a:gd name="connsiteX40" fmla="*/ 9142411 w 9229497"/>
              <a:gd name="connsiteY40" fmla="*/ 1713477 h 3632140"/>
              <a:gd name="connsiteX41" fmla="*/ 9142411 w 9229497"/>
              <a:gd name="connsiteY41" fmla="*/ 1765772 h 3632140"/>
              <a:gd name="connsiteX42" fmla="*/ 9142411 w 9229497"/>
              <a:gd name="connsiteY42" fmla="*/ 1829762 h 3632140"/>
              <a:gd name="connsiteX43" fmla="*/ 9142411 w 9229497"/>
              <a:gd name="connsiteY43" fmla="*/ 1831079 h 3632140"/>
              <a:gd name="connsiteX44" fmla="*/ 9142411 w 9229497"/>
              <a:gd name="connsiteY44" fmla="*/ 1910846 h 3632140"/>
              <a:gd name="connsiteX45" fmla="*/ 9142411 w 9229497"/>
              <a:gd name="connsiteY45" fmla="*/ 1965107 h 3632140"/>
              <a:gd name="connsiteX46" fmla="*/ 9142411 w 9229497"/>
              <a:gd name="connsiteY46" fmla="*/ 2274168 h 3632140"/>
              <a:gd name="connsiteX47" fmla="*/ 9142411 w 9229497"/>
              <a:gd name="connsiteY47" fmla="*/ 2276096 h 3632140"/>
              <a:gd name="connsiteX48" fmla="*/ 9142411 w 9229497"/>
              <a:gd name="connsiteY48" fmla="*/ 2289591 h 3632140"/>
              <a:gd name="connsiteX49" fmla="*/ 9142411 w 9229497"/>
              <a:gd name="connsiteY49" fmla="*/ 2304291 h 3632140"/>
              <a:gd name="connsiteX50" fmla="*/ 9142411 w 9229497"/>
              <a:gd name="connsiteY50" fmla="*/ 2326221 h 3632140"/>
              <a:gd name="connsiteX51" fmla="*/ 9142411 w 9229497"/>
              <a:gd name="connsiteY51" fmla="*/ 2356827 h 3632140"/>
              <a:gd name="connsiteX52" fmla="*/ 9142411 w 9229497"/>
              <a:gd name="connsiteY52" fmla="*/ 2386794 h 3632140"/>
              <a:gd name="connsiteX53" fmla="*/ 9142411 w 9229497"/>
              <a:gd name="connsiteY53" fmla="*/ 2397553 h 3632140"/>
              <a:gd name="connsiteX54" fmla="*/ 9142411 w 9229497"/>
              <a:gd name="connsiteY54" fmla="*/ 2449848 h 3632140"/>
              <a:gd name="connsiteX55" fmla="*/ 9142411 w 9229497"/>
              <a:gd name="connsiteY55" fmla="*/ 2515155 h 3632140"/>
              <a:gd name="connsiteX56" fmla="*/ 9142411 w 9229497"/>
              <a:gd name="connsiteY56" fmla="*/ 2577175 h 3632140"/>
              <a:gd name="connsiteX57" fmla="*/ 9229497 w 9229497"/>
              <a:gd name="connsiteY57" fmla="*/ 2985480 h 3632140"/>
              <a:gd name="connsiteX58" fmla="*/ 8965736 w 9229497"/>
              <a:gd name="connsiteY58" fmla="*/ 3014508 h 3632140"/>
              <a:gd name="connsiteX59" fmla="*/ 8431370 w 9229497"/>
              <a:gd name="connsiteY59" fmla="*/ 3087593 h 3632140"/>
              <a:gd name="connsiteX60" fmla="*/ 7630492 w 9229497"/>
              <a:gd name="connsiteY60" fmla="*/ 3101681 h 3632140"/>
              <a:gd name="connsiteX61" fmla="*/ 6948233 w 9229497"/>
              <a:gd name="connsiteY61" fmla="*/ 3346504 h 3632140"/>
              <a:gd name="connsiteX62" fmla="*/ 6327460 w 9229497"/>
              <a:gd name="connsiteY62" fmla="*/ 3319650 h 3632140"/>
              <a:gd name="connsiteX63" fmla="*/ 5645439 w 9229497"/>
              <a:gd name="connsiteY63" fmla="*/ 3490303 h 3632140"/>
              <a:gd name="connsiteX64" fmla="*/ 5245459 w 9229497"/>
              <a:gd name="connsiteY64" fmla="*/ 3572475 h 3632140"/>
              <a:gd name="connsiteX65" fmla="*/ 4677567 w 9229497"/>
              <a:gd name="connsiteY65" fmla="*/ 3591395 h 3632140"/>
              <a:gd name="connsiteX66" fmla="*/ 4559778 w 9229497"/>
              <a:gd name="connsiteY66" fmla="*/ 3621777 h 3632140"/>
              <a:gd name="connsiteX67" fmla="*/ 4102657 w 9229497"/>
              <a:gd name="connsiteY67" fmla="*/ 3621777 h 3632140"/>
              <a:gd name="connsiteX68" fmla="*/ 3749817 w 9229497"/>
              <a:gd name="connsiteY68" fmla="*/ 3568366 h 3632140"/>
              <a:gd name="connsiteX69" fmla="*/ 3209279 w 9229497"/>
              <a:gd name="connsiteY69" fmla="*/ 3436355 h 3632140"/>
              <a:gd name="connsiteX70" fmla="*/ 2537019 w 9229497"/>
              <a:gd name="connsiteY70" fmla="*/ 3432783 h 3632140"/>
              <a:gd name="connsiteX71" fmla="*/ 1718206 w 9229497"/>
              <a:gd name="connsiteY71" fmla="*/ 3281747 h 3632140"/>
              <a:gd name="connsiteX72" fmla="*/ 1202111 w 9229497"/>
              <a:gd name="connsiteY72" fmla="*/ 3149063 h 3632140"/>
              <a:gd name="connsiteX73" fmla="*/ 538369 w 9229497"/>
              <a:gd name="connsiteY73" fmla="*/ 3129327 h 3632140"/>
              <a:gd name="connsiteX74" fmla="*/ 0 w 9229497"/>
              <a:gd name="connsiteY74" fmla="*/ 3288984 h 3632140"/>
              <a:gd name="connsiteX75" fmla="*/ 0 w 9229497"/>
              <a:gd name="connsiteY75" fmla="*/ 2604908 h 3632140"/>
              <a:gd name="connsiteX76" fmla="*/ 0 w 9229497"/>
              <a:gd name="connsiteY76" fmla="*/ 2274168 h 3632140"/>
              <a:gd name="connsiteX77" fmla="*/ 0 w 9229497"/>
              <a:gd name="connsiteY77" fmla="*/ 1992840 h 3632140"/>
              <a:gd name="connsiteX78" fmla="*/ 0 w 9229497"/>
              <a:gd name="connsiteY78" fmla="*/ 1590092 h 3632140"/>
              <a:gd name="connsiteX79" fmla="*/ 0 w 9229497"/>
              <a:gd name="connsiteY79" fmla="*/ 1236756 h 3632140"/>
              <a:gd name="connsiteX80" fmla="*/ 0 w 9229497"/>
              <a:gd name="connsiteY80" fmla="*/ 1014815 h 3632140"/>
              <a:gd name="connsiteX81" fmla="*/ 0 w 9229497"/>
              <a:gd name="connsiteY81" fmla="*/ 978024 h 3632140"/>
              <a:gd name="connsiteX82" fmla="*/ 0 w 9229497"/>
              <a:gd name="connsiteY82" fmla="*/ 221940 h 3632140"/>
              <a:gd name="connsiteX83" fmla="*/ 0 w 9229497"/>
              <a:gd name="connsiteY83" fmla="*/ 0 h 3632140"/>
              <a:gd name="connsiteX0" fmla="*/ 0 w 9229497"/>
              <a:gd name="connsiteY0" fmla="*/ 0 h 3632140"/>
              <a:gd name="connsiteX1" fmla="*/ 9142411 w 9229497"/>
              <a:gd name="connsiteY1" fmla="*/ 0 h 3632140"/>
              <a:gd name="connsiteX2" fmla="*/ 9142411 w 9229497"/>
              <a:gd name="connsiteY2" fmla="*/ 221940 h 3632140"/>
              <a:gd name="connsiteX3" fmla="*/ 9142411 w 9229497"/>
              <a:gd name="connsiteY3" fmla="*/ 223868 h 3632140"/>
              <a:gd name="connsiteX4" fmla="*/ 9142411 w 9229497"/>
              <a:gd name="connsiteY4" fmla="*/ 237363 h 3632140"/>
              <a:gd name="connsiteX5" fmla="*/ 9142411 w 9229497"/>
              <a:gd name="connsiteY5" fmla="*/ 240987 h 3632140"/>
              <a:gd name="connsiteX6" fmla="*/ 9142411 w 9229497"/>
              <a:gd name="connsiteY6" fmla="*/ 252063 h 3632140"/>
              <a:gd name="connsiteX7" fmla="*/ 9142411 w 9229497"/>
              <a:gd name="connsiteY7" fmla="*/ 273993 h 3632140"/>
              <a:gd name="connsiteX8" fmla="*/ 9142411 w 9229497"/>
              <a:gd name="connsiteY8" fmla="*/ 304598 h 3632140"/>
              <a:gd name="connsiteX9" fmla="*/ 9142411 w 9229497"/>
              <a:gd name="connsiteY9" fmla="*/ 320754 h 3632140"/>
              <a:gd name="connsiteX10" fmla="*/ 9142411 w 9229497"/>
              <a:gd name="connsiteY10" fmla="*/ 345325 h 3632140"/>
              <a:gd name="connsiteX11" fmla="*/ 9142411 w 9229497"/>
              <a:gd name="connsiteY11" fmla="*/ 397619 h 3632140"/>
              <a:gd name="connsiteX12" fmla="*/ 9142411 w 9229497"/>
              <a:gd name="connsiteY12" fmla="*/ 416426 h 3632140"/>
              <a:gd name="connsiteX13" fmla="*/ 9142411 w 9229497"/>
              <a:gd name="connsiteY13" fmla="*/ 462927 h 3632140"/>
              <a:gd name="connsiteX14" fmla="*/ 9142411 w 9229497"/>
              <a:gd name="connsiteY14" fmla="*/ 529448 h 3632140"/>
              <a:gd name="connsiteX15" fmla="*/ 9142411 w 9229497"/>
              <a:gd name="connsiteY15" fmla="*/ 542694 h 3632140"/>
              <a:gd name="connsiteX16" fmla="*/ 9142411 w 9229497"/>
              <a:gd name="connsiteY16" fmla="*/ 638366 h 3632140"/>
              <a:gd name="connsiteX17" fmla="*/ 9142411 w 9229497"/>
              <a:gd name="connsiteY17" fmla="*/ 661268 h 3632140"/>
              <a:gd name="connsiteX18" fmla="*/ 9142411 w 9229497"/>
              <a:gd name="connsiteY18" fmla="*/ 751388 h 3632140"/>
              <a:gd name="connsiteX19" fmla="*/ 9142411 w 9229497"/>
              <a:gd name="connsiteY19" fmla="*/ 813331 h 3632140"/>
              <a:gd name="connsiteX20" fmla="*/ 9142411 w 9229497"/>
              <a:gd name="connsiteY20" fmla="*/ 883208 h 3632140"/>
              <a:gd name="connsiteX21" fmla="*/ 9142411 w 9229497"/>
              <a:gd name="connsiteY21" fmla="*/ 978024 h 3632140"/>
              <a:gd name="connsiteX22" fmla="*/ 9142411 w 9229497"/>
              <a:gd name="connsiteY22" fmla="*/ 979952 h 3632140"/>
              <a:gd name="connsiteX23" fmla="*/ 9142411 w 9229497"/>
              <a:gd name="connsiteY23" fmla="*/ 987083 h 3632140"/>
              <a:gd name="connsiteX24" fmla="*/ 9142411 w 9229497"/>
              <a:gd name="connsiteY24" fmla="*/ 993447 h 3632140"/>
              <a:gd name="connsiteX25" fmla="*/ 9142411 w 9229497"/>
              <a:gd name="connsiteY25" fmla="*/ 1008147 h 3632140"/>
              <a:gd name="connsiteX26" fmla="*/ 9142411 w 9229497"/>
              <a:gd name="connsiteY26" fmla="*/ 1030077 h 3632140"/>
              <a:gd name="connsiteX27" fmla="*/ 9142411 w 9229497"/>
              <a:gd name="connsiteY27" fmla="*/ 1060683 h 3632140"/>
              <a:gd name="connsiteX28" fmla="*/ 9142411 w 9229497"/>
              <a:gd name="connsiteY28" fmla="*/ 1093348 h 3632140"/>
              <a:gd name="connsiteX29" fmla="*/ 9142411 w 9229497"/>
              <a:gd name="connsiteY29" fmla="*/ 1101409 h 3632140"/>
              <a:gd name="connsiteX30" fmla="*/ 9142411 w 9229497"/>
              <a:gd name="connsiteY30" fmla="*/ 1153703 h 3632140"/>
              <a:gd name="connsiteX31" fmla="*/ 9142411 w 9229497"/>
              <a:gd name="connsiteY31" fmla="*/ 1209023 h 3632140"/>
              <a:gd name="connsiteX32" fmla="*/ 9142411 w 9229497"/>
              <a:gd name="connsiteY32" fmla="*/ 1590092 h 3632140"/>
              <a:gd name="connsiteX33" fmla="*/ 9142411 w 9229497"/>
              <a:gd name="connsiteY33" fmla="*/ 1592020 h 3632140"/>
              <a:gd name="connsiteX34" fmla="*/ 9142411 w 9229497"/>
              <a:gd name="connsiteY34" fmla="*/ 1597342 h 3632140"/>
              <a:gd name="connsiteX35" fmla="*/ 9142411 w 9229497"/>
              <a:gd name="connsiteY35" fmla="*/ 1605515 h 3632140"/>
              <a:gd name="connsiteX36" fmla="*/ 9142411 w 9229497"/>
              <a:gd name="connsiteY36" fmla="*/ 1620215 h 3632140"/>
              <a:gd name="connsiteX37" fmla="*/ 9142411 w 9229497"/>
              <a:gd name="connsiteY37" fmla="*/ 1642145 h 3632140"/>
              <a:gd name="connsiteX38" fmla="*/ 9142411 w 9229497"/>
              <a:gd name="connsiteY38" fmla="*/ 1672751 h 3632140"/>
              <a:gd name="connsiteX39" fmla="*/ 9142411 w 9229497"/>
              <a:gd name="connsiteY39" fmla="*/ 1707391 h 3632140"/>
              <a:gd name="connsiteX40" fmla="*/ 9142411 w 9229497"/>
              <a:gd name="connsiteY40" fmla="*/ 1713477 h 3632140"/>
              <a:gd name="connsiteX41" fmla="*/ 9142411 w 9229497"/>
              <a:gd name="connsiteY41" fmla="*/ 1765772 h 3632140"/>
              <a:gd name="connsiteX42" fmla="*/ 9142411 w 9229497"/>
              <a:gd name="connsiteY42" fmla="*/ 1829762 h 3632140"/>
              <a:gd name="connsiteX43" fmla="*/ 9142411 w 9229497"/>
              <a:gd name="connsiteY43" fmla="*/ 1831079 h 3632140"/>
              <a:gd name="connsiteX44" fmla="*/ 9142411 w 9229497"/>
              <a:gd name="connsiteY44" fmla="*/ 1910846 h 3632140"/>
              <a:gd name="connsiteX45" fmla="*/ 9142411 w 9229497"/>
              <a:gd name="connsiteY45" fmla="*/ 1965107 h 3632140"/>
              <a:gd name="connsiteX46" fmla="*/ 9142411 w 9229497"/>
              <a:gd name="connsiteY46" fmla="*/ 2274168 h 3632140"/>
              <a:gd name="connsiteX47" fmla="*/ 9142411 w 9229497"/>
              <a:gd name="connsiteY47" fmla="*/ 2276096 h 3632140"/>
              <a:gd name="connsiteX48" fmla="*/ 9142411 w 9229497"/>
              <a:gd name="connsiteY48" fmla="*/ 2289591 h 3632140"/>
              <a:gd name="connsiteX49" fmla="*/ 9142411 w 9229497"/>
              <a:gd name="connsiteY49" fmla="*/ 2304291 h 3632140"/>
              <a:gd name="connsiteX50" fmla="*/ 9142411 w 9229497"/>
              <a:gd name="connsiteY50" fmla="*/ 2326221 h 3632140"/>
              <a:gd name="connsiteX51" fmla="*/ 9142411 w 9229497"/>
              <a:gd name="connsiteY51" fmla="*/ 2356827 h 3632140"/>
              <a:gd name="connsiteX52" fmla="*/ 9142411 w 9229497"/>
              <a:gd name="connsiteY52" fmla="*/ 2386794 h 3632140"/>
              <a:gd name="connsiteX53" fmla="*/ 9142411 w 9229497"/>
              <a:gd name="connsiteY53" fmla="*/ 2397553 h 3632140"/>
              <a:gd name="connsiteX54" fmla="*/ 9142411 w 9229497"/>
              <a:gd name="connsiteY54" fmla="*/ 2449848 h 3632140"/>
              <a:gd name="connsiteX55" fmla="*/ 9142411 w 9229497"/>
              <a:gd name="connsiteY55" fmla="*/ 2515155 h 3632140"/>
              <a:gd name="connsiteX56" fmla="*/ 9142411 w 9229497"/>
              <a:gd name="connsiteY56" fmla="*/ 2577175 h 3632140"/>
              <a:gd name="connsiteX57" fmla="*/ 9229497 w 9229497"/>
              <a:gd name="connsiteY57" fmla="*/ 2985480 h 3632140"/>
              <a:gd name="connsiteX58" fmla="*/ 8965736 w 9229497"/>
              <a:gd name="connsiteY58" fmla="*/ 3014508 h 3632140"/>
              <a:gd name="connsiteX59" fmla="*/ 8431370 w 9229497"/>
              <a:gd name="connsiteY59" fmla="*/ 3087593 h 3632140"/>
              <a:gd name="connsiteX60" fmla="*/ 7630492 w 9229497"/>
              <a:gd name="connsiteY60" fmla="*/ 3101681 h 3632140"/>
              <a:gd name="connsiteX61" fmla="*/ 6948233 w 9229497"/>
              <a:gd name="connsiteY61" fmla="*/ 3346504 h 3632140"/>
              <a:gd name="connsiteX62" fmla="*/ 6327460 w 9229497"/>
              <a:gd name="connsiteY62" fmla="*/ 3319650 h 3632140"/>
              <a:gd name="connsiteX63" fmla="*/ 5645439 w 9229497"/>
              <a:gd name="connsiteY63" fmla="*/ 3490303 h 3632140"/>
              <a:gd name="connsiteX64" fmla="*/ 5245459 w 9229497"/>
              <a:gd name="connsiteY64" fmla="*/ 3572475 h 3632140"/>
              <a:gd name="connsiteX65" fmla="*/ 4677567 w 9229497"/>
              <a:gd name="connsiteY65" fmla="*/ 3591395 h 3632140"/>
              <a:gd name="connsiteX66" fmla="*/ 4559778 w 9229497"/>
              <a:gd name="connsiteY66" fmla="*/ 3621777 h 3632140"/>
              <a:gd name="connsiteX67" fmla="*/ 4102657 w 9229497"/>
              <a:gd name="connsiteY67" fmla="*/ 3621777 h 3632140"/>
              <a:gd name="connsiteX68" fmla="*/ 3749817 w 9229497"/>
              <a:gd name="connsiteY68" fmla="*/ 3568366 h 3632140"/>
              <a:gd name="connsiteX69" fmla="*/ 3209279 w 9229497"/>
              <a:gd name="connsiteY69" fmla="*/ 3436355 h 3632140"/>
              <a:gd name="connsiteX70" fmla="*/ 2537019 w 9229497"/>
              <a:gd name="connsiteY70" fmla="*/ 3432783 h 3632140"/>
              <a:gd name="connsiteX71" fmla="*/ 1718206 w 9229497"/>
              <a:gd name="connsiteY71" fmla="*/ 3281747 h 3632140"/>
              <a:gd name="connsiteX72" fmla="*/ 1202111 w 9229497"/>
              <a:gd name="connsiteY72" fmla="*/ 3149063 h 3632140"/>
              <a:gd name="connsiteX73" fmla="*/ 538369 w 9229497"/>
              <a:gd name="connsiteY73" fmla="*/ 3129327 h 3632140"/>
              <a:gd name="connsiteX74" fmla="*/ 0 w 9229497"/>
              <a:gd name="connsiteY74" fmla="*/ 3288984 h 3632140"/>
              <a:gd name="connsiteX75" fmla="*/ 0 w 9229497"/>
              <a:gd name="connsiteY75" fmla="*/ 2604908 h 3632140"/>
              <a:gd name="connsiteX76" fmla="*/ 0 w 9229497"/>
              <a:gd name="connsiteY76" fmla="*/ 2274168 h 3632140"/>
              <a:gd name="connsiteX77" fmla="*/ 0 w 9229497"/>
              <a:gd name="connsiteY77" fmla="*/ 1992840 h 3632140"/>
              <a:gd name="connsiteX78" fmla="*/ 0 w 9229497"/>
              <a:gd name="connsiteY78" fmla="*/ 1590092 h 3632140"/>
              <a:gd name="connsiteX79" fmla="*/ 0 w 9229497"/>
              <a:gd name="connsiteY79" fmla="*/ 1236756 h 3632140"/>
              <a:gd name="connsiteX80" fmla="*/ 0 w 9229497"/>
              <a:gd name="connsiteY80" fmla="*/ 1014815 h 3632140"/>
              <a:gd name="connsiteX81" fmla="*/ 0 w 9229497"/>
              <a:gd name="connsiteY81" fmla="*/ 978024 h 3632140"/>
              <a:gd name="connsiteX82" fmla="*/ 0 w 9229497"/>
              <a:gd name="connsiteY82" fmla="*/ 221940 h 3632140"/>
              <a:gd name="connsiteX83" fmla="*/ 0 w 9229497"/>
              <a:gd name="connsiteY83" fmla="*/ 0 h 3632140"/>
              <a:gd name="connsiteX0" fmla="*/ 0 w 9229497"/>
              <a:gd name="connsiteY0" fmla="*/ 0 h 3621833"/>
              <a:gd name="connsiteX1" fmla="*/ 9142411 w 9229497"/>
              <a:gd name="connsiteY1" fmla="*/ 0 h 3621833"/>
              <a:gd name="connsiteX2" fmla="*/ 9142411 w 9229497"/>
              <a:gd name="connsiteY2" fmla="*/ 221940 h 3621833"/>
              <a:gd name="connsiteX3" fmla="*/ 9142411 w 9229497"/>
              <a:gd name="connsiteY3" fmla="*/ 223868 h 3621833"/>
              <a:gd name="connsiteX4" fmla="*/ 9142411 w 9229497"/>
              <a:gd name="connsiteY4" fmla="*/ 237363 h 3621833"/>
              <a:gd name="connsiteX5" fmla="*/ 9142411 w 9229497"/>
              <a:gd name="connsiteY5" fmla="*/ 240987 h 3621833"/>
              <a:gd name="connsiteX6" fmla="*/ 9142411 w 9229497"/>
              <a:gd name="connsiteY6" fmla="*/ 252063 h 3621833"/>
              <a:gd name="connsiteX7" fmla="*/ 9142411 w 9229497"/>
              <a:gd name="connsiteY7" fmla="*/ 273993 h 3621833"/>
              <a:gd name="connsiteX8" fmla="*/ 9142411 w 9229497"/>
              <a:gd name="connsiteY8" fmla="*/ 304598 h 3621833"/>
              <a:gd name="connsiteX9" fmla="*/ 9142411 w 9229497"/>
              <a:gd name="connsiteY9" fmla="*/ 320754 h 3621833"/>
              <a:gd name="connsiteX10" fmla="*/ 9142411 w 9229497"/>
              <a:gd name="connsiteY10" fmla="*/ 345325 h 3621833"/>
              <a:gd name="connsiteX11" fmla="*/ 9142411 w 9229497"/>
              <a:gd name="connsiteY11" fmla="*/ 397619 h 3621833"/>
              <a:gd name="connsiteX12" fmla="*/ 9142411 w 9229497"/>
              <a:gd name="connsiteY12" fmla="*/ 416426 h 3621833"/>
              <a:gd name="connsiteX13" fmla="*/ 9142411 w 9229497"/>
              <a:gd name="connsiteY13" fmla="*/ 462927 h 3621833"/>
              <a:gd name="connsiteX14" fmla="*/ 9142411 w 9229497"/>
              <a:gd name="connsiteY14" fmla="*/ 529448 h 3621833"/>
              <a:gd name="connsiteX15" fmla="*/ 9142411 w 9229497"/>
              <a:gd name="connsiteY15" fmla="*/ 542694 h 3621833"/>
              <a:gd name="connsiteX16" fmla="*/ 9142411 w 9229497"/>
              <a:gd name="connsiteY16" fmla="*/ 638366 h 3621833"/>
              <a:gd name="connsiteX17" fmla="*/ 9142411 w 9229497"/>
              <a:gd name="connsiteY17" fmla="*/ 661268 h 3621833"/>
              <a:gd name="connsiteX18" fmla="*/ 9142411 w 9229497"/>
              <a:gd name="connsiteY18" fmla="*/ 751388 h 3621833"/>
              <a:gd name="connsiteX19" fmla="*/ 9142411 w 9229497"/>
              <a:gd name="connsiteY19" fmla="*/ 813331 h 3621833"/>
              <a:gd name="connsiteX20" fmla="*/ 9142411 w 9229497"/>
              <a:gd name="connsiteY20" fmla="*/ 883208 h 3621833"/>
              <a:gd name="connsiteX21" fmla="*/ 9142411 w 9229497"/>
              <a:gd name="connsiteY21" fmla="*/ 978024 h 3621833"/>
              <a:gd name="connsiteX22" fmla="*/ 9142411 w 9229497"/>
              <a:gd name="connsiteY22" fmla="*/ 979952 h 3621833"/>
              <a:gd name="connsiteX23" fmla="*/ 9142411 w 9229497"/>
              <a:gd name="connsiteY23" fmla="*/ 987083 h 3621833"/>
              <a:gd name="connsiteX24" fmla="*/ 9142411 w 9229497"/>
              <a:gd name="connsiteY24" fmla="*/ 993447 h 3621833"/>
              <a:gd name="connsiteX25" fmla="*/ 9142411 w 9229497"/>
              <a:gd name="connsiteY25" fmla="*/ 1008147 h 3621833"/>
              <a:gd name="connsiteX26" fmla="*/ 9142411 w 9229497"/>
              <a:gd name="connsiteY26" fmla="*/ 1030077 h 3621833"/>
              <a:gd name="connsiteX27" fmla="*/ 9142411 w 9229497"/>
              <a:gd name="connsiteY27" fmla="*/ 1060683 h 3621833"/>
              <a:gd name="connsiteX28" fmla="*/ 9142411 w 9229497"/>
              <a:gd name="connsiteY28" fmla="*/ 1093348 h 3621833"/>
              <a:gd name="connsiteX29" fmla="*/ 9142411 w 9229497"/>
              <a:gd name="connsiteY29" fmla="*/ 1101409 h 3621833"/>
              <a:gd name="connsiteX30" fmla="*/ 9142411 w 9229497"/>
              <a:gd name="connsiteY30" fmla="*/ 1153703 h 3621833"/>
              <a:gd name="connsiteX31" fmla="*/ 9142411 w 9229497"/>
              <a:gd name="connsiteY31" fmla="*/ 1209023 h 3621833"/>
              <a:gd name="connsiteX32" fmla="*/ 9142411 w 9229497"/>
              <a:gd name="connsiteY32" fmla="*/ 1590092 h 3621833"/>
              <a:gd name="connsiteX33" fmla="*/ 9142411 w 9229497"/>
              <a:gd name="connsiteY33" fmla="*/ 1592020 h 3621833"/>
              <a:gd name="connsiteX34" fmla="*/ 9142411 w 9229497"/>
              <a:gd name="connsiteY34" fmla="*/ 1597342 h 3621833"/>
              <a:gd name="connsiteX35" fmla="*/ 9142411 w 9229497"/>
              <a:gd name="connsiteY35" fmla="*/ 1605515 h 3621833"/>
              <a:gd name="connsiteX36" fmla="*/ 9142411 w 9229497"/>
              <a:gd name="connsiteY36" fmla="*/ 1620215 h 3621833"/>
              <a:gd name="connsiteX37" fmla="*/ 9142411 w 9229497"/>
              <a:gd name="connsiteY37" fmla="*/ 1642145 h 3621833"/>
              <a:gd name="connsiteX38" fmla="*/ 9142411 w 9229497"/>
              <a:gd name="connsiteY38" fmla="*/ 1672751 h 3621833"/>
              <a:gd name="connsiteX39" fmla="*/ 9142411 w 9229497"/>
              <a:gd name="connsiteY39" fmla="*/ 1707391 h 3621833"/>
              <a:gd name="connsiteX40" fmla="*/ 9142411 w 9229497"/>
              <a:gd name="connsiteY40" fmla="*/ 1713477 h 3621833"/>
              <a:gd name="connsiteX41" fmla="*/ 9142411 w 9229497"/>
              <a:gd name="connsiteY41" fmla="*/ 1765772 h 3621833"/>
              <a:gd name="connsiteX42" fmla="*/ 9142411 w 9229497"/>
              <a:gd name="connsiteY42" fmla="*/ 1829762 h 3621833"/>
              <a:gd name="connsiteX43" fmla="*/ 9142411 w 9229497"/>
              <a:gd name="connsiteY43" fmla="*/ 1831079 h 3621833"/>
              <a:gd name="connsiteX44" fmla="*/ 9142411 w 9229497"/>
              <a:gd name="connsiteY44" fmla="*/ 1910846 h 3621833"/>
              <a:gd name="connsiteX45" fmla="*/ 9142411 w 9229497"/>
              <a:gd name="connsiteY45" fmla="*/ 1965107 h 3621833"/>
              <a:gd name="connsiteX46" fmla="*/ 9142411 w 9229497"/>
              <a:gd name="connsiteY46" fmla="*/ 2274168 h 3621833"/>
              <a:gd name="connsiteX47" fmla="*/ 9142411 w 9229497"/>
              <a:gd name="connsiteY47" fmla="*/ 2276096 h 3621833"/>
              <a:gd name="connsiteX48" fmla="*/ 9142411 w 9229497"/>
              <a:gd name="connsiteY48" fmla="*/ 2289591 h 3621833"/>
              <a:gd name="connsiteX49" fmla="*/ 9142411 w 9229497"/>
              <a:gd name="connsiteY49" fmla="*/ 2304291 h 3621833"/>
              <a:gd name="connsiteX50" fmla="*/ 9142411 w 9229497"/>
              <a:gd name="connsiteY50" fmla="*/ 2326221 h 3621833"/>
              <a:gd name="connsiteX51" fmla="*/ 9142411 w 9229497"/>
              <a:gd name="connsiteY51" fmla="*/ 2356827 h 3621833"/>
              <a:gd name="connsiteX52" fmla="*/ 9142411 w 9229497"/>
              <a:gd name="connsiteY52" fmla="*/ 2386794 h 3621833"/>
              <a:gd name="connsiteX53" fmla="*/ 9142411 w 9229497"/>
              <a:gd name="connsiteY53" fmla="*/ 2397553 h 3621833"/>
              <a:gd name="connsiteX54" fmla="*/ 9142411 w 9229497"/>
              <a:gd name="connsiteY54" fmla="*/ 2449848 h 3621833"/>
              <a:gd name="connsiteX55" fmla="*/ 9142411 w 9229497"/>
              <a:gd name="connsiteY55" fmla="*/ 2515155 h 3621833"/>
              <a:gd name="connsiteX56" fmla="*/ 9142411 w 9229497"/>
              <a:gd name="connsiteY56" fmla="*/ 2577175 h 3621833"/>
              <a:gd name="connsiteX57" fmla="*/ 9229497 w 9229497"/>
              <a:gd name="connsiteY57" fmla="*/ 2985480 h 3621833"/>
              <a:gd name="connsiteX58" fmla="*/ 8965736 w 9229497"/>
              <a:gd name="connsiteY58" fmla="*/ 3014508 h 3621833"/>
              <a:gd name="connsiteX59" fmla="*/ 8431370 w 9229497"/>
              <a:gd name="connsiteY59" fmla="*/ 3087593 h 3621833"/>
              <a:gd name="connsiteX60" fmla="*/ 7630492 w 9229497"/>
              <a:gd name="connsiteY60" fmla="*/ 3101681 h 3621833"/>
              <a:gd name="connsiteX61" fmla="*/ 6948233 w 9229497"/>
              <a:gd name="connsiteY61" fmla="*/ 3346504 h 3621833"/>
              <a:gd name="connsiteX62" fmla="*/ 6327460 w 9229497"/>
              <a:gd name="connsiteY62" fmla="*/ 3319650 h 3621833"/>
              <a:gd name="connsiteX63" fmla="*/ 5645439 w 9229497"/>
              <a:gd name="connsiteY63" fmla="*/ 3490303 h 3621833"/>
              <a:gd name="connsiteX64" fmla="*/ 5245459 w 9229497"/>
              <a:gd name="connsiteY64" fmla="*/ 3572475 h 3621833"/>
              <a:gd name="connsiteX65" fmla="*/ 4677567 w 9229497"/>
              <a:gd name="connsiteY65" fmla="*/ 3591395 h 3621833"/>
              <a:gd name="connsiteX66" fmla="*/ 4545490 w 9229497"/>
              <a:gd name="connsiteY66" fmla="*/ 3578915 h 3621833"/>
              <a:gd name="connsiteX67" fmla="*/ 4102657 w 9229497"/>
              <a:gd name="connsiteY67" fmla="*/ 3621777 h 3621833"/>
              <a:gd name="connsiteX68" fmla="*/ 3749817 w 9229497"/>
              <a:gd name="connsiteY68" fmla="*/ 3568366 h 3621833"/>
              <a:gd name="connsiteX69" fmla="*/ 3209279 w 9229497"/>
              <a:gd name="connsiteY69" fmla="*/ 3436355 h 3621833"/>
              <a:gd name="connsiteX70" fmla="*/ 2537019 w 9229497"/>
              <a:gd name="connsiteY70" fmla="*/ 3432783 h 3621833"/>
              <a:gd name="connsiteX71" fmla="*/ 1718206 w 9229497"/>
              <a:gd name="connsiteY71" fmla="*/ 3281747 h 3621833"/>
              <a:gd name="connsiteX72" fmla="*/ 1202111 w 9229497"/>
              <a:gd name="connsiteY72" fmla="*/ 3149063 h 3621833"/>
              <a:gd name="connsiteX73" fmla="*/ 538369 w 9229497"/>
              <a:gd name="connsiteY73" fmla="*/ 3129327 h 3621833"/>
              <a:gd name="connsiteX74" fmla="*/ 0 w 9229497"/>
              <a:gd name="connsiteY74" fmla="*/ 3288984 h 3621833"/>
              <a:gd name="connsiteX75" fmla="*/ 0 w 9229497"/>
              <a:gd name="connsiteY75" fmla="*/ 2604908 h 3621833"/>
              <a:gd name="connsiteX76" fmla="*/ 0 w 9229497"/>
              <a:gd name="connsiteY76" fmla="*/ 2274168 h 3621833"/>
              <a:gd name="connsiteX77" fmla="*/ 0 w 9229497"/>
              <a:gd name="connsiteY77" fmla="*/ 1992840 h 3621833"/>
              <a:gd name="connsiteX78" fmla="*/ 0 w 9229497"/>
              <a:gd name="connsiteY78" fmla="*/ 1590092 h 3621833"/>
              <a:gd name="connsiteX79" fmla="*/ 0 w 9229497"/>
              <a:gd name="connsiteY79" fmla="*/ 1236756 h 3621833"/>
              <a:gd name="connsiteX80" fmla="*/ 0 w 9229497"/>
              <a:gd name="connsiteY80" fmla="*/ 1014815 h 3621833"/>
              <a:gd name="connsiteX81" fmla="*/ 0 w 9229497"/>
              <a:gd name="connsiteY81" fmla="*/ 978024 h 3621833"/>
              <a:gd name="connsiteX82" fmla="*/ 0 w 9229497"/>
              <a:gd name="connsiteY82" fmla="*/ 221940 h 3621833"/>
              <a:gd name="connsiteX83" fmla="*/ 0 w 9229497"/>
              <a:gd name="connsiteY83" fmla="*/ 0 h 3621833"/>
              <a:gd name="connsiteX0" fmla="*/ 0 w 9229497"/>
              <a:gd name="connsiteY0" fmla="*/ 0 h 3638488"/>
              <a:gd name="connsiteX1" fmla="*/ 9142411 w 9229497"/>
              <a:gd name="connsiteY1" fmla="*/ 0 h 3638488"/>
              <a:gd name="connsiteX2" fmla="*/ 9142411 w 9229497"/>
              <a:gd name="connsiteY2" fmla="*/ 221940 h 3638488"/>
              <a:gd name="connsiteX3" fmla="*/ 9142411 w 9229497"/>
              <a:gd name="connsiteY3" fmla="*/ 223868 h 3638488"/>
              <a:gd name="connsiteX4" fmla="*/ 9142411 w 9229497"/>
              <a:gd name="connsiteY4" fmla="*/ 237363 h 3638488"/>
              <a:gd name="connsiteX5" fmla="*/ 9142411 w 9229497"/>
              <a:gd name="connsiteY5" fmla="*/ 240987 h 3638488"/>
              <a:gd name="connsiteX6" fmla="*/ 9142411 w 9229497"/>
              <a:gd name="connsiteY6" fmla="*/ 252063 h 3638488"/>
              <a:gd name="connsiteX7" fmla="*/ 9142411 w 9229497"/>
              <a:gd name="connsiteY7" fmla="*/ 273993 h 3638488"/>
              <a:gd name="connsiteX8" fmla="*/ 9142411 w 9229497"/>
              <a:gd name="connsiteY8" fmla="*/ 304598 h 3638488"/>
              <a:gd name="connsiteX9" fmla="*/ 9142411 w 9229497"/>
              <a:gd name="connsiteY9" fmla="*/ 320754 h 3638488"/>
              <a:gd name="connsiteX10" fmla="*/ 9142411 w 9229497"/>
              <a:gd name="connsiteY10" fmla="*/ 345325 h 3638488"/>
              <a:gd name="connsiteX11" fmla="*/ 9142411 w 9229497"/>
              <a:gd name="connsiteY11" fmla="*/ 397619 h 3638488"/>
              <a:gd name="connsiteX12" fmla="*/ 9142411 w 9229497"/>
              <a:gd name="connsiteY12" fmla="*/ 416426 h 3638488"/>
              <a:gd name="connsiteX13" fmla="*/ 9142411 w 9229497"/>
              <a:gd name="connsiteY13" fmla="*/ 462927 h 3638488"/>
              <a:gd name="connsiteX14" fmla="*/ 9142411 w 9229497"/>
              <a:gd name="connsiteY14" fmla="*/ 529448 h 3638488"/>
              <a:gd name="connsiteX15" fmla="*/ 9142411 w 9229497"/>
              <a:gd name="connsiteY15" fmla="*/ 542694 h 3638488"/>
              <a:gd name="connsiteX16" fmla="*/ 9142411 w 9229497"/>
              <a:gd name="connsiteY16" fmla="*/ 638366 h 3638488"/>
              <a:gd name="connsiteX17" fmla="*/ 9142411 w 9229497"/>
              <a:gd name="connsiteY17" fmla="*/ 661268 h 3638488"/>
              <a:gd name="connsiteX18" fmla="*/ 9142411 w 9229497"/>
              <a:gd name="connsiteY18" fmla="*/ 751388 h 3638488"/>
              <a:gd name="connsiteX19" fmla="*/ 9142411 w 9229497"/>
              <a:gd name="connsiteY19" fmla="*/ 813331 h 3638488"/>
              <a:gd name="connsiteX20" fmla="*/ 9142411 w 9229497"/>
              <a:gd name="connsiteY20" fmla="*/ 883208 h 3638488"/>
              <a:gd name="connsiteX21" fmla="*/ 9142411 w 9229497"/>
              <a:gd name="connsiteY21" fmla="*/ 978024 h 3638488"/>
              <a:gd name="connsiteX22" fmla="*/ 9142411 w 9229497"/>
              <a:gd name="connsiteY22" fmla="*/ 979952 h 3638488"/>
              <a:gd name="connsiteX23" fmla="*/ 9142411 w 9229497"/>
              <a:gd name="connsiteY23" fmla="*/ 987083 h 3638488"/>
              <a:gd name="connsiteX24" fmla="*/ 9142411 w 9229497"/>
              <a:gd name="connsiteY24" fmla="*/ 993447 h 3638488"/>
              <a:gd name="connsiteX25" fmla="*/ 9142411 w 9229497"/>
              <a:gd name="connsiteY25" fmla="*/ 1008147 h 3638488"/>
              <a:gd name="connsiteX26" fmla="*/ 9142411 w 9229497"/>
              <a:gd name="connsiteY26" fmla="*/ 1030077 h 3638488"/>
              <a:gd name="connsiteX27" fmla="*/ 9142411 w 9229497"/>
              <a:gd name="connsiteY27" fmla="*/ 1060683 h 3638488"/>
              <a:gd name="connsiteX28" fmla="*/ 9142411 w 9229497"/>
              <a:gd name="connsiteY28" fmla="*/ 1093348 h 3638488"/>
              <a:gd name="connsiteX29" fmla="*/ 9142411 w 9229497"/>
              <a:gd name="connsiteY29" fmla="*/ 1101409 h 3638488"/>
              <a:gd name="connsiteX30" fmla="*/ 9142411 w 9229497"/>
              <a:gd name="connsiteY30" fmla="*/ 1153703 h 3638488"/>
              <a:gd name="connsiteX31" fmla="*/ 9142411 w 9229497"/>
              <a:gd name="connsiteY31" fmla="*/ 1209023 h 3638488"/>
              <a:gd name="connsiteX32" fmla="*/ 9142411 w 9229497"/>
              <a:gd name="connsiteY32" fmla="*/ 1590092 h 3638488"/>
              <a:gd name="connsiteX33" fmla="*/ 9142411 w 9229497"/>
              <a:gd name="connsiteY33" fmla="*/ 1592020 h 3638488"/>
              <a:gd name="connsiteX34" fmla="*/ 9142411 w 9229497"/>
              <a:gd name="connsiteY34" fmla="*/ 1597342 h 3638488"/>
              <a:gd name="connsiteX35" fmla="*/ 9142411 w 9229497"/>
              <a:gd name="connsiteY35" fmla="*/ 1605515 h 3638488"/>
              <a:gd name="connsiteX36" fmla="*/ 9142411 w 9229497"/>
              <a:gd name="connsiteY36" fmla="*/ 1620215 h 3638488"/>
              <a:gd name="connsiteX37" fmla="*/ 9142411 w 9229497"/>
              <a:gd name="connsiteY37" fmla="*/ 1642145 h 3638488"/>
              <a:gd name="connsiteX38" fmla="*/ 9142411 w 9229497"/>
              <a:gd name="connsiteY38" fmla="*/ 1672751 h 3638488"/>
              <a:gd name="connsiteX39" fmla="*/ 9142411 w 9229497"/>
              <a:gd name="connsiteY39" fmla="*/ 1707391 h 3638488"/>
              <a:gd name="connsiteX40" fmla="*/ 9142411 w 9229497"/>
              <a:gd name="connsiteY40" fmla="*/ 1713477 h 3638488"/>
              <a:gd name="connsiteX41" fmla="*/ 9142411 w 9229497"/>
              <a:gd name="connsiteY41" fmla="*/ 1765772 h 3638488"/>
              <a:gd name="connsiteX42" fmla="*/ 9142411 w 9229497"/>
              <a:gd name="connsiteY42" fmla="*/ 1829762 h 3638488"/>
              <a:gd name="connsiteX43" fmla="*/ 9142411 w 9229497"/>
              <a:gd name="connsiteY43" fmla="*/ 1831079 h 3638488"/>
              <a:gd name="connsiteX44" fmla="*/ 9142411 w 9229497"/>
              <a:gd name="connsiteY44" fmla="*/ 1910846 h 3638488"/>
              <a:gd name="connsiteX45" fmla="*/ 9142411 w 9229497"/>
              <a:gd name="connsiteY45" fmla="*/ 1965107 h 3638488"/>
              <a:gd name="connsiteX46" fmla="*/ 9142411 w 9229497"/>
              <a:gd name="connsiteY46" fmla="*/ 2274168 h 3638488"/>
              <a:gd name="connsiteX47" fmla="*/ 9142411 w 9229497"/>
              <a:gd name="connsiteY47" fmla="*/ 2276096 h 3638488"/>
              <a:gd name="connsiteX48" fmla="*/ 9142411 w 9229497"/>
              <a:gd name="connsiteY48" fmla="*/ 2289591 h 3638488"/>
              <a:gd name="connsiteX49" fmla="*/ 9142411 w 9229497"/>
              <a:gd name="connsiteY49" fmla="*/ 2304291 h 3638488"/>
              <a:gd name="connsiteX50" fmla="*/ 9142411 w 9229497"/>
              <a:gd name="connsiteY50" fmla="*/ 2326221 h 3638488"/>
              <a:gd name="connsiteX51" fmla="*/ 9142411 w 9229497"/>
              <a:gd name="connsiteY51" fmla="*/ 2356827 h 3638488"/>
              <a:gd name="connsiteX52" fmla="*/ 9142411 w 9229497"/>
              <a:gd name="connsiteY52" fmla="*/ 2386794 h 3638488"/>
              <a:gd name="connsiteX53" fmla="*/ 9142411 w 9229497"/>
              <a:gd name="connsiteY53" fmla="*/ 2397553 h 3638488"/>
              <a:gd name="connsiteX54" fmla="*/ 9142411 w 9229497"/>
              <a:gd name="connsiteY54" fmla="*/ 2449848 h 3638488"/>
              <a:gd name="connsiteX55" fmla="*/ 9142411 w 9229497"/>
              <a:gd name="connsiteY55" fmla="*/ 2515155 h 3638488"/>
              <a:gd name="connsiteX56" fmla="*/ 9142411 w 9229497"/>
              <a:gd name="connsiteY56" fmla="*/ 2577175 h 3638488"/>
              <a:gd name="connsiteX57" fmla="*/ 9229497 w 9229497"/>
              <a:gd name="connsiteY57" fmla="*/ 2985480 h 3638488"/>
              <a:gd name="connsiteX58" fmla="*/ 8965736 w 9229497"/>
              <a:gd name="connsiteY58" fmla="*/ 3014508 h 3638488"/>
              <a:gd name="connsiteX59" fmla="*/ 8431370 w 9229497"/>
              <a:gd name="connsiteY59" fmla="*/ 3087593 h 3638488"/>
              <a:gd name="connsiteX60" fmla="*/ 7630492 w 9229497"/>
              <a:gd name="connsiteY60" fmla="*/ 3101681 h 3638488"/>
              <a:gd name="connsiteX61" fmla="*/ 6948233 w 9229497"/>
              <a:gd name="connsiteY61" fmla="*/ 3346504 h 3638488"/>
              <a:gd name="connsiteX62" fmla="*/ 6327460 w 9229497"/>
              <a:gd name="connsiteY62" fmla="*/ 3319650 h 3638488"/>
              <a:gd name="connsiteX63" fmla="*/ 5645439 w 9229497"/>
              <a:gd name="connsiteY63" fmla="*/ 3490303 h 3638488"/>
              <a:gd name="connsiteX64" fmla="*/ 5245459 w 9229497"/>
              <a:gd name="connsiteY64" fmla="*/ 3572475 h 3638488"/>
              <a:gd name="connsiteX65" fmla="*/ 4677567 w 9229497"/>
              <a:gd name="connsiteY65" fmla="*/ 3591395 h 3638488"/>
              <a:gd name="connsiteX66" fmla="*/ 4545490 w 9229497"/>
              <a:gd name="connsiteY66" fmla="*/ 3578915 h 3638488"/>
              <a:gd name="connsiteX67" fmla="*/ 4138376 w 9229497"/>
              <a:gd name="connsiteY67" fmla="*/ 3638446 h 3638488"/>
              <a:gd name="connsiteX68" fmla="*/ 3749817 w 9229497"/>
              <a:gd name="connsiteY68" fmla="*/ 3568366 h 3638488"/>
              <a:gd name="connsiteX69" fmla="*/ 3209279 w 9229497"/>
              <a:gd name="connsiteY69" fmla="*/ 3436355 h 3638488"/>
              <a:gd name="connsiteX70" fmla="*/ 2537019 w 9229497"/>
              <a:gd name="connsiteY70" fmla="*/ 3432783 h 3638488"/>
              <a:gd name="connsiteX71" fmla="*/ 1718206 w 9229497"/>
              <a:gd name="connsiteY71" fmla="*/ 3281747 h 3638488"/>
              <a:gd name="connsiteX72" fmla="*/ 1202111 w 9229497"/>
              <a:gd name="connsiteY72" fmla="*/ 3149063 h 3638488"/>
              <a:gd name="connsiteX73" fmla="*/ 538369 w 9229497"/>
              <a:gd name="connsiteY73" fmla="*/ 3129327 h 3638488"/>
              <a:gd name="connsiteX74" fmla="*/ 0 w 9229497"/>
              <a:gd name="connsiteY74" fmla="*/ 3288984 h 3638488"/>
              <a:gd name="connsiteX75" fmla="*/ 0 w 9229497"/>
              <a:gd name="connsiteY75" fmla="*/ 2604908 h 3638488"/>
              <a:gd name="connsiteX76" fmla="*/ 0 w 9229497"/>
              <a:gd name="connsiteY76" fmla="*/ 2274168 h 3638488"/>
              <a:gd name="connsiteX77" fmla="*/ 0 w 9229497"/>
              <a:gd name="connsiteY77" fmla="*/ 1992840 h 3638488"/>
              <a:gd name="connsiteX78" fmla="*/ 0 w 9229497"/>
              <a:gd name="connsiteY78" fmla="*/ 1590092 h 3638488"/>
              <a:gd name="connsiteX79" fmla="*/ 0 w 9229497"/>
              <a:gd name="connsiteY79" fmla="*/ 1236756 h 3638488"/>
              <a:gd name="connsiteX80" fmla="*/ 0 w 9229497"/>
              <a:gd name="connsiteY80" fmla="*/ 1014815 h 3638488"/>
              <a:gd name="connsiteX81" fmla="*/ 0 w 9229497"/>
              <a:gd name="connsiteY81" fmla="*/ 978024 h 3638488"/>
              <a:gd name="connsiteX82" fmla="*/ 0 w 9229497"/>
              <a:gd name="connsiteY82" fmla="*/ 221940 h 3638488"/>
              <a:gd name="connsiteX83" fmla="*/ 0 w 9229497"/>
              <a:gd name="connsiteY83" fmla="*/ 0 h 363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9229497" h="3638488">
                <a:moveTo>
                  <a:pt x="0" y="0"/>
                </a:moveTo>
                <a:lnTo>
                  <a:pt x="9142411" y="0"/>
                </a:lnTo>
                <a:lnTo>
                  <a:pt x="9142411" y="221940"/>
                </a:lnTo>
                <a:lnTo>
                  <a:pt x="9142411" y="223868"/>
                </a:lnTo>
                <a:lnTo>
                  <a:pt x="9142411" y="237363"/>
                </a:lnTo>
                <a:lnTo>
                  <a:pt x="9142411" y="240987"/>
                </a:lnTo>
                <a:lnTo>
                  <a:pt x="9142411" y="252063"/>
                </a:lnTo>
                <a:lnTo>
                  <a:pt x="9142411" y="273993"/>
                </a:lnTo>
                <a:lnTo>
                  <a:pt x="9142411" y="304598"/>
                </a:lnTo>
                <a:lnTo>
                  <a:pt x="9142411" y="320754"/>
                </a:lnTo>
                <a:lnTo>
                  <a:pt x="9142411" y="345325"/>
                </a:lnTo>
                <a:lnTo>
                  <a:pt x="9142411" y="397619"/>
                </a:lnTo>
                <a:lnTo>
                  <a:pt x="9142411" y="416426"/>
                </a:lnTo>
                <a:lnTo>
                  <a:pt x="9142411" y="462927"/>
                </a:lnTo>
                <a:lnTo>
                  <a:pt x="9142411" y="529448"/>
                </a:lnTo>
                <a:lnTo>
                  <a:pt x="9142411" y="542694"/>
                </a:lnTo>
                <a:lnTo>
                  <a:pt x="9142411" y="638366"/>
                </a:lnTo>
                <a:lnTo>
                  <a:pt x="9142411" y="661268"/>
                </a:lnTo>
                <a:lnTo>
                  <a:pt x="9142411" y="751388"/>
                </a:lnTo>
                <a:lnTo>
                  <a:pt x="9142411" y="813331"/>
                </a:lnTo>
                <a:lnTo>
                  <a:pt x="9142411" y="883208"/>
                </a:lnTo>
                <a:lnTo>
                  <a:pt x="9142411" y="978024"/>
                </a:lnTo>
                <a:lnTo>
                  <a:pt x="9142411" y="979952"/>
                </a:lnTo>
                <a:lnTo>
                  <a:pt x="9142411" y="987083"/>
                </a:lnTo>
                <a:lnTo>
                  <a:pt x="9142411" y="993447"/>
                </a:lnTo>
                <a:lnTo>
                  <a:pt x="9142411" y="1008147"/>
                </a:lnTo>
                <a:lnTo>
                  <a:pt x="9142411" y="1030077"/>
                </a:lnTo>
                <a:lnTo>
                  <a:pt x="9142411" y="1060683"/>
                </a:lnTo>
                <a:lnTo>
                  <a:pt x="9142411" y="1093348"/>
                </a:lnTo>
                <a:lnTo>
                  <a:pt x="9142411" y="1101409"/>
                </a:lnTo>
                <a:lnTo>
                  <a:pt x="9142411" y="1153703"/>
                </a:lnTo>
                <a:lnTo>
                  <a:pt x="9142411" y="1209023"/>
                </a:lnTo>
                <a:lnTo>
                  <a:pt x="9142411" y="1590092"/>
                </a:lnTo>
                <a:lnTo>
                  <a:pt x="9142411" y="1592020"/>
                </a:lnTo>
                <a:lnTo>
                  <a:pt x="9142411" y="1597342"/>
                </a:lnTo>
                <a:lnTo>
                  <a:pt x="9142411" y="1605515"/>
                </a:lnTo>
                <a:lnTo>
                  <a:pt x="9142411" y="1620215"/>
                </a:lnTo>
                <a:lnTo>
                  <a:pt x="9142411" y="1642145"/>
                </a:lnTo>
                <a:lnTo>
                  <a:pt x="9142411" y="1672751"/>
                </a:lnTo>
                <a:lnTo>
                  <a:pt x="9142411" y="1707391"/>
                </a:lnTo>
                <a:lnTo>
                  <a:pt x="9142411" y="1713477"/>
                </a:lnTo>
                <a:lnTo>
                  <a:pt x="9142411" y="1765772"/>
                </a:lnTo>
                <a:lnTo>
                  <a:pt x="9142411" y="1829762"/>
                </a:lnTo>
                <a:lnTo>
                  <a:pt x="9142411" y="1831079"/>
                </a:lnTo>
                <a:lnTo>
                  <a:pt x="9142411" y="1910846"/>
                </a:lnTo>
                <a:lnTo>
                  <a:pt x="9142411" y="1965107"/>
                </a:lnTo>
                <a:lnTo>
                  <a:pt x="9142411" y="2274168"/>
                </a:lnTo>
                <a:lnTo>
                  <a:pt x="9142411" y="2276096"/>
                </a:lnTo>
                <a:lnTo>
                  <a:pt x="9142411" y="2289591"/>
                </a:lnTo>
                <a:lnTo>
                  <a:pt x="9142411" y="2304291"/>
                </a:lnTo>
                <a:lnTo>
                  <a:pt x="9142411" y="2326221"/>
                </a:lnTo>
                <a:lnTo>
                  <a:pt x="9142411" y="2356827"/>
                </a:lnTo>
                <a:lnTo>
                  <a:pt x="9142411" y="2386794"/>
                </a:lnTo>
                <a:lnTo>
                  <a:pt x="9142411" y="2397553"/>
                </a:lnTo>
                <a:lnTo>
                  <a:pt x="9142411" y="2449848"/>
                </a:lnTo>
                <a:lnTo>
                  <a:pt x="9142411" y="2515155"/>
                </a:lnTo>
                <a:lnTo>
                  <a:pt x="9142411" y="2577175"/>
                </a:lnTo>
                <a:lnTo>
                  <a:pt x="9229497" y="2985480"/>
                </a:lnTo>
                <a:cubicBezTo>
                  <a:pt x="9229497" y="2985480"/>
                  <a:pt x="9098757" y="2997489"/>
                  <a:pt x="8965736" y="3014508"/>
                </a:cubicBezTo>
                <a:cubicBezTo>
                  <a:pt x="8832715" y="3031527"/>
                  <a:pt x="8653911" y="3073064"/>
                  <a:pt x="8431370" y="3087593"/>
                </a:cubicBezTo>
                <a:cubicBezTo>
                  <a:pt x="8208829" y="3102122"/>
                  <a:pt x="7877682" y="3058529"/>
                  <a:pt x="7630492" y="3101681"/>
                </a:cubicBezTo>
                <a:cubicBezTo>
                  <a:pt x="7383303" y="3144833"/>
                  <a:pt x="7165405" y="3310176"/>
                  <a:pt x="6948233" y="3346504"/>
                </a:cubicBezTo>
                <a:cubicBezTo>
                  <a:pt x="6731061" y="3382832"/>
                  <a:pt x="6451740" y="3309892"/>
                  <a:pt x="6327460" y="3319650"/>
                </a:cubicBezTo>
                <a:cubicBezTo>
                  <a:pt x="6201752" y="3328894"/>
                  <a:pt x="5825772" y="3448166"/>
                  <a:pt x="5645439" y="3490303"/>
                </a:cubicBezTo>
                <a:cubicBezTo>
                  <a:pt x="5465106" y="3532440"/>
                  <a:pt x="5406771" y="3555626"/>
                  <a:pt x="5245459" y="3572475"/>
                </a:cubicBezTo>
                <a:cubicBezTo>
                  <a:pt x="5084147" y="3589324"/>
                  <a:pt x="4925197" y="3659377"/>
                  <a:pt x="4677567" y="3591395"/>
                </a:cubicBezTo>
                <a:cubicBezTo>
                  <a:pt x="4563287" y="3599612"/>
                  <a:pt x="4635355" y="3571073"/>
                  <a:pt x="4545490" y="3578915"/>
                </a:cubicBezTo>
                <a:cubicBezTo>
                  <a:pt x="4455625" y="3586757"/>
                  <a:pt x="4270988" y="3640204"/>
                  <a:pt x="4138376" y="3638446"/>
                </a:cubicBezTo>
                <a:cubicBezTo>
                  <a:pt x="4005764" y="3636688"/>
                  <a:pt x="3904667" y="3602048"/>
                  <a:pt x="3749817" y="3568366"/>
                </a:cubicBezTo>
                <a:cubicBezTo>
                  <a:pt x="3594967" y="3534684"/>
                  <a:pt x="3642115" y="3469223"/>
                  <a:pt x="3209279" y="3436355"/>
                </a:cubicBezTo>
                <a:cubicBezTo>
                  <a:pt x="2775015" y="3403486"/>
                  <a:pt x="2785531" y="3458551"/>
                  <a:pt x="2537019" y="3432783"/>
                </a:cubicBezTo>
                <a:cubicBezTo>
                  <a:pt x="2288507" y="3407015"/>
                  <a:pt x="1940691" y="3329034"/>
                  <a:pt x="1718206" y="3281747"/>
                </a:cubicBezTo>
                <a:cubicBezTo>
                  <a:pt x="1495721" y="3234460"/>
                  <a:pt x="1398750" y="3174466"/>
                  <a:pt x="1202111" y="3149063"/>
                </a:cubicBezTo>
                <a:cubicBezTo>
                  <a:pt x="1005472" y="3123660"/>
                  <a:pt x="738721" y="3106007"/>
                  <a:pt x="538369" y="3129327"/>
                </a:cubicBezTo>
                <a:cubicBezTo>
                  <a:pt x="338017" y="3152647"/>
                  <a:pt x="102852" y="3280766"/>
                  <a:pt x="0" y="3288984"/>
                </a:cubicBezTo>
                <a:lnTo>
                  <a:pt x="0" y="2604908"/>
                </a:lnTo>
                <a:lnTo>
                  <a:pt x="0" y="2274168"/>
                </a:lnTo>
                <a:lnTo>
                  <a:pt x="0" y="1992840"/>
                </a:lnTo>
                <a:lnTo>
                  <a:pt x="0" y="1590092"/>
                </a:lnTo>
                <a:lnTo>
                  <a:pt x="0" y="1236756"/>
                </a:lnTo>
                <a:lnTo>
                  <a:pt x="0" y="1014815"/>
                </a:lnTo>
                <a:lnTo>
                  <a:pt x="0" y="978024"/>
                </a:lnTo>
                <a:lnTo>
                  <a:pt x="0" y="221940"/>
                </a:lnTo>
                <a:lnTo>
                  <a:pt x="0" y="0"/>
                </a:lnTo>
                <a:close/>
              </a:path>
            </a:pathLst>
          </a:custGeom>
          <a:gradFill>
            <a:gsLst>
              <a:gs pos="100000">
                <a:srgbClr val="00B0F0"/>
              </a:gs>
              <a:gs pos="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58" name="Freeform 58"/>
          <p:cNvSpPr>
            <a:spLocks/>
          </p:cNvSpPr>
          <p:nvPr/>
        </p:nvSpPr>
        <p:spPr bwMode="auto">
          <a:xfrm>
            <a:off x="4026502" y="-56913"/>
            <a:ext cx="1116998" cy="3674186"/>
          </a:xfrm>
          <a:custGeom>
            <a:avLst/>
            <a:gdLst>
              <a:gd name="connsiteX0" fmla="*/ 0 w 547489"/>
              <a:gd name="connsiteY0" fmla="*/ 0 h 3630132"/>
              <a:gd name="connsiteX1" fmla="*/ 547489 w 547489"/>
              <a:gd name="connsiteY1" fmla="*/ 0 h 3630132"/>
              <a:gd name="connsiteX2" fmla="*/ 547489 w 547489"/>
              <a:gd name="connsiteY2" fmla="*/ 3620768 h 3630132"/>
              <a:gd name="connsiteX3" fmla="*/ 442813 w 547489"/>
              <a:gd name="connsiteY3" fmla="*/ 3600126 h 3630132"/>
              <a:gd name="connsiteX4" fmla="*/ 277399 w 547489"/>
              <a:gd name="connsiteY4" fmla="*/ 3621777 h 3630132"/>
              <a:gd name="connsiteX5" fmla="*/ 0 w 547489"/>
              <a:gd name="connsiteY5" fmla="*/ 3630132 h 3630132"/>
              <a:gd name="connsiteX6" fmla="*/ 0 w 547489"/>
              <a:gd name="connsiteY6" fmla="*/ 0 h 3630132"/>
              <a:gd name="connsiteX0" fmla="*/ 0 w 573683"/>
              <a:gd name="connsiteY0" fmla="*/ 0 h 3630132"/>
              <a:gd name="connsiteX1" fmla="*/ 547489 w 573683"/>
              <a:gd name="connsiteY1" fmla="*/ 0 h 3630132"/>
              <a:gd name="connsiteX2" fmla="*/ 573683 w 573683"/>
              <a:gd name="connsiteY2" fmla="*/ 3568381 h 3630132"/>
              <a:gd name="connsiteX3" fmla="*/ 442813 w 573683"/>
              <a:gd name="connsiteY3" fmla="*/ 3600126 h 3630132"/>
              <a:gd name="connsiteX4" fmla="*/ 277399 w 573683"/>
              <a:gd name="connsiteY4" fmla="*/ 3621777 h 3630132"/>
              <a:gd name="connsiteX5" fmla="*/ 0 w 573683"/>
              <a:gd name="connsiteY5" fmla="*/ 3630132 h 3630132"/>
              <a:gd name="connsiteX6" fmla="*/ 0 w 573683"/>
              <a:gd name="connsiteY6" fmla="*/ 0 h 3630132"/>
              <a:gd name="connsiteX0" fmla="*/ 54769 w 628452"/>
              <a:gd name="connsiteY0" fmla="*/ 0 h 3621781"/>
              <a:gd name="connsiteX1" fmla="*/ 602258 w 628452"/>
              <a:gd name="connsiteY1" fmla="*/ 0 h 3621781"/>
              <a:gd name="connsiteX2" fmla="*/ 628452 w 628452"/>
              <a:gd name="connsiteY2" fmla="*/ 3568381 h 3621781"/>
              <a:gd name="connsiteX3" fmla="*/ 497582 w 628452"/>
              <a:gd name="connsiteY3" fmla="*/ 3600126 h 3621781"/>
              <a:gd name="connsiteX4" fmla="*/ 332168 w 628452"/>
              <a:gd name="connsiteY4" fmla="*/ 3621777 h 3621781"/>
              <a:gd name="connsiteX5" fmla="*/ 0 w 628452"/>
              <a:gd name="connsiteY5" fmla="*/ 3580126 h 3621781"/>
              <a:gd name="connsiteX6" fmla="*/ 54769 w 628452"/>
              <a:gd name="connsiteY6" fmla="*/ 0 h 3621781"/>
              <a:gd name="connsiteX0" fmla="*/ 0 w 573683"/>
              <a:gd name="connsiteY0" fmla="*/ 0 h 3621804"/>
              <a:gd name="connsiteX1" fmla="*/ 547489 w 573683"/>
              <a:gd name="connsiteY1" fmla="*/ 0 h 3621804"/>
              <a:gd name="connsiteX2" fmla="*/ 573683 w 573683"/>
              <a:gd name="connsiteY2" fmla="*/ 3568381 h 3621804"/>
              <a:gd name="connsiteX3" fmla="*/ 442813 w 573683"/>
              <a:gd name="connsiteY3" fmla="*/ 3600126 h 3621804"/>
              <a:gd name="connsiteX4" fmla="*/ 277399 w 573683"/>
              <a:gd name="connsiteY4" fmla="*/ 3621777 h 3621804"/>
              <a:gd name="connsiteX5" fmla="*/ 30956 w 573683"/>
              <a:gd name="connsiteY5" fmla="*/ 3615845 h 3621804"/>
              <a:gd name="connsiteX6" fmla="*/ 0 w 573683"/>
              <a:gd name="connsiteY6" fmla="*/ 0 h 3621804"/>
              <a:gd name="connsiteX0" fmla="*/ 0 w 573683"/>
              <a:gd name="connsiteY0" fmla="*/ 0 h 4153181"/>
              <a:gd name="connsiteX1" fmla="*/ 547489 w 573683"/>
              <a:gd name="connsiteY1" fmla="*/ 0 h 4153181"/>
              <a:gd name="connsiteX2" fmla="*/ 573683 w 573683"/>
              <a:gd name="connsiteY2" fmla="*/ 3568381 h 4153181"/>
              <a:gd name="connsiteX3" fmla="*/ 442813 w 573683"/>
              <a:gd name="connsiteY3" fmla="*/ 3600126 h 4153181"/>
              <a:gd name="connsiteX4" fmla="*/ 277399 w 573683"/>
              <a:gd name="connsiteY4" fmla="*/ 3621777 h 4153181"/>
              <a:gd name="connsiteX5" fmla="*/ 30956 w 573683"/>
              <a:gd name="connsiteY5" fmla="*/ 3615845 h 4153181"/>
              <a:gd name="connsiteX6" fmla="*/ 0 w 573683"/>
              <a:gd name="connsiteY6" fmla="*/ 0 h 4153181"/>
              <a:gd name="connsiteX0" fmla="*/ 601 w 574284"/>
              <a:gd name="connsiteY0" fmla="*/ 0 h 3625497"/>
              <a:gd name="connsiteX1" fmla="*/ 548090 w 574284"/>
              <a:gd name="connsiteY1" fmla="*/ 0 h 3625497"/>
              <a:gd name="connsiteX2" fmla="*/ 574284 w 574284"/>
              <a:gd name="connsiteY2" fmla="*/ 3568381 h 3625497"/>
              <a:gd name="connsiteX3" fmla="*/ 443414 w 574284"/>
              <a:gd name="connsiteY3" fmla="*/ 3600126 h 3625497"/>
              <a:gd name="connsiteX4" fmla="*/ 278000 w 574284"/>
              <a:gd name="connsiteY4" fmla="*/ 3621777 h 3625497"/>
              <a:gd name="connsiteX5" fmla="*/ 31557 w 574284"/>
              <a:gd name="connsiteY5" fmla="*/ 3615845 h 3625497"/>
              <a:gd name="connsiteX6" fmla="*/ 601 w 574284"/>
              <a:gd name="connsiteY6" fmla="*/ 0 h 3625497"/>
              <a:gd name="connsiteX0" fmla="*/ 0 w 573683"/>
              <a:gd name="connsiteY0" fmla="*/ 0 h 3627504"/>
              <a:gd name="connsiteX1" fmla="*/ 547489 w 573683"/>
              <a:gd name="connsiteY1" fmla="*/ 0 h 3627504"/>
              <a:gd name="connsiteX2" fmla="*/ 573683 w 573683"/>
              <a:gd name="connsiteY2" fmla="*/ 3568381 h 3627504"/>
              <a:gd name="connsiteX3" fmla="*/ 442813 w 573683"/>
              <a:gd name="connsiteY3" fmla="*/ 3600126 h 3627504"/>
              <a:gd name="connsiteX4" fmla="*/ 277399 w 573683"/>
              <a:gd name="connsiteY4" fmla="*/ 3621777 h 3627504"/>
              <a:gd name="connsiteX5" fmla="*/ 30956 w 573683"/>
              <a:gd name="connsiteY5" fmla="*/ 3615845 h 3627504"/>
              <a:gd name="connsiteX6" fmla="*/ 0 w 573683"/>
              <a:gd name="connsiteY6" fmla="*/ 0 h 3627504"/>
              <a:gd name="connsiteX0" fmla="*/ 100306 w 673989"/>
              <a:gd name="connsiteY0" fmla="*/ 0 h 3621783"/>
              <a:gd name="connsiteX1" fmla="*/ 647795 w 673989"/>
              <a:gd name="connsiteY1" fmla="*/ 0 h 3621783"/>
              <a:gd name="connsiteX2" fmla="*/ 673989 w 673989"/>
              <a:gd name="connsiteY2" fmla="*/ 3568381 h 3621783"/>
              <a:gd name="connsiteX3" fmla="*/ 543119 w 673989"/>
              <a:gd name="connsiteY3" fmla="*/ 3600126 h 3621783"/>
              <a:gd name="connsiteX4" fmla="*/ 377705 w 673989"/>
              <a:gd name="connsiteY4" fmla="*/ 3621777 h 3621783"/>
              <a:gd name="connsiteX5" fmla="*/ 7437 w 673989"/>
              <a:gd name="connsiteY5" fmla="*/ 3570601 h 3621783"/>
              <a:gd name="connsiteX6" fmla="*/ 100306 w 673989"/>
              <a:gd name="connsiteY6" fmla="*/ 0 h 3621783"/>
              <a:gd name="connsiteX0" fmla="*/ 5652 w 579335"/>
              <a:gd name="connsiteY0" fmla="*/ 0 h 3623710"/>
              <a:gd name="connsiteX1" fmla="*/ 553141 w 579335"/>
              <a:gd name="connsiteY1" fmla="*/ 0 h 3623710"/>
              <a:gd name="connsiteX2" fmla="*/ 579335 w 579335"/>
              <a:gd name="connsiteY2" fmla="*/ 3568381 h 3623710"/>
              <a:gd name="connsiteX3" fmla="*/ 448465 w 579335"/>
              <a:gd name="connsiteY3" fmla="*/ 3600126 h 3623710"/>
              <a:gd name="connsiteX4" fmla="*/ 283051 w 579335"/>
              <a:gd name="connsiteY4" fmla="*/ 3621777 h 3623710"/>
              <a:gd name="connsiteX5" fmla="*/ 19939 w 579335"/>
              <a:gd name="connsiteY5" fmla="*/ 3608701 h 3623710"/>
              <a:gd name="connsiteX6" fmla="*/ 5652 w 579335"/>
              <a:gd name="connsiteY6" fmla="*/ 0 h 3623710"/>
              <a:gd name="connsiteX0" fmla="*/ 35164 w 608847"/>
              <a:gd name="connsiteY0" fmla="*/ 0 h 3626299"/>
              <a:gd name="connsiteX1" fmla="*/ 582653 w 608847"/>
              <a:gd name="connsiteY1" fmla="*/ 0 h 3626299"/>
              <a:gd name="connsiteX2" fmla="*/ 608847 w 608847"/>
              <a:gd name="connsiteY2" fmla="*/ 3568381 h 3626299"/>
              <a:gd name="connsiteX3" fmla="*/ 477977 w 608847"/>
              <a:gd name="connsiteY3" fmla="*/ 3600126 h 3626299"/>
              <a:gd name="connsiteX4" fmla="*/ 312563 w 608847"/>
              <a:gd name="connsiteY4" fmla="*/ 3621777 h 3626299"/>
              <a:gd name="connsiteX5" fmla="*/ 49451 w 608847"/>
              <a:gd name="connsiteY5" fmla="*/ 3608701 h 3626299"/>
              <a:gd name="connsiteX6" fmla="*/ 35164 w 608847"/>
              <a:gd name="connsiteY6" fmla="*/ 0 h 3626299"/>
              <a:gd name="connsiteX0" fmla="*/ 47277 w 620960"/>
              <a:gd name="connsiteY0" fmla="*/ 0 h 3790031"/>
              <a:gd name="connsiteX1" fmla="*/ 594766 w 620960"/>
              <a:gd name="connsiteY1" fmla="*/ 0 h 3790031"/>
              <a:gd name="connsiteX2" fmla="*/ 620960 w 620960"/>
              <a:gd name="connsiteY2" fmla="*/ 3568381 h 3790031"/>
              <a:gd name="connsiteX3" fmla="*/ 490090 w 620960"/>
              <a:gd name="connsiteY3" fmla="*/ 3600126 h 3790031"/>
              <a:gd name="connsiteX4" fmla="*/ 324676 w 620960"/>
              <a:gd name="connsiteY4" fmla="*/ 3621777 h 3790031"/>
              <a:gd name="connsiteX5" fmla="*/ 61564 w 620960"/>
              <a:gd name="connsiteY5" fmla="*/ 3608701 h 3790031"/>
              <a:gd name="connsiteX6" fmla="*/ 30508 w 620960"/>
              <a:gd name="connsiteY6" fmla="*/ 3495436 h 3790031"/>
              <a:gd name="connsiteX7" fmla="*/ 47277 w 620960"/>
              <a:gd name="connsiteY7" fmla="*/ 0 h 3790031"/>
              <a:gd name="connsiteX0" fmla="*/ 147809 w 721492"/>
              <a:gd name="connsiteY0" fmla="*/ 0 h 3786567"/>
              <a:gd name="connsiteX1" fmla="*/ 695298 w 721492"/>
              <a:gd name="connsiteY1" fmla="*/ 0 h 3786567"/>
              <a:gd name="connsiteX2" fmla="*/ 721492 w 721492"/>
              <a:gd name="connsiteY2" fmla="*/ 3568381 h 3786567"/>
              <a:gd name="connsiteX3" fmla="*/ 590622 w 721492"/>
              <a:gd name="connsiteY3" fmla="*/ 3600126 h 3786567"/>
              <a:gd name="connsiteX4" fmla="*/ 425208 w 721492"/>
              <a:gd name="connsiteY4" fmla="*/ 3621777 h 3786567"/>
              <a:gd name="connsiteX5" fmla="*/ 162096 w 721492"/>
              <a:gd name="connsiteY5" fmla="*/ 3608701 h 3786567"/>
              <a:gd name="connsiteX6" fmla="*/ 72 w 721492"/>
              <a:gd name="connsiteY6" fmla="*/ 3490673 h 3786567"/>
              <a:gd name="connsiteX7" fmla="*/ 147809 w 721492"/>
              <a:gd name="connsiteY7" fmla="*/ 0 h 3786567"/>
              <a:gd name="connsiteX0" fmla="*/ 147809 w 721492"/>
              <a:gd name="connsiteY0" fmla="*/ 0 h 3623726"/>
              <a:gd name="connsiteX1" fmla="*/ 695298 w 721492"/>
              <a:gd name="connsiteY1" fmla="*/ 0 h 3623726"/>
              <a:gd name="connsiteX2" fmla="*/ 721492 w 721492"/>
              <a:gd name="connsiteY2" fmla="*/ 3568381 h 3623726"/>
              <a:gd name="connsiteX3" fmla="*/ 590622 w 721492"/>
              <a:gd name="connsiteY3" fmla="*/ 3600126 h 3623726"/>
              <a:gd name="connsiteX4" fmla="*/ 425208 w 721492"/>
              <a:gd name="connsiteY4" fmla="*/ 3621777 h 3623726"/>
              <a:gd name="connsiteX5" fmla="*/ 162096 w 721492"/>
              <a:gd name="connsiteY5" fmla="*/ 3608701 h 3623726"/>
              <a:gd name="connsiteX6" fmla="*/ 72 w 721492"/>
              <a:gd name="connsiteY6" fmla="*/ 3490673 h 3623726"/>
              <a:gd name="connsiteX7" fmla="*/ 147809 w 721492"/>
              <a:gd name="connsiteY7" fmla="*/ 0 h 3623726"/>
              <a:gd name="connsiteX0" fmla="*/ 157324 w 731007"/>
              <a:gd name="connsiteY0" fmla="*/ 0 h 3621951"/>
              <a:gd name="connsiteX1" fmla="*/ 704813 w 731007"/>
              <a:gd name="connsiteY1" fmla="*/ 0 h 3621951"/>
              <a:gd name="connsiteX2" fmla="*/ 731007 w 731007"/>
              <a:gd name="connsiteY2" fmla="*/ 3568381 h 3621951"/>
              <a:gd name="connsiteX3" fmla="*/ 600137 w 731007"/>
              <a:gd name="connsiteY3" fmla="*/ 3600126 h 3621951"/>
              <a:gd name="connsiteX4" fmla="*/ 434723 w 731007"/>
              <a:gd name="connsiteY4" fmla="*/ 3621777 h 3621951"/>
              <a:gd name="connsiteX5" fmla="*/ 171611 w 731007"/>
              <a:gd name="connsiteY5" fmla="*/ 3608701 h 3621951"/>
              <a:gd name="connsiteX6" fmla="*/ 62 w 731007"/>
              <a:gd name="connsiteY6" fmla="*/ 3538298 h 3621951"/>
              <a:gd name="connsiteX7" fmla="*/ 157324 w 731007"/>
              <a:gd name="connsiteY7" fmla="*/ 0 h 3621951"/>
              <a:gd name="connsiteX0" fmla="*/ 157324 w 731007"/>
              <a:gd name="connsiteY0" fmla="*/ 0 h 3621951"/>
              <a:gd name="connsiteX1" fmla="*/ 704813 w 731007"/>
              <a:gd name="connsiteY1" fmla="*/ 0 h 3621951"/>
              <a:gd name="connsiteX2" fmla="*/ 731007 w 731007"/>
              <a:gd name="connsiteY2" fmla="*/ 3568381 h 3621951"/>
              <a:gd name="connsiteX3" fmla="*/ 600137 w 731007"/>
              <a:gd name="connsiteY3" fmla="*/ 3600126 h 3621951"/>
              <a:gd name="connsiteX4" fmla="*/ 434723 w 731007"/>
              <a:gd name="connsiteY4" fmla="*/ 3621777 h 3621951"/>
              <a:gd name="connsiteX5" fmla="*/ 171611 w 731007"/>
              <a:gd name="connsiteY5" fmla="*/ 3608701 h 3621951"/>
              <a:gd name="connsiteX6" fmla="*/ 62 w 731007"/>
              <a:gd name="connsiteY6" fmla="*/ 3538298 h 3621951"/>
              <a:gd name="connsiteX7" fmla="*/ 157324 w 731007"/>
              <a:gd name="connsiteY7" fmla="*/ 0 h 3621951"/>
              <a:gd name="connsiteX0" fmla="*/ 159703 w 733386"/>
              <a:gd name="connsiteY0" fmla="*/ 0 h 3621798"/>
              <a:gd name="connsiteX1" fmla="*/ 707192 w 733386"/>
              <a:gd name="connsiteY1" fmla="*/ 0 h 3621798"/>
              <a:gd name="connsiteX2" fmla="*/ 733386 w 733386"/>
              <a:gd name="connsiteY2" fmla="*/ 3568381 h 3621798"/>
              <a:gd name="connsiteX3" fmla="*/ 602516 w 733386"/>
              <a:gd name="connsiteY3" fmla="*/ 3600126 h 3621798"/>
              <a:gd name="connsiteX4" fmla="*/ 437102 w 733386"/>
              <a:gd name="connsiteY4" fmla="*/ 3621777 h 3621798"/>
              <a:gd name="connsiteX5" fmla="*/ 173990 w 733386"/>
              <a:gd name="connsiteY5" fmla="*/ 3608701 h 3621798"/>
              <a:gd name="connsiteX6" fmla="*/ 60 w 733386"/>
              <a:gd name="connsiteY6" fmla="*/ 3590686 h 3621798"/>
              <a:gd name="connsiteX7" fmla="*/ 159703 w 733386"/>
              <a:gd name="connsiteY7" fmla="*/ 0 h 3621798"/>
              <a:gd name="connsiteX0" fmla="*/ 159703 w 733386"/>
              <a:gd name="connsiteY0" fmla="*/ 0 h 3621798"/>
              <a:gd name="connsiteX1" fmla="*/ 707192 w 733386"/>
              <a:gd name="connsiteY1" fmla="*/ 0 h 3621798"/>
              <a:gd name="connsiteX2" fmla="*/ 733386 w 733386"/>
              <a:gd name="connsiteY2" fmla="*/ 3568381 h 3621798"/>
              <a:gd name="connsiteX3" fmla="*/ 602516 w 733386"/>
              <a:gd name="connsiteY3" fmla="*/ 3600126 h 3621798"/>
              <a:gd name="connsiteX4" fmla="*/ 437102 w 733386"/>
              <a:gd name="connsiteY4" fmla="*/ 3621777 h 3621798"/>
              <a:gd name="connsiteX5" fmla="*/ 173990 w 733386"/>
              <a:gd name="connsiteY5" fmla="*/ 3608701 h 3621798"/>
              <a:gd name="connsiteX6" fmla="*/ 60 w 733386"/>
              <a:gd name="connsiteY6" fmla="*/ 3590686 h 3621798"/>
              <a:gd name="connsiteX7" fmla="*/ 159703 w 733386"/>
              <a:gd name="connsiteY7" fmla="*/ 0 h 3621798"/>
              <a:gd name="connsiteX0" fmla="*/ 252931 w 826614"/>
              <a:gd name="connsiteY0" fmla="*/ 0 h 3621798"/>
              <a:gd name="connsiteX1" fmla="*/ 800420 w 826614"/>
              <a:gd name="connsiteY1" fmla="*/ 0 h 3621798"/>
              <a:gd name="connsiteX2" fmla="*/ 826614 w 826614"/>
              <a:gd name="connsiteY2" fmla="*/ 3568381 h 3621798"/>
              <a:gd name="connsiteX3" fmla="*/ 695744 w 826614"/>
              <a:gd name="connsiteY3" fmla="*/ 3600126 h 3621798"/>
              <a:gd name="connsiteX4" fmla="*/ 530330 w 826614"/>
              <a:gd name="connsiteY4" fmla="*/ 3621777 h 3621798"/>
              <a:gd name="connsiteX5" fmla="*/ 267218 w 826614"/>
              <a:gd name="connsiteY5" fmla="*/ 3608701 h 3621798"/>
              <a:gd name="connsiteX6" fmla="*/ 93288 w 826614"/>
              <a:gd name="connsiteY6" fmla="*/ 3590686 h 3621798"/>
              <a:gd name="connsiteX7" fmla="*/ 252931 w 826614"/>
              <a:gd name="connsiteY7" fmla="*/ 0 h 3621798"/>
              <a:gd name="connsiteX0" fmla="*/ 252931 w 826713"/>
              <a:gd name="connsiteY0" fmla="*/ 0 h 3621798"/>
              <a:gd name="connsiteX1" fmla="*/ 800420 w 826713"/>
              <a:gd name="connsiteY1" fmla="*/ 0 h 3621798"/>
              <a:gd name="connsiteX2" fmla="*/ 826713 w 826713"/>
              <a:gd name="connsiteY2" fmla="*/ 3516868 h 3621798"/>
              <a:gd name="connsiteX3" fmla="*/ 826614 w 826713"/>
              <a:gd name="connsiteY3" fmla="*/ 3568381 h 3621798"/>
              <a:gd name="connsiteX4" fmla="*/ 695744 w 826713"/>
              <a:gd name="connsiteY4" fmla="*/ 3600126 h 3621798"/>
              <a:gd name="connsiteX5" fmla="*/ 530330 w 826713"/>
              <a:gd name="connsiteY5" fmla="*/ 3621777 h 3621798"/>
              <a:gd name="connsiteX6" fmla="*/ 267218 w 826713"/>
              <a:gd name="connsiteY6" fmla="*/ 3608701 h 3621798"/>
              <a:gd name="connsiteX7" fmla="*/ 93288 w 826713"/>
              <a:gd name="connsiteY7" fmla="*/ 3590686 h 3621798"/>
              <a:gd name="connsiteX8" fmla="*/ 252931 w 826713"/>
              <a:gd name="connsiteY8" fmla="*/ 0 h 3621798"/>
              <a:gd name="connsiteX0" fmla="*/ 252931 w 924344"/>
              <a:gd name="connsiteY0" fmla="*/ 0 h 3621798"/>
              <a:gd name="connsiteX1" fmla="*/ 800420 w 924344"/>
              <a:gd name="connsiteY1" fmla="*/ 0 h 3621798"/>
              <a:gd name="connsiteX2" fmla="*/ 924344 w 924344"/>
              <a:gd name="connsiteY2" fmla="*/ 3585924 h 3621798"/>
              <a:gd name="connsiteX3" fmla="*/ 826614 w 924344"/>
              <a:gd name="connsiteY3" fmla="*/ 3568381 h 3621798"/>
              <a:gd name="connsiteX4" fmla="*/ 695744 w 924344"/>
              <a:gd name="connsiteY4" fmla="*/ 3600126 h 3621798"/>
              <a:gd name="connsiteX5" fmla="*/ 530330 w 924344"/>
              <a:gd name="connsiteY5" fmla="*/ 3621777 h 3621798"/>
              <a:gd name="connsiteX6" fmla="*/ 267218 w 924344"/>
              <a:gd name="connsiteY6" fmla="*/ 3608701 h 3621798"/>
              <a:gd name="connsiteX7" fmla="*/ 93288 w 924344"/>
              <a:gd name="connsiteY7" fmla="*/ 3590686 h 3621798"/>
              <a:gd name="connsiteX8" fmla="*/ 252931 w 924344"/>
              <a:gd name="connsiteY8" fmla="*/ 0 h 3621798"/>
              <a:gd name="connsiteX0" fmla="*/ 252931 w 924344"/>
              <a:gd name="connsiteY0" fmla="*/ 47625 h 3669423"/>
              <a:gd name="connsiteX1" fmla="*/ 814708 w 924344"/>
              <a:gd name="connsiteY1" fmla="*/ 0 h 3669423"/>
              <a:gd name="connsiteX2" fmla="*/ 924344 w 924344"/>
              <a:gd name="connsiteY2" fmla="*/ 3633549 h 3669423"/>
              <a:gd name="connsiteX3" fmla="*/ 826614 w 924344"/>
              <a:gd name="connsiteY3" fmla="*/ 3616006 h 3669423"/>
              <a:gd name="connsiteX4" fmla="*/ 695744 w 924344"/>
              <a:gd name="connsiteY4" fmla="*/ 3647751 h 3669423"/>
              <a:gd name="connsiteX5" fmla="*/ 530330 w 924344"/>
              <a:gd name="connsiteY5" fmla="*/ 3669402 h 3669423"/>
              <a:gd name="connsiteX6" fmla="*/ 267218 w 924344"/>
              <a:gd name="connsiteY6" fmla="*/ 3656326 h 3669423"/>
              <a:gd name="connsiteX7" fmla="*/ 93288 w 924344"/>
              <a:gd name="connsiteY7" fmla="*/ 3638311 h 3669423"/>
              <a:gd name="connsiteX8" fmla="*/ 252931 w 924344"/>
              <a:gd name="connsiteY8" fmla="*/ 47625 h 3669423"/>
              <a:gd name="connsiteX0" fmla="*/ 233654 w 928880"/>
              <a:gd name="connsiteY0" fmla="*/ 0 h 3674186"/>
              <a:gd name="connsiteX1" fmla="*/ 819244 w 928880"/>
              <a:gd name="connsiteY1" fmla="*/ 4763 h 3674186"/>
              <a:gd name="connsiteX2" fmla="*/ 928880 w 928880"/>
              <a:gd name="connsiteY2" fmla="*/ 3638312 h 3674186"/>
              <a:gd name="connsiteX3" fmla="*/ 831150 w 928880"/>
              <a:gd name="connsiteY3" fmla="*/ 3620769 h 3674186"/>
              <a:gd name="connsiteX4" fmla="*/ 700280 w 928880"/>
              <a:gd name="connsiteY4" fmla="*/ 3652514 h 3674186"/>
              <a:gd name="connsiteX5" fmla="*/ 534866 w 928880"/>
              <a:gd name="connsiteY5" fmla="*/ 3674165 h 3674186"/>
              <a:gd name="connsiteX6" fmla="*/ 271754 w 928880"/>
              <a:gd name="connsiteY6" fmla="*/ 3661089 h 3674186"/>
              <a:gd name="connsiteX7" fmla="*/ 97824 w 928880"/>
              <a:gd name="connsiteY7" fmla="*/ 3643074 h 3674186"/>
              <a:gd name="connsiteX8" fmla="*/ 233654 w 928880"/>
              <a:gd name="connsiteY8" fmla="*/ 0 h 3674186"/>
              <a:gd name="connsiteX0" fmla="*/ 233654 w 1019368"/>
              <a:gd name="connsiteY0" fmla="*/ 0 h 3674186"/>
              <a:gd name="connsiteX1" fmla="*/ 819244 w 1019368"/>
              <a:gd name="connsiteY1" fmla="*/ 4763 h 3674186"/>
              <a:gd name="connsiteX2" fmla="*/ 1019368 w 1019368"/>
              <a:gd name="connsiteY2" fmla="*/ 3609737 h 3674186"/>
              <a:gd name="connsiteX3" fmla="*/ 831150 w 1019368"/>
              <a:gd name="connsiteY3" fmla="*/ 3620769 h 3674186"/>
              <a:gd name="connsiteX4" fmla="*/ 700280 w 1019368"/>
              <a:gd name="connsiteY4" fmla="*/ 3652514 h 3674186"/>
              <a:gd name="connsiteX5" fmla="*/ 534866 w 1019368"/>
              <a:gd name="connsiteY5" fmla="*/ 3674165 h 3674186"/>
              <a:gd name="connsiteX6" fmla="*/ 271754 w 1019368"/>
              <a:gd name="connsiteY6" fmla="*/ 3661089 h 3674186"/>
              <a:gd name="connsiteX7" fmla="*/ 97824 w 1019368"/>
              <a:gd name="connsiteY7" fmla="*/ 3643074 h 3674186"/>
              <a:gd name="connsiteX8" fmla="*/ 233654 w 1019368"/>
              <a:gd name="connsiteY8" fmla="*/ 0 h 3674186"/>
              <a:gd name="connsiteX0" fmla="*/ 233654 w 1019368"/>
              <a:gd name="connsiteY0" fmla="*/ 0 h 3674186"/>
              <a:gd name="connsiteX1" fmla="*/ 819244 w 1019368"/>
              <a:gd name="connsiteY1" fmla="*/ 4763 h 3674186"/>
              <a:gd name="connsiteX2" fmla="*/ 1019368 w 1019368"/>
              <a:gd name="connsiteY2" fmla="*/ 3609737 h 3674186"/>
              <a:gd name="connsiteX3" fmla="*/ 850200 w 1019368"/>
              <a:gd name="connsiteY3" fmla="*/ 3649344 h 3674186"/>
              <a:gd name="connsiteX4" fmla="*/ 700280 w 1019368"/>
              <a:gd name="connsiteY4" fmla="*/ 3652514 h 3674186"/>
              <a:gd name="connsiteX5" fmla="*/ 534866 w 1019368"/>
              <a:gd name="connsiteY5" fmla="*/ 3674165 h 3674186"/>
              <a:gd name="connsiteX6" fmla="*/ 271754 w 1019368"/>
              <a:gd name="connsiteY6" fmla="*/ 3661089 h 3674186"/>
              <a:gd name="connsiteX7" fmla="*/ 97824 w 1019368"/>
              <a:gd name="connsiteY7" fmla="*/ 3643074 h 3674186"/>
              <a:gd name="connsiteX8" fmla="*/ 233654 w 1019368"/>
              <a:gd name="connsiteY8" fmla="*/ 0 h 3674186"/>
              <a:gd name="connsiteX0" fmla="*/ 233654 w 1019368"/>
              <a:gd name="connsiteY0" fmla="*/ 0 h 3674186"/>
              <a:gd name="connsiteX1" fmla="*/ 819244 w 1019368"/>
              <a:gd name="connsiteY1" fmla="*/ 4763 h 3674186"/>
              <a:gd name="connsiteX2" fmla="*/ 1007461 w 1019368"/>
              <a:gd name="connsiteY2" fmla="*/ 3450194 h 3674186"/>
              <a:gd name="connsiteX3" fmla="*/ 1019368 w 1019368"/>
              <a:gd name="connsiteY3" fmla="*/ 3609737 h 3674186"/>
              <a:gd name="connsiteX4" fmla="*/ 850200 w 1019368"/>
              <a:gd name="connsiteY4" fmla="*/ 3649344 h 3674186"/>
              <a:gd name="connsiteX5" fmla="*/ 700280 w 1019368"/>
              <a:gd name="connsiteY5" fmla="*/ 3652514 h 3674186"/>
              <a:gd name="connsiteX6" fmla="*/ 534866 w 1019368"/>
              <a:gd name="connsiteY6" fmla="*/ 3674165 h 3674186"/>
              <a:gd name="connsiteX7" fmla="*/ 271754 w 1019368"/>
              <a:gd name="connsiteY7" fmla="*/ 3661089 h 3674186"/>
              <a:gd name="connsiteX8" fmla="*/ 97824 w 1019368"/>
              <a:gd name="connsiteY8" fmla="*/ 3643074 h 3674186"/>
              <a:gd name="connsiteX9" fmla="*/ 233654 w 1019368"/>
              <a:gd name="connsiteY9" fmla="*/ 0 h 3674186"/>
              <a:gd name="connsiteX0" fmla="*/ 233654 w 1116998"/>
              <a:gd name="connsiteY0" fmla="*/ 0 h 3674186"/>
              <a:gd name="connsiteX1" fmla="*/ 819244 w 1116998"/>
              <a:gd name="connsiteY1" fmla="*/ 4763 h 3674186"/>
              <a:gd name="connsiteX2" fmla="*/ 1116998 w 1116998"/>
              <a:gd name="connsiteY2" fmla="*/ 3588306 h 3674186"/>
              <a:gd name="connsiteX3" fmla="*/ 1019368 w 1116998"/>
              <a:gd name="connsiteY3" fmla="*/ 3609737 h 3674186"/>
              <a:gd name="connsiteX4" fmla="*/ 850200 w 1116998"/>
              <a:gd name="connsiteY4" fmla="*/ 3649344 h 3674186"/>
              <a:gd name="connsiteX5" fmla="*/ 700280 w 1116998"/>
              <a:gd name="connsiteY5" fmla="*/ 3652514 h 3674186"/>
              <a:gd name="connsiteX6" fmla="*/ 534866 w 1116998"/>
              <a:gd name="connsiteY6" fmla="*/ 3674165 h 3674186"/>
              <a:gd name="connsiteX7" fmla="*/ 271754 w 1116998"/>
              <a:gd name="connsiteY7" fmla="*/ 3661089 h 3674186"/>
              <a:gd name="connsiteX8" fmla="*/ 97824 w 1116998"/>
              <a:gd name="connsiteY8" fmla="*/ 3643074 h 3674186"/>
              <a:gd name="connsiteX9" fmla="*/ 233654 w 1116998"/>
              <a:gd name="connsiteY9" fmla="*/ 0 h 367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6998" h="3674186">
                <a:moveTo>
                  <a:pt x="233654" y="0"/>
                </a:moveTo>
                <a:lnTo>
                  <a:pt x="819244" y="4763"/>
                </a:lnTo>
                <a:lnTo>
                  <a:pt x="1116998" y="3588306"/>
                </a:lnTo>
                <a:lnTo>
                  <a:pt x="1019368" y="3609737"/>
                </a:lnTo>
                <a:lnTo>
                  <a:pt x="850200" y="3649344"/>
                </a:lnTo>
                <a:cubicBezTo>
                  <a:pt x="824096" y="3648839"/>
                  <a:pt x="731392" y="3654576"/>
                  <a:pt x="700280" y="3652514"/>
                </a:cubicBezTo>
                <a:cubicBezTo>
                  <a:pt x="586000" y="3660731"/>
                  <a:pt x="641797" y="3673335"/>
                  <a:pt x="534866" y="3674165"/>
                </a:cubicBezTo>
                <a:cubicBezTo>
                  <a:pt x="469725" y="3674671"/>
                  <a:pt x="344594" y="3666271"/>
                  <a:pt x="271754" y="3661089"/>
                </a:cubicBezTo>
                <a:cubicBezTo>
                  <a:pt x="198914" y="3655907"/>
                  <a:pt x="185931" y="3656355"/>
                  <a:pt x="97824" y="3643074"/>
                </a:cubicBezTo>
                <a:cubicBezTo>
                  <a:pt x="-149826" y="3036862"/>
                  <a:pt x="139611" y="582572"/>
                  <a:pt x="233654" y="0"/>
                </a:cubicBezTo>
                <a:close/>
              </a:path>
            </a:pathLst>
          </a:custGeom>
          <a:gradFill>
            <a:gsLst>
              <a:gs pos="100000">
                <a:srgbClr val="00B0F0"/>
              </a:gs>
              <a:gs pos="0">
                <a:srgbClr val="0070C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85" name="Rectangle 51"/>
          <p:cNvSpPr>
            <a:spLocks noChangeArrowheads="1"/>
          </p:cNvSpPr>
          <p:nvPr/>
        </p:nvSpPr>
        <p:spPr bwMode="auto">
          <a:xfrm>
            <a:off x="2773363" y="2513013"/>
            <a:ext cx="1588" cy="1588"/>
          </a:xfrm>
          <a:prstGeom prst="rect">
            <a:avLst/>
          </a:prstGeom>
          <a:solidFill>
            <a:srgbClr val="D1D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pic>
        <p:nvPicPr>
          <p:cNvPr id="86" name="Picture 2" descr="C:\Users\Vincent\Desktop\cloud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302421" y="1029384"/>
            <a:ext cx="338906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C:\Users\Vincent\Desktop\cloud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665568" y="-825202"/>
            <a:ext cx="4629150" cy="240029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C:\Users\Vincent\Desktop\clouds.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36475" y="46126"/>
            <a:ext cx="5286375" cy="267063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C:\Users\Vincent\Desktop\cloud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302421" y="1029383"/>
            <a:ext cx="338906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C:\Users\Vincent\Desktop\cloud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665568" y="-825203"/>
            <a:ext cx="4629150" cy="240029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C:\Users\Vincent\Desktop\clouds.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36475" y="46125"/>
            <a:ext cx="5286375" cy="267063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720644" y="374948"/>
            <a:ext cx="7699456" cy="6483052"/>
            <a:chOff x="753909" y="476671"/>
            <a:chExt cx="7699456" cy="6483052"/>
          </a:xfrm>
        </p:grpSpPr>
        <p:grpSp>
          <p:nvGrpSpPr>
            <p:cNvPr id="22" name="Group 21"/>
            <p:cNvGrpSpPr/>
            <p:nvPr/>
          </p:nvGrpSpPr>
          <p:grpSpPr>
            <a:xfrm>
              <a:off x="753909" y="476671"/>
              <a:ext cx="7699456" cy="6483052"/>
              <a:chOff x="753909" y="476671"/>
              <a:chExt cx="7699456" cy="6483052"/>
            </a:xfrm>
          </p:grpSpPr>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47765" b="23659"/>
              <a:stretch/>
            </p:blipFill>
            <p:spPr bwMode="auto">
              <a:xfrm>
                <a:off x="753909" y="4394819"/>
                <a:ext cx="7699456" cy="256490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411243" y="476671"/>
                <a:ext cx="6313007" cy="4025627"/>
                <a:chOff x="1411243" y="476671"/>
                <a:chExt cx="6313007" cy="4025627"/>
              </a:xfrm>
              <a:effectLst/>
            </p:grpSpPr>
            <p:sp>
              <p:nvSpPr>
                <p:cNvPr id="14" name="Rounded Rectangle 13"/>
                <p:cNvSpPr/>
                <p:nvPr/>
              </p:nvSpPr>
              <p:spPr>
                <a:xfrm>
                  <a:off x="1811202" y="476671"/>
                  <a:ext cx="5524772" cy="1800201"/>
                </a:xfrm>
                <a:prstGeom prst="roundRect">
                  <a:avLst/>
                </a:prstGeom>
                <a:solidFill>
                  <a:schemeClr val="bg1">
                    <a:lumMod val="95000"/>
                  </a:schemeClr>
                </a:solidFill>
                <a:ln w="12700">
                  <a:solidFill>
                    <a:schemeClr val="bg1"/>
                  </a:solidFill>
                </a:ln>
                <a:scene3d>
                  <a:camera prst="orthographicFront"/>
                  <a:lightRig rig="balanced" dir="t"/>
                </a:scene3d>
                <a:sp3d contourW="12700" prstMaterial="matte">
                  <a:bevelT/>
                  <a:contourClr>
                    <a:schemeClr val="bg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9" name="Group 18"/>
                <p:cNvGrpSpPr/>
                <p:nvPr/>
              </p:nvGrpSpPr>
              <p:grpSpPr>
                <a:xfrm>
                  <a:off x="1411243" y="1421284"/>
                  <a:ext cx="1025917" cy="3081014"/>
                  <a:chOff x="1355768" y="980728"/>
                  <a:chExt cx="1193758" cy="3585070"/>
                </a:xfrm>
              </p:grpSpPr>
              <p:sp>
                <p:nvSpPr>
                  <p:cNvPr id="50" name="Freeform 50"/>
                  <p:cNvSpPr>
                    <a:spLocks/>
                  </p:cNvSpPr>
                  <p:nvPr/>
                </p:nvSpPr>
                <p:spPr bwMode="auto">
                  <a:xfrm>
                    <a:off x="1952625" y="2487613"/>
                    <a:ext cx="3175" cy="22225"/>
                  </a:xfrm>
                  <a:custGeom>
                    <a:avLst/>
                    <a:gdLst>
                      <a:gd name="T0" fmla="*/ 0 w 1"/>
                      <a:gd name="T1" fmla="*/ 6 h 6"/>
                      <a:gd name="T2" fmla="*/ 1 w 1"/>
                      <a:gd name="T3" fmla="*/ 0 h 6"/>
                      <a:gd name="T4" fmla="*/ 0 w 1"/>
                      <a:gd name="T5" fmla="*/ 6 h 6"/>
                    </a:gdLst>
                    <a:ahLst/>
                    <a:cxnLst>
                      <a:cxn ang="0">
                        <a:pos x="T0" y="T1"/>
                      </a:cxn>
                      <a:cxn ang="0">
                        <a:pos x="T2" y="T3"/>
                      </a:cxn>
                      <a:cxn ang="0">
                        <a:pos x="T4" y="T5"/>
                      </a:cxn>
                    </a:cxnLst>
                    <a:rect l="0" t="0" r="r" b="b"/>
                    <a:pathLst>
                      <a:path w="1" h="6">
                        <a:moveTo>
                          <a:pt x="0" y="6"/>
                        </a:moveTo>
                        <a:cubicBezTo>
                          <a:pt x="1" y="0"/>
                          <a:pt x="1" y="0"/>
                          <a:pt x="1" y="0"/>
                        </a:cubicBezTo>
                        <a:cubicBezTo>
                          <a:pt x="1" y="0"/>
                          <a:pt x="0" y="2"/>
                          <a:pt x="0" y="6"/>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sp>
                <p:nvSpPr>
                  <p:cNvPr id="52" name="Freeform 52"/>
                  <p:cNvSpPr>
                    <a:spLocks/>
                  </p:cNvSpPr>
                  <p:nvPr/>
                </p:nvSpPr>
                <p:spPr bwMode="auto">
                  <a:xfrm>
                    <a:off x="2538413" y="2476500"/>
                    <a:ext cx="11113" cy="11113"/>
                  </a:xfrm>
                  <a:custGeom>
                    <a:avLst/>
                    <a:gdLst>
                      <a:gd name="T0" fmla="*/ 3 w 3"/>
                      <a:gd name="T1" fmla="*/ 1 h 3"/>
                      <a:gd name="T2" fmla="*/ 0 w 3"/>
                      <a:gd name="T3" fmla="*/ 3 h 3"/>
                      <a:gd name="T4" fmla="*/ 3 w 3"/>
                      <a:gd name="T5" fmla="*/ 1 h 3"/>
                    </a:gdLst>
                    <a:ahLst/>
                    <a:cxnLst>
                      <a:cxn ang="0">
                        <a:pos x="T0" y="T1"/>
                      </a:cxn>
                      <a:cxn ang="0">
                        <a:pos x="T2" y="T3"/>
                      </a:cxn>
                      <a:cxn ang="0">
                        <a:pos x="T4" y="T5"/>
                      </a:cxn>
                    </a:cxnLst>
                    <a:rect l="0" t="0" r="r" b="b"/>
                    <a:pathLst>
                      <a:path w="3" h="3">
                        <a:moveTo>
                          <a:pt x="3" y="1"/>
                        </a:moveTo>
                        <a:cubicBezTo>
                          <a:pt x="3" y="0"/>
                          <a:pt x="2" y="1"/>
                          <a:pt x="0" y="3"/>
                        </a:cubicBezTo>
                        <a:cubicBezTo>
                          <a:pt x="2" y="3"/>
                          <a:pt x="3" y="2"/>
                          <a:pt x="3" y="1"/>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sp>
                <p:nvSpPr>
                  <p:cNvPr id="13" name="Oval 12"/>
                  <p:cNvSpPr/>
                  <p:nvPr/>
                </p:nvSpPr>
                <p:spPr>
                  <a:xfrm>
                    <a:off x="1355768" y="980728"/>
                    <a:ext cx="191896" cy="3585070"/>
                  </a:xfrm>
                  <a:custGeom>
                    <a:avLst/>
                    <a:gdLst/>
                    <a:ahLst/>
                    <a:cxnLst/>
                    <a:rect l="l" t="t" r="r" b="b"/>
                    <a:pathLst>
                      <a:path w="191896" h="3585070">
                        <a:moveTo>
                          <a:pt x="86750" y="0"/>
                        </a:moveTo>
                        <a:lnTo>
                          <a:pt x="105146" y="0"/>
                        </a:lnTo>
                        <a:cubicBezTo>
                          <a:pt x="153057" y="0"/>
                          <a:pt x="191896" y="38839"/>
                          <a:pt x="191896" y="86750"/>
                        </a:cubicBezTo>
                        <a:lnTo>
                          <a:pt x="191896" y="144016"/>
                        </a:lnTo>
                        <a:lnTo>
                          <a:pt x="191896" y="235118"/>
                        </a:lnTo>
                        <a:lnTo>
                          <a:pt x="191896" y="3549066"/>
                        </a:lnTo>
                        <a:lnTo>
                          <a:pt x="191896" y="3561260"/>
                        </a:lnTo>
                        <a:lnTo>
                          <a:pt x="185335" y="3561260"/>
                        </a:lnTo>
                        <a:cubicBezTo>
                          <a:pt x="172146" y="3575364"/>
                          <a:pt x="137068" y="3585070"/>
                          <a:pt x="95948" y="3585070"/>
                        </a:cubicBezTo>
                        <a:cubicBezTo>
                          <a:pt x="54828" y="3585070"/>
                          <a:pt x="19750" y="3575364"/>
                          <a:pt x="6561" y="3561260"/>
                        </a:cubicBezTo>
                        <a:lnTo>
                          <a:pt x="0" y="3561260"/>
                        </a:lnTo>
                        <a:lnTo>
                          <a:pt x="0" y="3549066"/>
                        </a:lnTo>
                        <a:lnTo>
                          <a:pt x="0" y="235118"/>
                        </a:lnTo>
                        <a:lnTo>
                          <a:pt x="0" y="144016"/>
                        </a:lnTo>
                        <a:lnTo>
                          <a:pt x="0" y="86750"/>
                        </a:lnTo>
                        <a:cubicBezTo>
                          <a:pt x="0" y="38839"/>
                          <a:pt x="38839" y="0"/>
                          <a:pt x="86750" y="0"/>
                        </a:cubicBezTo>
                        <a:close/>
                      </a:path>
                    </a:pathLst>
                  </a:custGeom>
                  <a:gradFill flip="none" rotWithShape="1">
                    <a:gsLst>
                      <a:gs pos="91000">
                        <a:schemeClr val="bg1">
                          <a:lumMod val="65000"/>
                        </a:schemeClr>
                      </a:gs>
                      <a:gs pos="100000">
                        <a:schemeClr val="bg1">
                          <a:lumMod val="85000"/>
                        </a:schemeClr>
                      </a:gs>
                      <a:gs pos="9000">
                        <a:schemeClr val="bg1">
                          <a:lumMod val="50000"/>
                        </a:schemeClr>
                      </a:gs>
                      <a:gs pos="43800">
                        <a:schemeClr val="bg1">
                          <a:lumMod val="95000"/>
                        </a:schemeClr>
                      </a:gs>
                      <a:gs pos="0">
                        <a:schemeClr val="bg1">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3" name="Rounded Rectangle 52"/>
                  <p:cNvSpPr/>
                  <p:nvPr/>
                </p:nvSpPr>
                <p:spPr>
                  <a:xfrm>
                    <a:off x="1355768" y="980728"/>
                    <a:ext cx="288032" cy="144016"/>
                  </a:xfrm>
                  <a:prstGeom prst="roundRect">
                    <a:avLst>
                      <a:gd name="adj" fmla="val 50000"/>
                    </a:avLst>
                  </a:prstGeom>
                  <a:gradFill flip="none" rotWithShape="1">
                    <a:gsLst>
                      <a:gs pos="100000">
                        <a:schemeClr val="bg1">
                          <a:lumMod val="85000"/>
                          <a:alpha val="0"/>
                        </a:schemeClr>
                      </a:gs>
                      <a:gs pos="9000">
                        <a:schemeClr val="bg1">
                          <a:lumMod val="50000"/>
                        </a:schemeClr>
                      </a:gs>
                      <a:gs pos="43800">
                        <a:schemeClr val="bg1">
                          <a:lumMod val="95000"/>
                          <a:alpha val="3000"/>
                        </a:schemeClr>
                      </a:gs>
                      <a:gs pos="0">
                        <a:schemeClr val="bg1">
                          <a:lumMod val="75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Rounded Rectangle 53"/>
                  <p:cNvSpPr/>
                  <p:nvPr/>
                </p:nvSpPr>
                <p:spPr>
                  <a:xfrm>
                    <a:off x="1547664" y="980728"/>
                    <a:ext cx="263538" cy="144016"/>
                  </a:xfrm>
                  <a:prstGeom prst="roundRect">
                    <a:avLst>
                      <a:gd name="adj" fmla="val 0"/>
                    </a:avLst>
                  </a:prstGeom>
                  <a:gradFill flip="none" rotWithShape="1">
                    <a:gsLst>
                      <a:gs pos="81000">
                        <a:srgbClr val="E8E8E8"/>
                      </a:gs>
                      <a:gs pos="91241">
                        <a:schemeClr val="bg1">
                          <a:lumMod val="75000"/>
                        </a:schemeClr>
                      </a:gs>
                      <a:gs pos="100000">
                        <a:schemeClr val="bg1">
                          <a:lumMod val="75000"/>
                        </a:schemeClr>
                      </a:gs>
                      <a:gs pos="9000">
                        <a:schemeClr val="bg1">
                          <a:lumMod val="50000"/>
                        </a:schemeClr>
                      </a:gs>
                      <a:gs pos="43800">
                        <a:schemeClr val="bg1">
                          <a:lumMod val="95000"/>
                        </a:schemeClr>
                      </a:gs>
                      <a:gs pos="0">
                        <a:schemeClr val="bg1">
                          <a:lumMod val="75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ounded Rectangle 15"/>
                  <p:cNvSpPr/>
                  <p:nvPr/>
                </p:nvSpPr>
                <p:spPr>
                  <a:xfrm>
                    <a:off x="1485180" y="980728"/>
                    <a:ext cx="72008" cy="144016"/>
                  </a:xfrm>
                  <a:prstGeom prst="roundRect">
                    <a:avLst>
                      <a:gd name="adj" fmla="val 50000"/>
                    </a:avLst>
                  </a:prstGeom>
                  <a:gradFill flip="none" rotWithShape="1">
                    <a:gsLst>
                      <a:gs pos="100000">
                        <a:schemeClr val="bg1">
                          <a:lumMod val="65000"/>
                          <a:alpha val="18000"/>
                        </a:schemeClr>
                      </a:gs>
                      <a:gs pos="100000">
                        <a:srgbClr val="E6E6E6"/>
                      </a:gs>
                      <a:gs pos="27096">
                        <a:srgbClr val="BBBBBB"/>
                      </a:gs>
                      <a:gs pos="9000">
                        <a:schemeClr val="bg1">
                          <a:lumMod val="50000"/>
                        </a:schemeClr>
                      </a:gs>
                      <a:gs pos="43800">
                        <a:schemeClr val="bg1">
                          <a:lumMod val="95000"/>
                        </a:schemeClr>
                      </a:gs>
                      <a:gs pos="0">
                        <a:schemeClr val="bg1">
                          <a:lumMod val="75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5" name="Rounded Rectangle 54"/>
                  <p:cNvSpPr/>
                  <p:nvPr/>
                </p:nvSpPr>
                <p:spPr>
                  <a:xfrm>
                    <a:off x="1634276" y="980728"/>
                    <a:ext cx="191530" cy="144016"/>
                  </a:xfrm>
                  <a:prstGeom prst="roundRect">
                    <a:avLst>
                      <a:gd name="adj" fmla="val 18585"/>
                    </a:avLst>
                  </a:prstGeom>
                  <a:gradFill flip="none" rotWithShape="1">
                    <a:gsLst>
                      <a:gs pos="81000">
                        <a:srgbClr val="E8E8E8"/>
                      </a:gs>
                      <a:gs pos="91241">
                        <a:schemeClr val="bg1">
                          <a:lumMod val="75000"/>
                        </a:schemeClr>
                      </a:gs>
                      <a:gs pos="100000">
                        <a:schemeClr val="bg1">
                          <a:lumMod val="75000"/>
                        </a:schemeClr>
                      </a:gs>
                      <a:gs pos="9000">
                        <a:schemeClr val="bg1">
                          <a:lumMod val="50000"/>
                        </a:schemeClr>
                      </a:gs>
                      <a:gs pos="43800">
                        <a:schemeClr val="bg1">
                          <a:lumMod val="95000"/>
                        </a:schemeClr>
                      </a:gs>
                      <a:gs pos="0">
                        <a:schemeClr val="bg1">
                          <a:lumMod val="75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64" name="Group 63"/>
                <p:cNvGrpSpPr/>
                <p:nvPr/>
              </p:nvGrpSpPr>
              <p:grpSpPr>
                <a:xfrm flipH="1">
                  <a:off x="6698332" y="1421284"/>
                  <a:ext cx="1025918" cy="3081014"/>
                  <a:chOff x="1355768" y="980728"/>
                  <a:chExt cx="1193758" cy="3585070"/>
                </a:xfrm>
              </p:grpSpPr>
              <p:sp>
                <p:nvSpPr>
                  <p:cNvPr id="65" name="Freeform 50"/>
                  <p:cNvSpPr>
                    <a:spLocks/>
                  </p:cNvSpPr>
                  <p:nvPr/>
                </p:nvSpPr>
                <p:spPr bwMode="auto">
                  <a:xfrm>
                    <a:off x="1952625" y="2487613"/>
                    <a:ext cx="3175" cy="22225"/>
                  </a:xfrm>
                  <a:custGeom>
                    <a:avLst/>
                    <a:gdLst>
                      <a:gd name="T0" fmla="*/ 0 w 1"/>
                      <a:gd name="T1" fmla="*/ 6 h 6"/>
                      <a:gd name="T2" fmla="*/ 1 w 1"/>
                      <a:gd name="T3" fmla="*/ 0 h 6"/>
                      <a:gd name="T4" fmla="*/ 0 w 1"/>
                      <a:gd name="T5" fmla="*/ 6 h 6"/>
                    </a:gdLst>
                    <a:ahLst/>
                    <a:cxnLst>
                      <a:cxn ang="0">
                        <a:pos x="T0" y="T1"/>
                      </a:cxn>
                      <a:cxn ang="0">
                        <a:pos x="T2" y="T3"/>
                      </a:cxn>
                      <a:cxn ang="0">
                        <a:pos x="T4" y="T5"/>
                      </a:cxn>
                    </a:cxnLst>
                    <a:rect l="0" t="0" r="r" b="b"/>
                    <a:pathLst>
                      <a:path w="1" h="6">
                        <a:moveTo>
                          <a:pt x="0" y="6"/>
                        </a:moveTo>
                        <a:cubicBezTo>
                          <a:pt x="1" y="0"/>
                          <a:pt x="1" y="0"/>
                          <a:pt x="1" y="0"/>
                        </a:cubicBezTo>
                        <a:cubicBezTo>
                          <a:pt x="1" y="0"/>
                          <a:pt x="0" y="2"/>
                          <a:pt x="0" y="6"/>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sp>
                <p:nvSpPr>
                  <p:cNvPr id="67" name="Freeform 52"/>
                  <p:cNvSpPr>
                    <a:spLocks/>
                  </p:cNvSpPr>
                  <p:nvPr/>
                </p:nvSpPr>
                <p:spPr bwMode="auto">
                  <a:xfrm>
                    <a:off x="2538413" y="2476500"/>
                    <a:ext cx="11113" cy="11113"/>
                  </a:xfrm>
                  <a:custGeom>
                    <a:avLst/>
                    <a:gdLst>
                      <a:gd name="T0" fmla="*/ 3 w 3"/>
                      <a:gd name="T1" fmla="*/ 1 h 3"/>
                      <a:gd name="T2" fmla="*/ 0 w 3"/>
                      <a:gd name="T3" fmla="*/ 3 h 3"/>
                      <a:gd name="T4" fmla="*/ 3 w 3"/>
                      <a:gd name="T5" fmla="*/ 1 h 3"/>
                    </a:gdLst>
                    <a:ahLst/>
                    <a:cxnLst>
                      <a:cxn ang="0">
                        <a:pos x="T0" y="T1"/>
                      </a:cxn>
                      <a:cxn ang="0">
                        <a:pos x="T2" y="T3"/>
                      </a:cxn>
                      <a:cxn ang="0">
                        <a:pos x="T4" y="T5"/>
                      </a:cxn>
                    </a:cxnLst>
                    <a:rect l="0" t="0" r="r" b="b"/>
                    <a:pathLst>
                      <a:path w="3" h="3">
                        <a:moveTo>
                          <a:pt x="3" y="1"/>
                        </a:moveTo>
                        <a:cubicBezTo>
                          <a:pt x="3" y="0"/>
                          <a:pt x="2" y="1"/>
                          <a:pt x="0" y="3"/>
                        </a:cubicBezTo>
                        <a:cubicBezTo>
                          <a:pt x="2" y="3"/>
                          <a:pt x="3" y="2"/>
                          <a:pt x="3" y="1"/>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cs typeface="Arial" charset="0"/>
                    </a:endParaRPr>
                  </a:p>
                </p:txBody>
              </p:sp>
              <p:sp>
                <p:nvSpPr>
                  <p:cNvPr id="68" name="Oval 12"/>
                  <p:cNvSpPr/>
                  <p:nvPr/>
                </p:nvSpPr>
                <p:spPr>
                  <a:xfrm>
                    <a:off x="1355768" y="980728"/>
                    <a:ext cx="191896" cy="3585070"/>
                  </a:xfrm>
                  <a:custGeom>
                    <a:avLst/>
                    <a:gdLst/>
                    <a:ahLst/>
                    <a:cxnLst/>
                    <a:rect l="l" t="t" r="r" b="b"/>
                    <a:pathLst>
                      <a:path w="191896" h="3585070">
                        <a:moveTo>
                          <a:pt x="86750" y="0"/>
                        </a:moveTo>
                        <a:lnTo>
                          <a:pt x="105146" y="0"/>
                        </a:lnTo>
                        <a:cubicBezTo>
                          <a:pt x="153057" y="0"/>
                          <a:pt x="191896" y="38839"/>
                          <a:pt x="191896" y="86750"/>
                        </a:cubicBezTo>
                        <a:lnTo>
                          <a:pt x="191896" y="144016"/>
                        </a:lnTo>
                        <a:lnTo>
                          <a:pt x="191896" y="235118"/>
                        </a:lnTo>
                        <a:lnTo>
                          <a:pt x="191896" y="3549066"/>
                        </a:lnTo>
                        <a:lnTo>
                          <a:pt x="191896" y="3561260"/>
                        </a:lnTo>
                        <a:lnTo>
                          <a:pt x="185335" y="3561260"/>
                        </a:lnTo>
                        <a:cubicBezTo>
                          <a:pt x="172146" y="3575364"/>
                          <a:pt x="137068" y="3585070"/>
                          <a:pt x="95948" y="3585070"/>
                        </a:cubicBezTo>
                        <a:cubicBezTo>
                          <a:pt x="54828" y="3585070"/>
                          <a:pt x="19750" y="3575364"/>
                          <a:pt x="6561" y="3561260"/>
                        </a:cubicBezTo>
                        <a:lnTo>
                          <a:pt x="0" y="3561260"/>
                        </a:lnTo>
                        <a:lnTo>
                          <a:pt x="0" y="3549066"/>
                        </a:lnTo>
                        <a:lnTo>
                          <a:pt x="0" y="235118"/>
                        </a:lnTo>
                        <a:lnTo>
                          <a:pt x="0" y="144016"/>
                        </a:lnTo>
                        <a:lnTo>
                          <a:pt x="0" y="86750"/>
                        </a:lnTo>
                        <a:cubicBezTo>
                          <a:pt x="0" y="38839"/>
                          <a:pt x="38839" y="0"/>
                          <a:pt x="86750" y="0"/>
                        </a:cubicBezTo>
                        <a:close/>
                      </a:path>
                    </a:pathLst>
                  </a:custGeom>
                  <a:gradFill flip="none" rotWithShape="1">
                    <a:gsLst>
                      <a:gs pos="91000">
                        <a:schemeClr val="bg1">
                          <a:lumMod val="65000"/>
                        </a:schemeClr>
                      </a:gs>
                      <a:gs pos="100000">
                        <a:schemeClr val="bg1">
                          <a:lumMod val="85000"/>
                        </a:schemeClr>
                      </a:gs>
                      <a:gs pos="9000">
                        <a:schemeClr val="bg1">
                          <a:lumMod val="50000"/>
                        </a:schemeClr>
                      </a:gs>
                      <a:gs pos="43800">
                        <a:schemeClr val="bg1">
                          <a:lumMod val="95000"/>
                        </a:schemeClr>
                      </a:gs>
                      <a:gs pos="0">
                        <a:schemeClr val="bg1">
                          <a:lumMod val="7500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9" name="Rounded Rectangle 68"/>
                  <p:cNvSpPr/>
                  <p:nvPr/>
                </p:nvSpPr>
                <p:spPr>
                  <a:xfrm>
                    <a:off x="1355768" y="980728"/>
                    <a:ext cx="288032" cy="144016"/>
                  </a:xfrm>
                  <a:prstGeom prst="roundRect">
                    <a:avLst>
                      <a:gd name="adj" fmla="val 50000"/>
                    </a:avLst>
                  </a:prstGeom>
                  <a:gradFill flip="none" rotWithShape="1">
                    <a:gsLst>
                      <a:gs pos="100000">
                        <a:schemeClr val="bg1">
                          <a:lumMod val="85000"/>
                          <a:alpha val="0"/>
                        </a:schemeClr>
                      </a:gs>
                      <a:gs pos="9000">
                        <a:schemeClr val="bg1">
                          <a:lumMod val="50000"/>
                        </a:schemeClr>
                      </a:gs>
                      <a:gs pos="43800">
                        <a:schemeClr val="bg1">
                          <a:lumMod val="95000"/>
                          <a:alpha val="3000"/>
                        </a:schemeClr>
                      </a:gs>
                      <a:gs pos="0">
                        <a:schemeClr val="bg1">
                          <a:lumMod val="75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0" name="Rounded Rectangle 69"/>
                  <p:cNvSpPr/>
                  <p:nvPr/>
                </p:nvSpPr>
                <p:spPr>
                  <a:xfrm>
                    <a:off x="1547664" y="980728"/>
                    <a:ext cx="263538" cy="144016"/>
                  </a:xfrm>
                  <a:prstGeom prst="roundRect">
                    <a:avLst>
                      <a:gd name="adj" fmla="val 0"/>
                    </a:avLst>
                  </a:prstGeom>
                  <a:gradFill flip="none" rotWithShape="1">
                    <a:gsLst>
                      <a:gs pos="81000">
                        <a:srgbClr val="E8E8E8"/>
                      </a:gs>
                      <a:gs pos="91241">
                        <a:schemeClr val="bg1">
                          <a:lumMod val="75000"/>
                        </a:schemeClr>
                      </a:gs>
                      <a:gs pos="100000">
                        <a:schemeClr val="bg1">
                          <a:lumMod val="75000"/>
                        </a:schemeClr>
                      </a:gs>
                      <a:gs pos="9000">
                        <a:schemeClr val="bg1">
                          <a:lumMod val="50000"/>
                        </a:schemeClr>
                      </a:gs>
                      <a:gs pos="43800">
                        <a:schemeClr val="bg1">
                          <a:lumMod val="95000"/>
                        </a:schemeClr>
                      </a:gs>
                      <a:gs pos="0">
                        <a:schemeClr val="bg1">
                          <a:lumMod val="75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1" name="Rounded Rectangle 70"/>
                  <p:cNvSpPr/>
                  <p:nvPr/>
                </p:nvSpPr>
                <p:spPr>
                  <a:xfrm>
                    <a:off x="1485180" y="980728"/>
                    <a:ext cx="72008" cy="144016"/>
                  </a:xfrm>
                  <a:prstGeom prst="roundRect">
                    <a:avLst>
                      <a:gd name="adj" fmla="val 50000"/>
                    </a:avLst>
                  </a:prstGeom>
                  <a:gradFill flip="none" rotWithShape="1">
                    <a:gsLst>
                      <a:gs pos="100000">
                        <a:schemeClr val="bg1">
                          <a:lumMod val="65000"/>
                          <a:alpha val="18000"/>
                        </a:schemeClr>
                      </a:gs>
                      <a:gs pos="100000">
                        <a:srgbClr val="E6E6E6"/>
                      </a:gs>
                      <a:gs pos="27096">
                        <a:srgbClr val="BBBBBB"/>
                      </a:gs>
                      <a:gs pos="9000">
                        <a:schemeClr val="bg1">
                          <a:lumMod val="50000"/>
                        </a:schemeClr>
                      </a:gs>
                      <a:gs pos="43800">
                        <a:schemeClr val="bg1">
                          <a:lumMod val="95000"/>
                        </a:schemeClr>
                      </a:gs>
                      <a:gs pos="0">
                        <a:schemeClr val="bg1">
                          <a:lumMod val="75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2" name="Rounded Rectangle 71"/>
                  <p:cNvSpPr/>
                  <p:nvPr/>
                </p:nvSpPr>
                <p:spPr>
                  <a:xfrm>
                    <a:off x="1634276" y="980728"/>
                    <a:ext cx="191530" cy="144016"/>
                  </a:xfrm>
                  <a:prstGeom prst="roundRect">
                    <a:avLst>
                      <a:gd name="adj" fmla="val 18585"/>
                    </a:avLst>
                  </a:prstGeom>
                  <a:gradFill flip="none" rotWithShape="1">
                    <a:gsLst>
                      <a:gs pos="81000">
                        <a:srgbClr val="E8E8E8"/>
                      </a:gs>
                      <a:gs pos="91241">
                        <a:schemeClr val="bg1">
                          <a:lumMod val="75000"/>
                        </a:schemeClr>
                      </a:gs>
                      <a:gs pos="100000">
                        <a:schemeClr val="bg1">
                          <a:lumMod val="75000"/>
                        </a:schemeClr>
                      </a:gs>
                      <a:gs pos="9000">
                        <a:schemeClr val="bg1">
                          <a:lumMod val="50000"/>
                        </a:schemeClr>
                      </a:gs>
                      <a:gs pos="43800">
                        <a:schemeClr val="bg1">
                          <a:lumMod val="95000"/>
                        </a:schemeClr>
                      </a:gs>
                      <a:gs pos="0">
                        <a:schemeClr val="bg1">
                          <a:lumMod val="75000"/>
                        </a:schemeClr>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grpSp>
        <p:sp>
          <p:nvSpPr>
            <p:cNvPr id="24" name="TextBox 23"/>
            <p:cNvSpPr txBox="1"/>
            <p:nvPr/>
          </p:nvSpPr>
          <p:spPr>
            <a:xfrm>
              <a:off x="1932690" y="502071"/>
              <a:ext cx="5278620" cy="1728193"/>
            </a:xfrm>
            <a:prstGeom prst="rect">
              <a:avLst/>
            </a:prstGeom>
            <a:noFill/>
          </p:spPr>
          <p:txBody>
            <a:bodyPr wrap="square" rtlCol="0" anchor="ctr">
              <a:normAutofit fontScale="92500"/>
            </a:bodyPr>
            <a:lstStyle/>
            <a:p>
              <a:pPr algn="ctr"/>
              <a:r>
                <a:rPr lang="en-GB" sz="4000" b="1" dirty="0" smtClean="0">
                  <a:solidFill>
                    <a:srgbClr val="C00000"/>
                  </a:solidFill>
                  <a:latin typeface="Century Gothic" panose="020B0502020202020204" pitchFamily="34" charset="0"/>
                  <a:cs typeface="Arial" charset="0"/>
                </a:rPr>
                <a:t>NO! </a:t>
              </a:r>
            </a:p>
            <a:p>
              <a:pPr algn="ctr"/>
              <a:r>
                <a:rPr lang="en-GB" sz="4000" b="1" cap="all" dirty="0" smtClean="0">
                  <a:solidFill>
                    <a:srgbClr val="C00000"/>
                  </a:solidFill>
                  <a:latin typeface="Century Gothic" panose="020B0502020202020204" pitchFamily="34" charset="0"/>
                  <a:cs typeface="Arial" charset="0"/>
                </a:rPr>
                <a:t>IT IS happening now</a:t>
              </a:r>
              <a:r>
                <a:rPr lang="en-GB" sz="4000" b="1" dirty="0" smtClean="0">
                  <a:solidFill>
                    <a:srgbClr val="C00000"/>
                  </a:solidFill>
                  <a:latin typeface="Century Gothic" panose="020B0502020202020204" pitchFamily="34" charset="0"/>
                  <a:cs typeface="Arial" charset="0"/>
                </a:rPr>
                <a:t>!</a:t>
              </a:r>
            </a:p>
          </p:txBody>
        </p:sp>
      </p:grpSp>
      <p:sp>
        <p:nvSpPr>
          <p:cNvPr id="59" name="TextBox 58"/>
          <p:cNvSpPr txBox="1"/>
          <p:nvPr/>
        </p:nvSpPr>
        <p:spPr>
          <a:xfrm>
            <a:off x="1977027" y="4513336"/>
            <a:ext cx="5278620" cy="1728193"/>
          </a:xfrm>
          <a:prstGeom prst="rect">
            <a:avLst/>
          </a:prstGeom>
          <a:noFill/>
        </p:spPr>
        <p:txBody>
          <a:bodyPr wrap="square" rtlCol="0" anchor="ctr">
            <a:normAutofit/>
          </a:bodyPr>
          <a:lstStyle/>
          <a:p>
            <a:pPr algn="ctr"/>
            <a:r>
              <a:rPr lang="en-GB" sz="4000" b="1" dirty="0" smtClean="0">
                <a:solidFill>
                  <a:srgbClr val="FFFFCC"/>
                </a:solidFill>
                <a:latin typeface="Century Gothic" panose="020B0502020202020204" pitchFamily="34" charset="0"/>
                <a:cs typeface="Arial" charset="0"/>
              </a:rPr>
              <a:t>DO YOU THINK </a:t>
            </a:r>
          </a:p>
          <a:p>
            <a:pPr algn="ctr"/>
            <a:r>
              <a:rPr lang="en-GB" sz="4000" b="1" dirty="0" smtClean="0">
                <a:solidFill>
                  <a:srgbClr val="FFFFCC"/>
                </a:solidFill>
                <a:latin typeface="Century Gothic" panose="020B0502020202020204" pitchFamily="34" charset="0"/>
                <a:cs typeface="Arial" charset="0"/>
              </a:rPr>
              <a:t>THIS IS THE FUTURE?</a:t>
            </a:r>
          </a:p>
        </p:txBody>
      </p:sp>
    </p:spTree>
    <p:extLst>
      <p:ext uri="{BB962C8B-B14F-4D97-AF65-F5344CB8AC3E}">
        <p14:creationId xmlns:p14="http://schemas.microsoft.com/office/powerpoint/2010/main" val="95531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withEffect">
                                  <p:stCondLst>
                                    <p:cond delay="0"/>
                                  </p:stCondLst>
                                  <p:childTnLst>
                                    <p:animMotion origin="layout" path="M -0.00017 0.00093 L -0.00017 0.59745 " pathEditMode="relative" rAng="0" ptsTypes="AA">
                                      <p:cBhvr>
                                        <p:cTn id="6" dur="900" fill="hold"/>
                                        <p:tgtEl>
                                          <p:spTgt spid="119"/>
                                        </p:tgtEl>
                                        <p:attrNameLst>
                                          <p:attrName>ppt_x</p:attrName>
                                          <p:attrName>ppt_y</p:attrName>
                                        </p:attrNameLst>
                                      </p:cBhvr>
                                      <p:rCtr x="0" y="29815"/>
                                    </p:animMotion>
                                  </p:childTnLst>
                                </p:cTn>
                              </p:par>
                              <p:par>
                                <p:cTn id="7" presetID="42" presetClass="path" presetSubtype="0" fill="hold" grpId="0" nodeType="withEffect">
                                  <p:stCondLst>
                                    <p:cond delay="0"/>
                                  </p:stCondLst>
                                  <p:childTnLst>
                                    <p:animMotion origin="layout" path="M -0.0007 0.00046 L -0.0007 0.62778 " pathEditMode="relative" rAng="0" ptsTypes="AA">
                                      <p:cBhvr>
                                        <p:cTn id="8" dur="900" fill="hold"/>
                                        <p:tgtEl>
                                          <p:spTgt spid="118"/>
                                        </p:tgtEl>
                                        <p:attrNameLst>
                                          <p:attrName>ppt_x</p:attrName>
                                          <p:attrName>ppt_y</p:attrName>
                                        </p:attrNameLst>
                                      </p:cBhvr>
                                      <p:rCtr x="0" y="31366"/>
                                    </p:animMotion>
                                  </p:childTnLst>
                                </p:cTn>
                              </p:par>
                              <p:par>
                                <p:cTn id="9" presetID="6" presetClass="emph" presetSubtype="0" fill="hold" grpId="1" nodeType="withEffect">
                                  <p:stCondLst>
                                    <p:cond delay="0"/>
                                  </p:stCondLst>
                                  <p:childTnLst>
                                    <p:animScale>
                                      <p:cBhvr>
                                        <p:cTn id="10" dur="1000" fill="hold"/>
                                        <p:tgtEl>
                                          <p:spTgt spid="119"/>
                                        </p:tgtEl>
                                      </p:cBhvr>
                                      <p:by x="350000" y="350000"/>
                                    </p:animScale>
                                  </p:childTnLst>
                                </p:cTn>
                              </p:par>
                              <p:par>
                                <p:cTn id="11" presetID="6" presetClass="emph" presetSubtype="0" fill="hold" grpId="0" nodeType="withEffect">
                                  <p:stCondLst>
                                    <p:cond delay="0"/>
                                  </p:stCondLst>
                                  <p:childTnLst>
                                    <p:animScale>
                                      <p:cBhvr>
                                        <p:cTn id="12" dur="2000" fill="hold"/>
                                        <p:tgtEl>
                                          <p:spTgt spid="28"/>
                                        </p:tgtEl>
                                      </p:cBhvr>
                                      <p:by x="600000" y="600000"/>
                                    </p:animScale>
                                  </p:childTnLst>
                                </p:cTn>
                              </p:par>
                              <p:par>
                                <p:cTn id="13" presetID="42" presetClass="path" presetSubtype="0" fill="hold" grpId="1" nodeType="withEffect">
                                  <p:stCondLst>
                                    <p:cond delay="0"/>
                                  </p:stCondLst>
                                  <p:childTnLst>
                                    <p:animMotion origin="layout" path="M 3.61111E-6 -3.33333E-6 L 3.61111E-6 0.96621 " pathEditMode="relative" rAng="0" ptsTypes="AA">
                                      <p:cBhvr>
                                        <p:cTn id="14" dur="2000" fill="hold"/>
                                        <p:tgtEl>
                                          <p:spTgt spid="28"/>
                                        </p:tgtEl>
                                        <p:attrNameLst>
                                          <p:attrName>ppt_x</p:attrName>
                                          <p:attrName>ppt_y</p:attrName>
                                        </p:attrNameLst>
                                      </p:cBhvr>
                                      <p:rCtr x="0" y="48310"/>
                                    </p:animMotion>
                                  </p:childTnLst>
                                </p:cTn>
                              </p:par>
                              <p:par>
                                <p:cTn id="15" presetID="6" presetClass="emph" presetSubtype="0" fill="hold" grpId="0" nodeType="withEffect">
                                  <p:stCondLst>
                                    <p:cond delay="500"/>
                                  </p:stCondLst>
                                  <p:childTnLst>
                                    <p:animScale>
                                      <p:cBhvr>
                                        <p:cTn id="16" dur="2000" fill="hold"/>
                                        <p:tgtEl>
                                          <p:spTgt spid="29"/>
                                        </p:tgtEl>
                                      </p:cBhvr>
                                      <p:by x="600000" y="600000"/>
                                    </p:animScale>
                                  </p:childTnLst>
                                </p:cTn>
                              </p:par>
                              <p:par>
                                <p:cTn id="17" presetID="42" presetClass="path" presetSubtype="0" fill="hold" grpId="1" nodeType="withEffect">
                                  <p:stCondLst>
                                    <p:cond delay="500"/>
                                  </p:stCondLst>
                                  <p:childTnLst>
                                    <p:animMotion origin="layout" path="M -1.11111E-6 -3.33333E-6 L -1.11111E-6 0.96621 " pathEditMode="relative" rAng="0" ptsTypes="AA">
                                      <p:cBhvr>
                                        <p:cTn id="18" dur="2000" fill="hold"/>
                                        <p:tgtEl>
                                          <p:spTgt spid="29"/>
                                        </p:tgtEl>
                                        <p:attrNameLst>
                                          <p:attrName>ppt_x</p:attrName>
                                          <p:attrName>ppt_y</p:attrName>
                                        </p:attrNameLst>
                                      </p:cBhvr>
                                      <p:rCtr x="0" y="48310"/>
                                    </p:animMotion>
                                  </p:childTnLst>
                                </p:cTn>
                              </p:par>
                              <p:par>
                                <p:cTn id="19" presetID="6" presetClass="emph" presetSubtype="0" fill="hold" grpId="0" nodeType="withEffect">
                                  <p:stCondLst>
                                    <p:cond delay="1000"/>
                                  </p:stCondLst>
                                  <p:childTnLst>
                                    <p:animScale>
                                      <p:cBhvr>
                                        <p:cTn id="20" dur="2000" fill="hold"/>
                                        <p:tgtEl>
                                          <p:spTgt spid="30"/>
                                        </p:tgtEl>
                                      </p:cBhvr>
                                      <p:by x="600000" y="600000"/>
                                    </p:animScale>
                                  </p:childTnLst>
                                </p:cTn>
                              </p:par>
                              <p:par>
                                <p:cTn id="21" presetID="42" presetClass="path" presetSubtype="0" fill="hold" grpId="1" nodeType="withEffect">
                                  <p:stCondLst>
                                    <p:cond delay="1000"/>
                                  </p:stCondLst>
                                  <p:childTnLst>
                                    <p:animMotion origin="layout" path="M 5.55556E-7 -3.33333E-6 L 5.55556E-7 0.96621 " pathEditMode="relative" rAng="0" ptsTypes="AA">
                                      <p:cBhvr>
                                        <p:cTn id="22" dur="2000" fill="hold"/>
                                        <p:tgtEl>
                                          <p:spTgt spid="30"/>
                                        </p:tgtEl>
                                        <p:attrNameLst>
                                          <p:attrName>ppt_x</p:attrName>
                                          <p:attrName>ppt_y</p:attrName>
                                        </p:attrNameLst>
                                      </p:cBhvr>
                                      <p:rCtr x="0" y="48310"/>
                                    </p:animMotion>
                                  </p:childTnLst>
                                </p:cTn>
                              </p:par>
                              <p:par>
                                <p:cTn id="23" presetID="6" presetClass="emph" presetSubtype="0" fill="hold" grpId="0" nodeType="withEffect">
                                  <p:stCondLst>
                                    <p:cond delay="1500"/>
                                  </p:stCondLst>
                                  <p:childTnLst>
                                    <p:animScale>
                                      <p:cBhvr>
                                        <p:cTn id="24" dur="2000" fill="hold"/>
                                        <p:tgtEl>
                                          <p:spTgt spid="31"/>
                                        </p:tgtEl>
                                      </p:cBhvr>
                                      <p:by x="600000" y="600000"/>
                                    </p:animScale>
                                  </p:childTnLst>
                                </p:cTn>
                              </p:par>
                              <p:par>
                                <p:cTn id="25" presetID="42" presetClass="path" presetSubtype="0" fill="hold" grpId="1" nodeType="withEffect">
                                  <p:stCondLst>
                                    <p:cond delay="1500"/>
                                  </p:stCondLst>
                                  <p:childTnLst>
                                    <p:animMotion origin="layout" path="M 2.22222E-6 -3.33333E-6 L 2.22222E-6 0.96621 " pathEditMode="relative" rAng="0" ptsTypes="AA">
                                      <p:cBhvr>
                                        <p:cTn id="26" dur="2000" fill="hold"/>
                                        <p:tgtEl>
                                          <p:spTgt spid="31"/>
                                        </p:tgtEl>
                                        <p:attrNameLst>
                                          <p:attrName>ppt_x</p:attrName>
                                          <p:attrName>ppt_y</p:attrName>
                                        </p:attrNameLst>
                                      </p:cBhvr>
                                      <p:rCtr x="0" y="48310"/>
                                    </p:animMotion>
                                  </p:childTnLst>
                                </p:cTn>
                              </p:par>
                              <p:par>
                                <p:cTn id="27" presetID="6" presetClass="emph" presetSubtype="0" fill="hold" grpId="0" nodeType="withEffect">
                                  <p:stCondLst>
                                    <p:cond delay="2000"/>
                                  </p:stCondLst>
                                  <p:childTnLst>
                                    <p:animScale>
                                      <p:cBhvr>
                                        <p:cTn id="28" dur="2000" fill="hold"/>
                                        <p:tgtEl>
                                          <p:spTgt spid="32"/>
                                        </p:tgtEl>
                                      </p:cBhvr>
                                      <p:by x="400000" y="400000"/>
                                    </p:animScale>
                                  </p:childTnLst>
                                </p:cTn>
                              </p:par>
                              <p:par>
                                <p:cTn id="29" presetID="42" presetClass="path" presetSubtype="0" fill="hold" grpId="1" nodeType="withEffect">
                                  <p:stCondLst>
                                    <p:cond delay="2000"/>
                                  </p:stCondLst>
                                  <p:childTnLst>
                                    <p:animMotion origin="layout" path="M 3.61111E-6 -3.33333E-6 L 3.61111E-6 0.31528 " pathEditMode="relative" rAng="0" ptsTypes="AA">
                                      <p:cBhvr>
                                        <p:cTn id="30" dur="2100" fill="hold"/>
                                        <p:tgtEl>
                                          <p:spTgt spid="32"/>
                                        </p:tgtEl>
                                        <p:attrNameLst>
                                          <p:attrName>ppt_x</p:attrName>
                                          <p:attrName>ppt_y</p:attrName>
                                        </p:attrNameLst>
                                      </p:cBhvr>
                                      <p:rCtr x="0" y="15764"/>
                                    </p:animMotion>
                                  </p:childTnLst>
                                </p:cTn>
                              </p:par>
                              <p:par>
                                <p:cTn id="31" presetID="42" presetClass="path" presetSubtype="0" fill="hold" grpId="0" nodeType="withEffect">
                                  <p:stCondLst>
                                    <p:cond delay="2900"/>
                                  </p:stCondLst>
                                  <p:childTnLst>
                                    <p:animMotion origin="layout" path="M 4.16667E-6 -3.33333E-6 L 4.16667E-6 0.09468 " pathEditMode="relative" rAng="0" ptsTypes="AA">
                                      <p:cBhvr>
                                        <p:cTn id="32" dur="1100" fill="hold"/>
                                        <p:tgtEl>
                                          <p:spTgt spid="33"/>
                                        </p:tgtEl>
                                        <p:attrNameLst>
                                          <p:attrName>ppt_x</p:attrName>
                                          <p:attrName>ppt_y</p:attrName>
                                        </p:attrNameLst>
                                      </p:cBhvr>
                                      <p:rCtr x="0" y="4722"/>
                                    </p:animMotion>
                                  </p:childTnLst>
                                </p:cTn>
                              </p:par>
                              <p:par>
                                <p:cTn id="33" presetID="6" presetClass="emph" presetSubtype="0" fill="hold" grpId="0" nodeType="withEffect">
                                  <p:stCondLst>
                                    <p:cond delay="0"/>
                                  </p:stCondLst>
                                  <p:childTnLst>
                                    <p:animScale>
                                      <p:cBhvr>
                                        <p:cTn id="34" dur="2000" fill="hold"/>
                                        <p:tgtEl>
                                          <p:spTgt spid="57"/>
                                        </p:tgtEl>
                                      </p:cBhvr>
                                      <p:by x="105000" y="105000"/>
                                    </p:animScale>
                                  </p:childTnLst>
                                </p:cTn>
                              </p:par>
                              <p:par>
                                <p:cTn id="35" presetID="6" presetClass="emph" presetSubtype="0" fill="hold" grpId="1" nodeType="withEffect">
                                  <p:stCondLst>
                                    <p:cond delay="2000"/>
                                  </p:stCondLst>
                                  <p:childTnLst>
                                    <p:animScale>
                                      <p:cBhvr>
                                        <p:cTn id="36" dur="2000" fill="hold"/>
                                        <p:tgtEl>
                                          <p:spTgt spid="57"/>
                                        </p:tgtEl>
                                      </p:cBhvr>
                                      <p:by x="95000" y="95000"/>
                                    </p:animScale>
                                  </p:childTnLst>
                                </p:cTn>
                              </p:par>
                              <p:par>
                                <p:cTn id="37" presetID="35" presetClass="path" presetSubtype="0" fill="hold" grpId="0" nodeType="withEffect">
                                  <p:stCondLst>
                                    <p:cond delay="0"/>
                                  </p:stCondLst>
                                  <p:childTnLst>
                                    <p:animMotion origin="layout" path="M 4.44444E-6 2.96296E-6 L -0.36563 0.1706 " pathEditMode="relative" rAng="0" ptsTypes="AA">
                                      <p:cBhvr>
                                        <p:cTn id="38" dur="4000" fill="hold"/>
                                        <p:tgtEl>
                                          <p:spTgt spid="36"/>
                                        </p:tgtEl>
                                        <p:attrNameLst>
                                          <p:attrName>ppt_x</p:attrName>
                                          <p:attrName>ppt_y</p:attrName>
                                        </p:attrNameLst>
                                      </p:cBhvr>
                                      <p:rCtr x="-18281" y="8519"/>
                                    </p:animMotion>
                                  </p:childTnLst>
                                </p:cTn>
                              </p:par>
                              <p:par>
                                <p:cTn id="39" presetID="35" presetClass="path" presetSubtype="0" fill="hold" grpId="0" nodeType="withEffect">
                                  <p:stCondLst>
                                    <p:cond delay="0"/>
                                  </p:stCondLst>
                                  <p:childTnLst>
                                    <p:animMotion origin="layout" path="M 4.44444E-6 4.79769E-6 L 0.34479 0.16994 " pathEditMode="relative" rAng="0" ptsTypes="AA">
                                      <p:cBhvr>
                                        <p:cTn id="40" dur="4000" fill="hold"/>
                                        <p:tgtEl>
                                          <p:spTgt spid="5"/>
                                        </p:tgtEl>
                                        <p:attrNameLst>
                                          <p:attrName>ppt_x</p:attrName>
                                          <p:attrName>ppt_y</p:attrName>
                                        </p:attrNameLst>
                                      </p:cBhvr>
                                      <p:rCtr x="17240" y="8486"/>
                                    </p:animMotion>
                                  </p:childTnLst>
                                </p:cTn>
                              </p:par>
                              <p:par>
                                <p:cTn id="41" presetID="2" presetClass="entr" presetSubtype="8" fill="hold" nodeType="withEffect">
                                  <p:stCondLst>
                                    <p:cond delay="0"/>
                                  </p:stCondLst>
                                  <p:childTnLst>
                                    <p:set>
                                      <p:cBhvr>
                                        <p:cTn id="42" dur="1" fill="hold">
                                          <p:stCondLst>
                                            <p:cond delay="0"/>
                                          </p:stCondLst>
                                        </p:cTn>
                                        <p:tgtEl>
                                          <p:spTgt spid="88"/>
                                        </p:tgtEl>
                                        <p:attrNameLst>
                                          <p:attrName>style.visibility</p:attrName>
                                        </p:attrNameLst>
                                      </p:cBhvr>
                                      <p:to>
                                        <p:strVal val="visible"/>
                                      </p:to>
                                    </p:set>
                                    <p:anim calcmode="lin" valueType="num">
                                      <p:cBhvr additive="base">
                                        <p:cTn id="43" dur="3800" fill="hold"/>
                                        <p:tgtEl>
                                          <p:spTgt spid="88"/>
                                        </p:tgtEl>
                                        <p:attrNameLst>
                                          <p:attrName>ppt_x</p:attrName>
                                        </p:attrNameLst>
                                      </p:cBhvr>
                                      <p:tavLst>
                                        <p:tav tm="0">
                                          <p:val>
                                            <p:strVal val="0-#ppt_w/2"/>
                                          </p:val>
                                        </p:tav>
                                        <p:tav tm="100000">
                                          <p:val>
                                            <p:strVal val="#ppt_x"/>
                                          </p:val>
                                        </p:tav>
                                      </p:tavLst>
                                    </p:anim>
                                    <p:anim calcmode="lin" valueType="num">
                                      <p:cBhvr additive="base">
                                        <p:cTn id="44" dur="3800" fill="hold"/>
                                        <p:tgtEl>
                                          <p:spTgt spid="88"/>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86"/>
                                        </p:tgtEl>
                                        <p:attrNameLst>
                                          <p:attrName>style.visibility</p:attrName>
                                        </p:attrNameLst>
                                      </p:cBhvr>
                                      <p:to>
                                        <p:strVal val="visible"/>
                                      </p:to>
                                    </p:set>
                                    <p:anim calcmode="lin" valueType="num">
                                      <p:cBhvr additive="base">
                                        <p:cTn id="47" dur="3900" fill="hold"/>
                                        <p:tgtEl>
                                          <p:spTgt spid="86"/>
                                        </p:tgtEl>
                                        <p:attrNameLst>
                                          <p:attrName>ppt_x</p:attrName>
                                        </p:attrNameLst>
                                      </p:cBhvr>
                                      <p:tavLst>
                                        <p:tav tm="0">
                                          <p:val>
                                            <p:strVal val="0-#ppt_w/2"/>
                                          </p:val>
                                        </p:tav>
                                        <p:tav tm="100000">
                                          <p:val>
                                            <p:strVal val="#ppt_x"/>
                                          </p:val>
                                        </p:tav>
                                      </p:tavLst>
                                    </p:anim>
                                    <p:anim calcmode="lin" valueType="num">
                                      <p:cBhvr additive="base">
                                        <p:cTn id="48" dur="3900" fill="hold"/>
                                        <p:tgtEl>
                                          <p:spTgt spid="86"/>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87"/>
                                        </p:tgtEl>
                                        <p:attrNameLst>
                                          <p:attrName>style.visibility</p:attrName>
                                        </p:attrNameLst>
                                      </p:cBhvr>
                                      <p:to>
                                        <p:strVal val="visible"/>
                                      </p:to>
                                    </p:set>
                                    <p:anim calcmode="lin" valueType="num">
                                      <p:cBhvr additive="base">
                                        <p:cTn id="51" dur="3900" fill="hold"/>
                                        <p:tgtEl>
                                          <p:spTgt spid="87"/>
                                        </p:tgtEl>
                                        <p:attrNameLst>
                                          <p:attrName>ppt_x</p:attrName>
                                        </p:attrNameLst>
                                      </p:cBhvr>
                                      <p:tavLst>
                                        <p:tav tm="0">
                                          <p:val>
                                            <p:strVal val="0-#ppt_w/2"/>
                                          </p:val>
                                        </p:tav>
                                        <p:tav tm="100000">
                                          <p:val>
                                            <p:strVal val="#ppt_x"/>
                                          </p:val>
                                        </p:tav>
                                      </p:tavLst>
                                    </p:anim>
                                    <p:anim calcmode="lin" valueType="num">
                                      <p:cBhvr additive="base">
                                        <p:cTn id="52" dur="3900" fill="hold"/>
                                        <p:tgtEl>
                                          <p:spTgt spid="87"/>
                                        </p:tgtEl>
                                        <p:attrNameLst>
                                          <p:attrName>ppt_y</p:attrName>
                                        </p:attrNameLst>
                                      </p:cBhvr>
                                      <p:tavLst>
                                        <p:tav tm="0">
                                          <p:val>
                                            <p:strVal val="#ppt_y"/>
                                          </p:val>
                                        </p:tav>
                                        <p:tav tm="100000">
                                          <p:val>
                                            <p:strVal val="#ppt_y"/>
                                          </p:val>
                                        </p:tav>
                                      </p:tavLst>
                                    </p:anim>
                                  </p:childTnLst>
                                </p:cTn>
                              </p:par>
                              <p:par>
                                <p:cTn id="53" presetID="2" presetClass="exit" presetSubtype="2" fill="hold" nodeType="withEffect">
                                  <p:stCondLst>
                                    <p:cond delay="0"/>
                                  </p:stCondLst>
                                  <p:childTnLst>
                                    <p:anim calcmode="lin" valueType="num">
                                      <p:cBhvr additive="base">
                                        <p:cTn id="54" dur="3900"/>
                                        <p:tgtEl>
                                          <p:spTgt spid="89"/>
                                        </p:tgtEl>
                                        <p:attrNameLst>
                                          <p:attrName>ppt_x</p:attrName>
                                        </p:attrNameLst>
                                      </p:cBhvr>
                                      <p:tavLst>
                                        <p:tav tm="0">
                                          <p:val>
                                            <p:strVal val="ppt_x"/>
                                          </p:val>
                                        </p:tav>
                                        <p:tav tm="100000">
                                          <p:val>
                                            <p:strVal val="1+ppt_w/2"/>
                                          </p:val>
                                        </p:tav>
                                      </p:tavLst>
                                    </p:anim>
                                    <p:anim calcmode="lin" valueType="num">
                                      <p:cBhvr additive="base">
                                        <p:cTn id="55" dur="3900"/>
                                        <p:tgtEl>
                                          <p:spTgt spid="89"/>
                                        </p:tgtEl>
                                        <p:attrNameLst>
                                          <p:attrName>ppt_y</p:attrName>
                                        </p:attrNameLst>
                                      </p:cBhvr>
                                      <p:tavLst>
                                        <p:tav tm="0">
                                          <p:val>
                                            <p:strVal val="ppt_y"/>
                                          </p:val>
                                        </p:tav>
                                        <p:tav tm="100000">
                                          <p:val>
                                            <p:strVal val="ppt_y"/>
                                          </p:val>
                                        </p:tav>
                                      </p:tavLst>
                                    </p:anim>
                                    <p:set>
                                      <p:cBhvr>
                                        <p:cTn id="56" dur="1" fill="hold">
                                          <p:stCondLst>
                                            <p:cond delay="3899"/>
                                          </p:stCondLst>
                                        </p:cTn>
                                        <p:tgtEl>
                                          <p:spTgt spid="89"/>
                                        </p:tgtEl>
                                        <p:attrNameLst>
                                          <p:attrName>style.visibility</p:attrName>
                                        </p:attrNameLst>
                                      </p:cBhvr>
                                      <p:to>
                                        <p:strVal val="hidden"/>
                                      </p:to>
                                    </p:set>
                                  </p:childTnLst>
                                </p:cTn>
                              </p:par>
                              <p:par>
                                <p:cTn id="57" presetID="2" presetClass="exit" presetSubtype="2" fill="hold" nodeType="withEffect">
                                  <p:stCondLst>
                                    <p:cond delay="0"/>
                                  </p:stCondLst>
                                  <p:childTnLst>
                                    <p:anim calcmode="lin" valueType="num">
                                      <p:cBhvr additive="base">
                                        <p:cTn id="58" dur="3900"/>
                                        <p:tgtEl>
                                          <p:spTgt spid="91"/>
                                        </p:tgtEl>
                                        <p:attrNameLst>
                                          <p:attrName>ppt_x</p:attrName>
                                        </p:attrNameLst>
                                      </p:cBhvr>
                                      <p:tavLst>
                                        <p:tav tm="0">
                                          <p:val>
                                            <p:strVal val="ppt_x"/>
                                          </p:val>
                                        </p:tav>
                                        <p:tav tm="100000">
                                          <p:val>
                                            <p:strVal val="1+ppt_w/2"/>
                                          </p:val>
                                        </p:tav>
                                      </p:tavLst>
                                    </p:anim>
                                    <p:anim calcmode="lin" valueType="num">
                                      <p:cBhvr additive="base">
                                        <p:cTn id="59" dur="3900"/>
                                        <p:tgtEl>
                                          <p:spTgt spid="91"/>
                                        </p:tgtEl>
                                        <p:attrNameLst>
                                          <p:attrName>ppt_y</p:attrName>
                                        </p:attrNameLst>
                                      </p:cBhvr>
                                      <p:tavLst>
                                        <p:tav tm="0">
                                          <p:val>
                                            <p:strVal val="ppt_y"/>
                                          </p:val>
                                        </p:tav>
                                        <p:tav tm="100000">
                                          <p:val>
                                            <p:strVal val="ppt_y"/>
                                          </p:val>
                                        </p:tav>
                                      </p:tavLst>
                                    </p:anim>
                                    <p:set>
                                      <p:cBhvr>
                                        <p:cTn id="60" dur="1" fill="hold">
                                          <p:stCondLst>
                                            <p:cond delay="3899"/>
                                          </p:stCondLst>
                                        </p:cTn>
                                        <p:tgtEl>
                                          <p:spTgt spid="91"/>
                                        </p:tgtEl>
                                        <p:attrNameLst>
                                          <p:attrName>style.visibility</p:attrName>
                                        </p:attrNameLst>
                                      </p:cBhvr>
                                      <p:to>
                                        <p:strVal val="hidden"/>
                                      </p:to>
                                    </p:set>
                                  </p:childTnLst>
                                </p:cTn>
                              </p:par>
                              <p:par>
                                <p:cTn id="61" presetID="2" presetClass="exit" presetSubtype="2" fill="hold" nodeType="withEffect">
                                  <p:stCondLst>
                                    <p:cond delay="0"/>
                                  </p:stCondLst>
                                  <p:childTnLst>
                                    <p:anim calcmode="lin" valueType="num">
                                      <p:cBhvr additive="base">
                                        <p:cTn id="62" dur="4000"/>
                                        <p:tgtEl>
                                          <p:spTgt spid="90"/>
                                        </p:tgtEl>
                                        <p:attrNameLst>
                                          <p:attrName>ppt_x</p:attrName>
                                        </p:attrNameLst>
                                      </p:cBhvr>
                                      <p:tavLst>
                                        <p:tav tm="0">
                                          <p:val>
                                            <p:strVal val="ppt_x"/>
                                          </p:val>
                                        </p:tav>
                                        <p:tav tm="100000">
                                          <p:val>
                                            <p:strVal val="1+ppt_w/2"/>
                                          </p:val>
                                        </p:tav>
                                      </p:tavLst>
                                    </p:anim>
                                    <p:anim calcmode="lin" valueType="num">
                                      <p:cBhvr additive="base">
                                        <p:cTn id="63" dur="4000"/>
                                        <p:tgtEl>
                                          <p:spTgt spid="90"/>
                                        </p:tgtEl>
                                        <p:attrNameLst>
                                          <p:attrName>ppt_y</p:attrName>
                                        </p:attrNameLst>
                                      </p:cBhvr>
                                      <p:tavLst>
                                        <p:tav tm="0">
                                          <p:val>
                                            <p:strVal val="ppt_y"/>
                                          </p:val>
                                        </p:tav>
                                        <p:tav tm="100000">
                                          <p:val>
                                            <p:strVal val="ppt_y"/>
                                          </p:val>
                                        </p:tav>
                                      </p:tavLst>
                                    </p:anim>
                                    <p:set>
                                      <p:cBhvr>
                                        <p:cTn id="64" dur="1" fill="hold">
                                          <p:stCondLst>
                                            <p:cond delay="3999"/>
                                          </p:stCondLst>
                                        </p:cTn>
                                        <p:tgtEl>
                                          <p:spTgt spid="90"/>
                                        </p:tgtEl>
                                        <p:attrNameLst>
                                          <p:attrName>style.visibility</p:attrName>
                                        </p:attrNameLst>
                                      </p:cBhvr>
                                      <p:to>
                                        <p:strVal val="hidden"/>
                                      </p:to>
                                    </p:set>
                                  </p:childTnLst>
                                </p:cTn>
                              </p:par>
                              <p:par>
                                <p:cTn id="65" presetID="23" presetClass="entr" presetSubtype="16" fill="hold" nodeType="withEffect">
                                  <p:stCondLst>
                                    <p:cond delay="500"/>
                                  </p:stCondLst>
                                  <p:childTnLst>
                                    <p:set>
                                      <p:cBhvr>
                                        <p:cTn id="66" dur="1" fill="hold">
                                          <p:stCondLst>
                                            <p:cond delay="0"/>
                                          </p:stCondLst>
                                        </p:cTn>
                                        <p:tgtEl>
                                          <p:spTgt spid="25"/>
                                        </p:tgtEl>
                                        <p:attrNameLst>
                                          <p:attrName>style.visibility</p:attrName>
                                        </p:attrNameLst>
                                      </p:cBhvr>
                                      <p:to>
                                        <p:strVal val="visible"/>
                                      </p:to>
                                    </p:set>
                                    <p:anim calcmode="lin" valueType="num">
                                      <p:cBhvr>
                                        <p:cTn id="67" dur="3500" fill="hold"/>
                                        <p:tgtEl>
                                          <p:spTgt spid="25"/>
                                        </p:tgtEl>
                                        <p:attrNameLst>
                                          <p:attrName>ppt_w</p:attrName>
                                        </p:attrNameLst>
                                      </p:cBhvr>
                                      <p:tavLst>
                                        <p:tav tm="0">
                                          <p:val>
                                            <p:fltVal val="0"/>
                                          </p:val>
                                        </p:tav>
                                        <p:tav tm="100000">
                                          <p:val>
                                            <p:strVal val="#ppt_w"/>
                                          </p:val>
                                        </p:tav>
                                      </p:tavLst>
                                    </p:anim>
                                    <p:anim calcmode="lin" valueType="num">
                                      <p:cBhvr>
                                        <p:cTn id="68" dur="3500" fill="hold"/>
                                        <p:tgtEl>
                                          <p:spTgt spid="25"/>
                                        </p:tgtEl>
                                        <p:attrNameLst>
                                          <p:attrName>ppt_h</p:attrName>
                                        </p:attrNameLst>
                                      </p:cBhvr>
                                      <p:tavLst>
                                        <p:tav tm="0">
                                          <p:val>
                                            <p:fltVal val="0"/>
                                          </p:val>
                                        </p:tav>
                                        <p:tav tm="100000">
                                          <p:val>
                                            <p:strVal val="#ppt_h"/>
                                          </p:val>
                                        </p:tav>
                                      </p:tavLst>
                                    </p:anim>
                                  </p:childTnLst>
                                </p:cTn>
                              </p:par>
                              <p:par>
                                <p:cTn id="69" presetID="35" presetClass="path" presetSubtype="0" fill="hold" nodeType="withEffect">
                                  <p:stCondLst>
                                    <p:cond delay="500"/>
                                  </p:stCondLst>
                                  <p:childTnLst>
                                    <p:animMotion origin="layout" path="M 0.00364 0.08403 L 2.5E-6 -4.07407E-6 " pathEditMode="relative" rAng="0" ptsTypes="AA">
                                      <p:cBhvr>
                                        <p:cTn id="70" dur="3500" spd="-100000" fill="hold"/>
                                        <p:tgtEl>
                                          <p:spTgt spid="25"/>
                                        </p:tgtEl>
                                        <p:attrNameLst>
                                          <p:attrName>ppt_x</p:attrName>
                                          <p:attrName>ppt_y</p:attrName>
                                        </p:attrNameLst>
                                      </p:cBhvr>
                                      <p:rCtr x="-191" y="-4213"/>
                                    </p:animMotion>
                                  </p:childTnLst>
                                </p:cTn>
                              </p:par>
                            </p:childTnLst>
                          </p:cTn>
                        </p:par>
                      </p:childTnLst>
                    </p:cTn>
                  </p:par>
                  <p:par>
                    <p:cTn id="71" fill="hold">
                      <p:stCondLst>
                        <p:cond delay="indefinite"/>
                      </p:stCondLst>
                      <p:childTnLst>
                        <p:par>
                          <p:cTn id="72" fill="hold">
                            <p:stCondLst>
                              <p:cond delay="0"/>
                            </p:stCondLst>
                            <p:childTnLst>
                              <p:par>
                                <p:cTn id="73" presetID="6" presetClass="emph" presetSubtype="0" fill="hold" nodeType="clickEffect">
                                  <p:stCondLst>
                                    <p:cond delay="0"/>
                                  </p:stCondLst>
                                  <p:childTnLst>
                                    <p:animScale>
                                      <p:cBhvr>
                                        <p:cTn id="74" dur="1300" fill="hold"/>
                                        <p:tgtEl>
                                          <p:spTgt spid="25"/>
                                        </p:tgtEl>
                                      </p:cBhvr>
                                      <p:by x="400000" y="400000"/>
                                    </p:animScale>
                                  </p:childTnLst>
                                </p:cTn>
                              </p:par>
                              <p:par>
                                <p:cTn id="75" presetID="10" presetClass="exit" presetSubtype="0" fill="hold" grpId="0" nodeType="withEffect">
                                  <p:stCondLst>
                                    <p:cond delay="0"/>
                                  </p:stCondLst>
                                  <p:childTnLst>
                                    <p:animEffect transition="out" filter="fade">
                                      <p:cBhvr>
                                        <p:cTn id="76" dur="500"/>
                                        <p:tgtEl>
                                          <p:spTgt spid="59"/>
                                        </p:tgtEl>
                                      </p:cBhvr>
                                    </p:animEffect>
                                    <p:set>
                                      <p:cBhvr>
                                        <p:cTn id="77"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 grpId="0" animBg="1"/>
      <p:bldP spid="118" grpId="0" animBg="1"/>
      <p:bldP spid="119" grpId="0" animBg="1"/>
      <p:bldP spid="119"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57" grpId="0" animBg="1"/>
      <p:bldP spid="57" grpId="1" animBg="1"/>
      <p:bldP spid="5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re 4"/>
          <p:cNvSpPr>
            <a:spLocks noGrp="1"/>
          </p:cNvSpPr>
          <p:nvPr>
            <p:ph type="title"/>
          </p:nvPr>
        </p:nvSpPr>
        <p:spPr bwMode="auto">
          <a:xfrm>
            <a:off x="1601666" y="423863"/>
            <a:ext cx="6900496" cy="790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de-CH" altLang="en-US" sz="2400" dirty="0" smtClean="0">
                <a:latin typeface="Century Gothic" panose="020B0502020202020204" pitchFamily="34" charset="0"/>
                <a:cs typeface="Franklin Gothic Medium" pitchFamily="34" charset="0"/>
              </a:rPr>
              <a:t>Internet of Things for TB</a:t>
            </a:r>
            <a:br>
              <a:rPr lang="de-CH" altLang="en-US" sz="2400" dirty="0" smtClean="0">
                <a:latin typeface="Century Gothic" panose="020B0502020202020204" pitchFamily="34" charset="0"/>
                <a:cs typeface="Franklin Gothic Medium" pitchFamily="34" charset="0"/>
              </a:rPr>
            </a:br>
            <a:r>
              <a:rPr lang="de-CH" altLang="en-US" sz="2400" dirty="0" smtClean="0">
                <a:latin typeface="Century Gothic" panose="020B0502020202020204" pitchFamily="34" charset="0"/>
                <a:cs typeface="Franklin Gothic Medium" pitchFamily="34" charset="0"/>
              </a:rPr>
              <a:t>Current Connected Diagnostic Platforms</a:t>
            </a:r>
            <a:endParaRPr lang="fr-FR" altLang="en-US" sz="2400" dirty="0" smtClean="0">
              <a:latin typeface="Century Gothic" panose="020B0502020202020204" pitchFamily="34" charset="0"/>
              <a:cs typeface="Franklin Gothic Medium" pitchFamily="34" charset="0"/>
            </a:endParaRPr>
          </a:p>
        </p:txBody>
      </p:sp>
      <p:pic>
        <p:nvPicPr>
          <p:cNvPr id="93187" name="Picture 6" descr="http://www.hain-lifescience.de/uploadfiles/image/produkte/geraete/GenoScan/genoscan_400_30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40622" y="2032001"/>
            <a:ext cx="184931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45225" y="1557338"/>
            <a:ext cx="1528397"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3189" name="TextBox 8"/>
          <p:cNvSpPr txBox="1">
            <a:spLocks noChangeArrowheads="1"/>
          </p:cNvSpPr>
          <p:nvPr/>
        </p:nvSpPr>
        <p:spPr bwMode="auto">
          <a:xfrm>
            <a:off x="539262" y="4044950"/>
            <a:ext cx="7935058" cy="323850"/>
          </a:xfrm>
          <a:prstGeom prst="rect">
            <a:avLst/>
          </a:prstGeom>
          <a:solidFill>
            <a:srgbClr val="582659">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ts val="2400"/>
              </a:spcBef>
              <a:buClr>
                <a:schemeClr val="accent2"/>
              </a:buClr>
              <a:buSzPct val="100000"/>
              <a:buBlip>
                <a:blip r:embed="rId5"/>
              </a:buBlip>
              <a:defRPr sz="2400">
                <a:solidFill>
                  <a:schemeClr val="tx2"/>
                </a:solidFill>
                <a:latin typeface="Arial" pitchFamily="34" charset="0"/>
                <a:ea typeface="Franklin Gothic Medium" pitchFamily="34" charset="0"/>
                <a:cs typeface="Franklin Gothic Medium" pitchFamily="34" charset="0"/>
              </a:defRPr>
            </a:lvl1pPr>
            <a:lvl2pPr marL="742950" indent="-285750" defTabSz="457200" eaLnBrk="0" hangingPunct="0">
              <a:spcBef>
                <a:spcPct val="20000"/>
              </a:spcBef>
              <a:buClr>
                <a:schemeClr val="tx1"/>
              </a:buClr>
              <a:buFont typeface="Arial" pitchFamily="34" charset="0"/>
              <a:buChar char="•"/>
              <a:defRPr sz="2100">
                <a:solidFill>
                  <a:schemeClr val="tx1"/>
                </a:solidFill>
                <a:latin typeface="Arial" pitchFamily="34" charset="0"/>
                <a:ea typeface="Arial Narrow" pitchFamily="34" charset="0"/>
                <a:cs typeface="Arial Narrow" pitchFamily="34" charset="0"/>
              </a:defRPr>
            </a:lvl2pPr>
            <a:lvl3pPr marL="1143000" indent="-228600" defTabSz="457200" eaLnBrk="0" hangingPunct="0">
              <a:spcBef>
                <a:spcPct val="20000"/>
              </a:spcBef>
              <a:buClr>
                <a:schemeClr val="tx1"/>
              </a:buClr>
              <a:buFont typeface="Lucida Grande"/>
              <a:buChar char="-"/>
              <a:defRPr>
                <a:solidFill>
                  <a:schemeClr val="tx1"/>
                </a:solidFill>
                <a:latin typeface="Arial" pitchFamily="34" charset="0"/>
                <a:ea typeface="Arial Narrow" pitchFamily="34" charset="0"/>
                <a:cs typeface="Arial Narrow" pitchFamily="34" charset="0"/>
              </a:defRPr>
            </a:lvl3pPr>
            <a:lvl4pPr marL="1600200" indent="-228600" defTabSz="457200" eaLnBrk="0" hangingPunct="0">
              <a:spcBef>
                <a:spcPct val="20000"/>
              </a:spcBef>
              <a:buFont typeface="Lucida Grande"/>
              <a:buChar char="-"/>
              <a:defRPr sz="1300">
                <a:solidFill>
                  <a:schemeClr val="tx1"/>
                </a:solidFill>
                <a:latin typeface="Franklin Gothic Book" pitchFamily="34" charset="0"/>
                <a:ea typeface="Arial Narrow" pitchFamily="34" charset="0"/>
                <a:cs typeface="Arial Narrow" pitchFamily="34" charset="0"/>
              </a:defRPr>
            </a:lvl4pPr>
            <a:lvl5pPr marL="2057400" indent="-228600" defTabSz="457200" eaLnBrk="0" hangingPunct="0">
              <a:spcBef>
                <a:spcPct val="20000"/>
              </a:spcBef>
              <a:buFont typeface="Arial" pitchFamily="34" charset="0"/>
              <a:buChar char="»"/>
              <a:defRPr sz="2000">
                <a:solidFill>
                  <a:schemeClr val="tx1"/>
                </a:solidFill>
                <a:latin typeface="Arial Narrow" pitchFamily="34" charset="0"/>
                <a:ea typeface="Arial Narrow" pitchFamily="34" charset="0"/>
                <a:cs typeface="Arial Narrow"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Narrow" pitchFamily="34" charset="0"/>
                <a:ea typeface="Arial Narrow" pitchFamily="34" charset="0"/>
                <a:cs typeface="Arial Narrow"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Narrow" pitchFamily="34" charset="0"/>
                <a:ea typeface="Arial Narrow" pitchFamily="34" charset="0"/>
                <a:cs typeface="Arial Narrow"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Narrow" pitchFamily="34" charset="0"/>
                <a:ea typeface="Arial Narrow" pitchFamily="34" charset="0"/>
                <a:cs typeface="Arial Narrow"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Narrow" pitchFamily="34" charset="0"/>
                <a:ea typeface="Arial Narrow" pitchFamily="34" charset="0"/>
                <a:cs typeface="Arial Narrow" pitchFamily="34" charset="0"/>
              </a:defRPr>
            </a:lvl9pPr>
          </a:lstStyle>
          <a:p>
            <a:pPr algn="ctr" eaLnBrk="1" fontAlgn="base" hangingPunct="1">
              <a:spcBef>
                <a:spcPct val="0"/>
              </a:spcBef>
              <a:spcAft>
                <a:spcPct val="0"/>
              </a:spcAft>
              <a:buClrTx/>
              <a:buSzTx/>
              <a:buFontTx/>
              <a:buNone/>
            </a:pPr>
            <a:r>
              <a:rPr lang="de-CH" altLang="en-US" sz="1500">
                <a:solidFill>
                  <a:srgbClr val="FFFFFF"/>
                </a:solidFill>
                <a:latin typeface="Franklin Gothic Book" pitchFamily="34" charset="0"/>
                <a:cs typeface="Arial" pitchFamily="34" charset="0"/>
              </a:rPr>
              <a:t>Diagnostics Devices - Multiple Manufacturers – Multiple Assays</a:t>
            </a:r>
          </a:p>
        </p:txBody>
      </p:sp>
      <p:sp>
        <p:nvSpPr>
          <p:cNvPr id="10" name="TextBox 9"/>
          <p:cNvSpPr txBox="1"/>
          <p:nvPr/>
        </p:nvSpPr>
        <p:spPr>
          <a:xfrm>
            <a:off x="539264" y="3325818"/>
            <a:ext cx="1122485" cy="276225"/>
          </a:xfrm>
          <a:prstGeom prst="rect">
            <a:avLst/>
          </a:prstGeom>
          <a:solidFill>
            <a:schemeClr val="accent2">
              <a:lumMod val="75000"/>
              <a:alpha val="90000"/>
            </a:schemeClr>
          </a:solidFill>
        </p:spPr>
        <p:txBody>
          <a:bodyPr>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r>
              <a:rPr lang="de-CH" altLang="en-US" sz="1200" b="1" smtClean="0">
                <a:solidFill>
                  <a:srgbClr val="FFFFFF"/>
                </a:solidFill>
                <a:latin typeface="Arial" pitchFamily="34" charset="0"/>
              </a:rPr>
              <a:t>GeneXpert</a:t>
            </a:r>
            <a:endParaRPr lang="en-US" altLang="en-US" sz="1200" b="1" smtClean="0">
              <a:solidFill>
                <a:srgbClr val="FFFFFF"/>
              </a:solidFill>
              <a:latin typeface="Arial" pitchFamily="34" charset="0"/>
            </a:endParaRPr>
          </a:p>
        </p:txBody>
      </p:sp>
      <p:sp>
        <p:nvSpPr>
          <p:cNvPr id="12" name="TextBox 11"/>
          <p:cNvSpPr txBox="1"/>
          <p:nvPr/>
        </p:nvSpPr>
        <p:spPr>
          <a:xfrm>
            <a:off x="1691056" y="3325818"/>
            <a:ext cx="836735" cy="276225"/>
          </a:xfrm>
          <a:prstGeom prst="rect">
            <a:avLst/>
          </a:prstGeom>
          <a:solidFill>
            <a:schemeClr val="accent2">
              <a:lumMod val="75000"/>
              <a:alpha val="90000"/>
            </a:schemeClr>
          </a:solidFill>
        </p:spPr>
        <p:txBody>
          <a:bodyPr>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r>
              <a:rPr lang="de-CH" altLang="en-US" sz="1200" b="1" smtClean="0">
                <a:solidFill>
                  <a:srgbClr val="FFFFFF"/>
                </a:solidFill>
                <a:latin typeface="Arial" pitchFamily="34" charset="0"/>
              </a:rPr>
              <a:t>Omni</a:t>
            </a:r>
            <a:endParaRPr lang="en-US" altLang="en-US" sz="1200" b="1" smtClean="0">
              <a:solidFill>
                <a:srgbClr val="FFFFFF"/>
              </a:solidFill>
              <a:latin typeface="Arial" pitchFamily="34" charset="0"/>
            </a:endParaRPr>
          </a:p>
        </p:txBody>
      </p:sp>
      <p:sp>
        <p:nvSpPr>
          <p:cNvPr id="13" name="TextBox 12"/>
          <p:cNvSpPr txBox="1"/>
          <p:nvPr/>
        </p:nvSpPr>
        <p:spPr>
          <a:xfrm>
            <a:off x="2609851" y="3495675"/>
            <a:ext cx="1314450" cy="461963"/>
          </a:xfrm>
          <a:prstGeom prst="rect">
            <a:avLst/>
          </a:prstGeom>
          <a:solidFill>
            <a:schemeClr val="accent2">
              <a:lumMod val="75000"/>
              <a:alpha val="90000"/>
            </a:schemeClr>
          </a:solidFill>
        </p:spPr>
        <p:txBody>
          <a:bodyPr>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r>
              <a:rPr lang="de-CH" altLang="en-US" sz="1200" b="1" smtClean="0">
                <a:solidFill>
                  <a:srgbClr val="FFFFFF"/>
                </a:solidFill>
                <a:latin typeface="Arial" pitchFamily="34" charset="0"/>
              </a:rPr>
              <a:t>BD BACTEC MGIT</a:t>
            </a:r>
            <a:endParaRPr lang="en-US" altLang="en-US" sz="1200" b="1" smtClean="0">
              <a:solidFill>
                <a:srgbClr val="FFFFFF"/>
              </a:solidFill>
              <a:latin typeface="Arial" pitchFamily="34" charset="0"/>
            </a:endParaRPr>
          </a:p>
        </p:txBody>
      </p:sp>
      <p:sp>
        <p:nvSpPr>
          <p:cNvPr id="14" name="TextBox 13"/>
          <p:cNvSpPr txBox="1"/>
          <p:nvPr/>
        </p:nvSpPr>
        <p:spPr>
          <a:xfrm>
            <a:off x="3988777" y="3125792"/>
            <a:ext cx="1663212" cy="830997"/>
          </a:xfrm>
          <a:prstGeom prst="rect">
            <a:avLst/>
          </a:prstGeom>
          <a:solidFill>
            <a:schemeClr val="accent2">
              <a:lumMod val="75000"/>
              <a:alpha val="90000"/>
            </a:schemeClr>
          </a:solidFill>
        </p:spPr>
        <p:txBody>
          <a:bodyPr>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r>
              <a:rPr lang="de-CH" altLang="en-US" sz="1200" b="1" smtClean="0">
                <a:solidFill>
                  <a:srgbClr val="FFFFFF"/>
                </a:solidFill>
                <a:latin typeface="Arial" pitchFamily="34" charset="0"/>
              </a:rPr>
              <a:t>Qiagen ESEQuant LR3 Rapid Speciation and LPA test reader</a:t>
            </a:r>
            <a:endParaRPr lang="en-US" altLang="en-US" sz="1200" b="1" smtClean="0">
              <a:solidFill>
                <a:srgbClr val="FFFFFF"/>
              </a:solidFill>
              <a:latin typeface="Arial" pitchFamily="34" charset="0"/>
            </a:endParaRPr>
          </a:p>
        </p:txBody>
      </p:sp>
      <p:sp>
        <p:nvSpPr>
          <p:cNvPr id="15" name="TextBox 14"/>
          <p:cNvSpPr txBox="1"/>
          <p:nvPr/>
        </p:nvSpPr>
        <p:spPr>
          <a:xfrm>
            <a:off x="5723792" y="3489328"/>
            <a:ext cx="1512277" cy="461963"/>
          </a:xfrm>
          <a:prstGeom prst="rect">
            <a:avLst/>
          </a:prstGeom>
          <a:solidFill>
            <a:schemeClr val="accent2">
              <a:lumMod val="75000"/>
              <a:alpha val="90000"/>
            </a:schemeClr>
          </a:solidFill>
        </p:spPr>
        <p:txBody>
          <a:bodyPr>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r>
              <a:rPr lang="de-CH" altLang="en-US" sz="1200" b="1" smtClean="0">
                <a:solidFill>
                  <a:srgbClr val="FFFFFF"/>
                </a:solidFill>
                <a:latin typeface="Arial" pitchFamily="34" charset="0"/>
              </a:rPr>
              <a:t>Hain GenoScan LPA test reader </a:t>
            </a:r>
            <a:endParaRPr lang="en-US" altLang="en-US" sz="1200" b="1" smtClean="0">
              <a:solidFill>
                <a:srgbClr val="FFFFFF"/>
              </a:solidFill>
              <a:latin typeface="Arial" pitchFamily="34" charset="0"/>
            </a:endParaRPr>
          </a:p>
        </p:txBody>
      </p:sp>
      <p:sp>
        <p:nvSpPr>
          <p:cNvPr id="16" name="TextBox 15"/>
          <p:cNvSpPr txBox="1"/>
          <p:nvPr/>
        </p:nvSpPr>
        <p:spPr>
          <a:xfrm>
            <a:off x="7307874" y="3511555"/>
            <a:ext cx="1166446" cy="461963"/>
          </a:xfrm>
          <a:prstGeom prst="rect">
            <a:avLst/>
          </a:prstGeom>
          <a:solidFill>
            <a:schemeClr val="accent2">
              <a:lumMod val="75000"/>
              <a:alpha val="90000"/>
            </a:schemeClr>
          </a:solidFill>
        </p:spPr>
        <p:txBody>
          <a:bodyPr>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r>
              <a:rPr lang="de-CH" altLang="en-US" sz="1200" b="1" smtClean="0">
                <a:solidFill>
                  <a:srgbClr val="FFFFFF"/>
                </a:solidFill>
                <a:latin typeface="Arial" pitchFamily="34" charset="0"/>
              </a:rPr>
              <a:t>FIO Deki </a:t>
            </a:r>
          </a:p>
          <a:p>
            <a:pPr algn="ctr" eaLnBrk="1" fontAlgn="base" hangingPunct="1">
              <a:spcBef>
                <a:spcPct val="0"/>
              </a:spcBef>
              <a:spcAft>
                <a:spcPct val="0"/>
              </a:spcAft>
              <a:defRPr/>
            </a:pPr>
            <a:r>
              <a:rPr lang="de-CH" altLang="en-US" sz="1200" b="1" smtClean="0">
                <a:solidFill>
                  <a:srgbClr val="FFFFFF"/>
                </a:solidFill>
                <a:latin typeface="Arial" pitchFamily="34" charset="0"/>
              </a:rPr>
              <a:t>Reader</a:t>
            </a:r>
            <a:endParaRPr lang="en-US" altLang="en-US" sz="1200" b="1" smtClean="0">
              <a:solidFill>
                <a:srgbClr val="FFFFFF"/>
              </a:solidFill>
              <a:latin typeface="Arial" pitchFamily="34" charset="0"/>
            </a:endParaRPr>
          </a:p>
        </p:txBody>
      </p:sp>
      <p:pic>
        <p:nvPicPr>
          <p:cNvPr id="93196" name="Picture 2" descr="http://www.tbonline.info/media/uploads/images/mgit_960_small.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653814" y="2205038"/>
            <a:ext cx="12250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7" name="Picture 17" descr="Screen Clippi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16974" y="2192343"/>
            <a:ext cx="1179634"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198" name="Grouper 14"/>
          <p:cNvGrpSpPr>
            <a:grpSpLocks/>
          </p:cNvGrpSpPr>
          <p:nvPr/>
        </p:nvGrpSpPr>
        <p:grpSpPr bwMode="auto">
          <a:xfrm>
            <a:off x="4749314" y="2676525"/>
            <a:ext cx="826477" cy="368300"/>
            <a:chOff x="2667485" y="2772176"/>
            <a:chExt cx="3341370" cy="1368984"/>
          </a:xfrm>
        </p:grpSpPr>
        <p:sp>
          <p:nvSpPr>
            <p:cNvPr id="93210" name="object 31"/>
            <p:cNvSpPr>
              <a:spLocks noChangeArrowheads="1"/>
            </p:cNvSpPr>
            <p:nvPr/>
          </p:nvSpPr>
          <p:spPr bwMode="auto">
            <a:xfrm>
              <a:off x="2756349" y="3291446"/>
              <a:ext cx="2974056" cy="849714"/>
            </a:xfrm>
            <a:prstGeom prst="rect">
              <a:avLst/>
            </a:prstGeom>
            <a:blipFill dpi="0" rotWithShape="1">
              <a:blip r:embed="rId8"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spcBef>
                  <a:spcPts val="2400"/>
                </a:spcBef>
                <a:buClr>
                  <a:schemeClr val="accent2"/>
                </a:buClr>
                <a:buSzPct val="100000"/>
                <a:buBlip>
                  <a:blip r:embed="rId5"/>
                </a:buBlip>
                <a:defRPr sz="2400">
                  <a:solidFill>
                    <a:schemeClr val="tx2"/>
                  </a:solidFill>
                  <a:latin typeface="Arial" pitchFamily="34" charset="0"/>
                  <a:ea typeface="Franklin Gothic Medium" pitchFamily="34" charset="0"/>
                  <a:cs typeface="Franklin Gothic Medium" pitchFamily="34" charset="0"/>
                </a:defRPr>
              </a:lvl1pPr>
              <a:lvl2pPr marL="742950" indent="-285750" defTabSz="457200" eaLnBrk="0" hangingPunct="0">
                <a:spcBef>
                  <a:spcPct val="20000"/>
                </a:spcBef>
                <a:buClr>
                  <a:schemeClr val="tx1"/>
                </a:buClr>
                <a:buFont typeface="Arial" pitchFamily="34" charset="0"/>
                <a:buChar char="•"/>
                <a:defRPr sz="2100">
                  <a:solidFill>
                    <a:schemeClr val="tx1"/>
                  </a:solidFill>
                  <a:latin typeface="Arial" pitchFamily="34" charset="0"/>
                  <a:ea typeface="Arial Narrow" pitchFamily="34" charset="0"/>
                  <a:cs typeface="Arial Narrow" pitchFamily="34" charset="0"/>
                </a:defRPr>
              </a:lvl2pPr>
              <a:lvl3pPr marL="1143000" indent="-228600" defTabSz="457200" eaLnBrk="0" hangingPunct="0">
                <a:spcBef>
                  <a:spcPct val="20000"/>
                </a:spcBef>
                <a:buClr>
                  <a:schemeClr val="tx1"/>
                </a:buClr>
                <a:buFont typeface="Lucida Grande"/>
                <a:buChar char="-"/>
                <a:defRPr>
                  <a:solidFill>
                    <a:schemeClr val="tx1"/>
                  </a:solidFill>
                  <a:latin typeface="Arial" pitchFamily="34" charset="0"/>
                  <a:ea typeface="Arial Narrow" pitchFamily="34" charset="0"/>
                  <a:cs typeface="Arial Narrow" pitchFamily="34" charset="0"/>
                </a:defRPr>
              </a:lvl3pPr>
              <a:lvl4pPr marL="1600200" indent="-228600" defTabSz="457200" eaLnBrk="0" hangingPunct="0">
                <a:spcBef>
                  <a:spcPct val="20000"/>
                </a:spcBef>
                <a:buFont typeface="Lucida Grande"/>
                <a:buChar char="-"/>
                <a:defRPr sz="1300">
                  <a:solidFill>
                    <a:schemeClr val="tx1"/>
                  </a:solidFill>
                  <a:latin typeface="Franklin Gothic Book" pitchFamily="34" charset="0"/>
                  <a:ea typeface="Arial Narrow" pitchFamily="34" charset="0"/>
                  <a:cs typeface="Arial Narrow" pitchFamily="34" charset="0"/>
                </a:defRPr>
              </a:lvl4pPr>
              <a:lvl5pPr marL="2057400" indent="-228600" defTabSz="457200" eaLnBrk="0" hangingPunct="0">
                <a:spcBef>
                  <a:spcPct val="20000"/>
                </a:spcBef>
                <a:buFont typeface="Arial" pitchFamily="34" charset="0"/>
                <a:buChar char="»"/>
                <a:defRPr sz="2000">
                  <a:solidFill>
                    <a:schemeClr val="tx1"/>
                  </a:solidFill>
                  <a:latin typeface="Arial Narrow" pitchFamily="34" charset="0"/>
                  <a:ea typeface="Arial Narrow" pitchFamily="34" charset="0"/>
                  <a:cs typeface="Arial Narrow"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Arial Narrow" pitchFamily="34" charset="0"/>
                  <a:ea typeface="Arial Narrow" pitchFamily="34" charset="0"/>
                  <a:cs typeface="Arial Narrow"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Arial Narrow" pitchFamily="34" charset="0"/>
                  <a:ea typeface="Arial Narrow" pitchFamily="34" charset="0"/>
                  <a:cs typeface="Arial Narrow"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Arial Narrow" pitchFamily="34" charset="0"/>
                  <a:ea typeface="Arial Narrow" pitchFamily="34" charset="0"/>
                  <a:cs typeface="Arial Narrow"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Arial Narrow" pitchFamily="34" charset="0"/>
                  <a:ea typeface="Arial Narrow" pitchFamily="34" charset="0"/>
                  <a:cs typeface="Arial Narrow" pitchFamily="34" charset="0"/>
                </a:defRPr>
              </a:lvl9pPr>
            </a:lstStyle>
            <a:p>
              <a:pPr eaLnBrk="1" fontAlgn="base" hangingPunct="1">
                <a:spcBef>
                  <a:spcPct val="0"/>
                </a:spcBef>
                <a:spcAft>
                  <a:spcPct val="0"/>
                </a:spcAft>
                <a:buClrTx/>
                <a:buSzTx/>
                <a:buFontTx/>
                <a:buNone/>
              </a:pPr>
              <a:endParaRPr lang="en-US" altLang="en-US" sz="1800">
                <a:solidFill>
                  <a:srgbClr val="491840"/>
                </a:solidFill>
                <a:cs typeface="Arial" pitchFamily="34" charset="0"/>
              </a:endParaRPr>
            </a:p>
          </p:txBody>
        </p:sp>
        <p:sp>
          <p:nvSpPr>
            <p:cNvPr id="21" name="object 32"/>
            <p:cNvSpPr/>
            <p:nvPr/>
          </p:nvSpPr>
          <p:spPr>
            <a:xfrm>
              <a:off x="2667485" y="2896095"/>
              <a:ext cx="3341370" cy="1191960"/>
            </a:xfrm>
            <a:custGeom>
              <a:avLst/>
              <a:gdLst/>
              <a:ahLst/>
              <a:cxnLst/>
              <a:rect l="l" t="t" r="r" b="b"/>
              <a:pathLst>
                <a:path w="3341370" h="1191260">
                  <a:moveTo>
                    <a:pt x="195058" y="337819"/>
                  </a:moveTo>
                  <a:lnTo>
                    <a:pt x="182776" y="337819"/>
                  </a:lnTo>
                  <a:lnTo>
                    <a:pt x="145031" y="341629"/>
                  </a:lnTo>
                  <a:lnTo>
                    <a:pt x="106962" y="351789"/>
                  </a:lnTo>
                  <a:lnTo>
                    <a:pt x="69886" y="368299"/>
                  </a:lnTo>
                  <a:lnTo>
                    <a:pt x="41343" y="394969"/>
                  </a:lnTo>
                  <a:lnTo>
                    <a:pt x="21218" y="427989"/>
                  </a:lnTo>
                  <a:lnTo>
                    <a:pt x="8381" y="464819"/>
                  </a:lnTo>
                  <a:lnTo>
                    <a:pt x="1969" y="502919"/>
                  </a:lnTo>
                  <a:lnTo>
                    <a:pt x="0" y="542289"/>
                  </a:lnTo>
                  <a:lnTo>
                    <a:pt x="168" y="554989"/>
                  </a:lnTo>
                  <a:lnTo>
                    <a:pt x="2672" y="594359"/>
                  </a:lnTo>
                  <a:lnTo>
                    <a:pt x="7459" y="632459"/>
                  </a:lnTo>
                  <a:lnTo>
                    <a:pt x="15801" y="679449"/>
                  </a:lnTo>
                  <a:lnTo>
                    <a:pt x="18010" y="689609"/>
                  </a:lnTo>
                  <a:lnTo>
                    <a:pt x="20930" y="703579"/>
                  </a:lnTo>
                  <a:lnTo>
                    <a:pt x="29459" y="745489"/>
                  </a:lnTo>
                  <a:lnTo>
                    <a:pt x="37613" y="787399"/>
                  </a:lnTo>
                  <a:lnTo>
                    <a:pt x="45345" y="829309"/>
                  </a:lnTo>
                  <a:lnTo>
                    <a:pt x="50246" y="858519"/>
                  </a:lnTo>
                  <a:lnTo>
                    <a:pt x="52615" y="872489"/>
                  </a:lnTo>
                  <a:lnTo>
                    <a:pt x="59377" y="914399"/>
                  </a:lnTo>
                  <a:lnTo>
                    <a:pt x="65588" y="957579"/>
                  </a:lnTo>
                  <a:lnTo>
                    <a:pt x="67529" y="971549"/>
                  </a:lnTo>
                  <a:lnTo>
                    <a:pt x="68975" y="981709"/>
                  </a:lnTo>
                  <a:lnTo>
                    <a:pt x="74786" y="1028699"/>
                  </a:lnTo>
                  <a:lnTo>
                    <a:pt x="76397" y="1041399"/>
                  </a:lnTo>
                  <a:lnTo>
                    <a:pt x="80019" y="1068069"/>
                  </a:lnTo>
                  <a:lnTo>
                    <a:pt x="84376" y="1097279"/>
                  </a:lnTo>
                  <a:lnTo>
                    <a:pt x="86284" y="1113789"/>
                  </a:lnTo>
                  <a:lnTo>
                    <a:pt x="92978" y="1153159"/>
                  </a:lnTo>
                  <a:lnTo>
                    <a:pt x="120211" y="1184909"/>
                  </a:lnTo>
                  <a:lnTo>
                    <a:pt x="149404" y="1191259"/>
                  </a:lnTo>
                  <a:lnTo>
                    <a:pt x="201383" y="1191259"/>
                  </a:lnTo>
                  <a:lnTo>
                    <a:pt x="219201" y="1189989"/>
                  </a:lnTo>
                  <a:lnTo>
                    <a:pt x="292039" y="1179829"/>
                  </a:lnTo>
                  <a:lnTo>
                    <a:pt x="347383" y="1168399"/>
                  </a:lnTo>
                  <a:lnTo>
                    <a:pt x="365790" y="1163319"/>
                  </a:lnTo>
                  <a:lnTo>
                    <a:pt x="402343" y="1155699"/>
                  </a:lnTo>
                  <a:lnTo>
                    <a:pt x="420422" y="1150619"/>
                  </a:lnTo>
                  <a:lnTo>
                    <a:pt x="473473" y="1139189"/>
                  </a:lnTo>
                  <a:lnTo>
                    <a:pt x="507519" y="1134109"/>
                  </a:lnTo>
                  <a:lnTo>
                    <a:pt x="568420" y="1122679"/>
                  </a:lnTo>
                  <a:lnTo>
                    <a:pt x="588669" y="1117599"/>
                  </a:lnTo>
                  <a:lnTo>
                    <a:pt x="608902" y="1113789"/>
                  </a:lnTo>
                  <a:lnTo>
                    <a:pt x="629124" y="1108709"/>
                  </a:lnTo>
                  <a:lnTo>
                    <a:pt x="669562" y="1099819"/>
                  </a:lnTo>
                  <a:lnTo>
                    <a:pt x="689789" y="1094739"/>
                  </a:lnTo>
                  <a:lnTo>
                    <a:pt x="710030" y="1090929"/>
                  </a:lnTo>
                  <a:lnTo>
                    <a:pt x="730290" y="1085849"/>
                  </a:lnTo>
                  <a:lnTo>
                    <a:pt x="811639" y="1070609"/>
                  </a:lnTo>
                  <a:lnTo>
                    <a:pt x="852582" y="1065529"/>
                  </a:lnTo>
                  <a:lnTo>
                    <a:pt x="873141" y="1064259"/>
                  </a:lnTo>
                  <a:lnTo>
                    <a:pt x="893767" y="1061719"/>
                  </a:lnTo>
                  <a:lnTo>
                    <a:pt x="935475" y="1060449"/>
                  </a:lnTo>
                  <a:lnTo>
                    <a:pt x="1018382" y="1051559"/>
                  </a:lnTo>
                  <a:lnTo>
                    <a:pt x="1100160" y="1036319"/>
                  </a:lnTo>
                  <a:lnTo>
                    <a:pt x="1120535" y="1031239"/>
                  </a:lnTo>
                  <a:lnTo>
                    <a:pt x="1161302" y="1023619"/>
                  </a:lnTo>
                  <a:lnTo>
                    <a:pt x="1181722" y="1018539"/>
                  </a:lnTo>
                  <a:lnTo>
                    <a:pt x="1243301" y="1007109"/>
                  </a:lnTo>
                  <a:lnTo>
                    <a:pt x="1305657" y="999489"/>
                  </a:lnTo>
                  <a:lnTo>
                    <a:pt x="1326682" y="998219"/>
                  </a:lnTo>
                  <a:lnTo>
                    <a:pt x="1400090" y="991869"/>
                  </a:lnTo>
                  <a:lnTo>
                    <a:pt x="1414889" y="989329"/>
                  </a:lnTo>
                  <a:lnTo>
                    <a:pt x="1444545" y="986789"/>
                  </a:lnTo>
                  <a:lnTo>
                    <a:pt x="1459385" y="984249"/>
                  </a:lnTo>
                  <a:lnTo>
                    <a:pt x="1474224" y="982979"/>
                  </a:lnTo>
                  <a:lnTo>
                    <a:pt x="1503865" y="977899"/>
                  </a:lnTo>
                  <a:lnTo>
                    <a:pt x="1518652" y="976629"/>
                  </a:lnTo>
                  <a:lnTo>
                    <a:pt x="1577396" y="966469"/>
                  </a:lnTo>
                  <a:lnTo>
                    <a:pt x="1591942" y="962659"/>
                  </a:lnTo>
                  <a:lnTo>
                    <a:pt x="1606417" y="960119"/>
                  </a:lnTo>
                  <a:lnTo>
                    <a:pt x="1653615" y="949959"/>
                  </a:lnTo>
                  <a:lnTo>
                    <a:pt x="1785630" y="924559"/>
                  </a:lnTo>
                  <a:lnTo>
                    <a:pt x="1818801" y="919479"/>
                  </a:lnTo>
                  <a:lnTo>
                    <a:pt x="1852025" y="913129"/>
                  </a:lnTo>
                  <a:lnTo>
                    <a:pt x="1918604" y="902969"/>
                  </a:lnTo>
                  <a:lnTo>
                    <a:pt x="1951944" y="896619"/>
                  </a:lnTo>
                  <a:lnTo>
                    <a:pt x="2332607" y="838199"/>
                  </a:lnTo>
                  <a:lnTo>
                    <a:pt x="2348185" y="836929"/>
                  </a:lnTo>
                  <a:lnTo>
                    <a:pt x="2379208" y="831849"/>
                  </a:lnTo>
                  <a:lnTo>
                    <a:pt x="2394664" y="830579"/>
                  </a:lnTo>
                  <a:lnTo>
                    <a:pt x="2410091" y="828039"/>
                  </a:lnTo>
                  <a:lnTo>
                    <a:pt x="2486997" y="817879"/>
                  </a:lnTo>
                  <a:lnTo>
                    <a:pt x="2502374" y="816609"/>
                  </a:lnTo>
                  <a:lnTo>
                    <a:pt x="2533172" y="811529"/>
                  </a:lnTo>
                  <a:lnTo>
                    <a:pt x="2548605" y="810259"/>
                  </a:lnTo>
                  <a:lnTo>
                    <a:pt x="2764135" y="775969"/>
                  </a:lnTo>
                  <a:lnTo>
                    <a:pt x="2788163" y="770889"/>
                  </a:lnTo>
                  <a:lnTo>
                    <a:pt x="2884197" y="755649"/>
                  </a:lnTo>
                  <a:lnTo>
                    <a:pt x="2980370" y="737869"/>
                  </a:lnTo>
                  <a:lnTo>
                    <a:pt x="3028619" y="730249"/>
                  </a:lnTo>
                  <a:lnTo>
                    <a:pt x="3077034" y="721359"/>
                  </a:lnTo>
                  <a:lnTo>
                    <a:pt x="3111700" y="716279"/>
                  </a:lnTo>
                  <a:lnTo>
                    <a:pt x="3129914" y="715009"/>
                  </a:lnTo>
                  <a:lnTo>
                    <a:pt x="3167175" y="711199"/>
                  </a:lnTo>
                  <a:lnTo>
                    <a:pt x="3222361" y="704849"/>
                  </a:lnTo>
                  <a:lnTo>
                    <a:pt x="3272244" y="690879"/>
                  </a:lnTo>
                  <a:lnTo>
                    <a:pt x="3311805" y="666749"/>
                  </a:lnTo>
                  <a:lnTo>
                    <a:pt x="3336030" y="624839"/>
                  </a:lnTo>
                  <a:lnTo>
                    <a:pt x="3341182" y="586739"/>
                  </a:lnTo>
                  <a:lnTo>
                    <a:pt x="3339902" y="563879"/>
                  </a:lnTo>
                  <a:lnTo>
                    <a:pt x="3334143" y="515619"/>
                  </a:lnTo>
                  <a:lnTo>
                    <a:pt x="3325446" y="476249"/>
                  </a:lnTo>
                  <a:lnTo>
                    <a:pt x="3308698" y="440689"/>
                  </a:lnTo>
                  <a:lnTo>
                    <a:pt x="3302141" y="429259"/>
                  </a:lnTo>
                  <a:lnTo>
                    <a:pt x="3284158" y="394969"/>
                  </a:lnTo>
                  <a:lnTo>
                    <a:pt x="3279027" y="383539"/>
                  </a:lnTo>
                  <a:lnTo>
                    <a:pt x="457780" y="383539"/>
                  </a:lnTo>
                  <a:lnTo>
                    <a:pt x="444447" y="382269"/>
                  </a:lnTo>
                  <a:lnTo>
                    <a:pt x="430885" y="382269"/>
                  </a:lnTo>
                  <a:lnTo>
                    <a:pt x="417075" y="379729"/>
                  </a:lnTo>
                  <a:lnTo>
                    <a:pt x="404880" y="378459"/>
                  </a:lnTo>
                  <a:lnTo>
                    <a:pt x="344026" y="365759"/>
                  </a:lnTo>
                  <a:lnTo>
                    <a:pt x="307076" y="356869"/>
                  </a:lnTo>
                  <a:lnTo>
                    <a:pt x="294597" y="353059"/>
                  </a:lnTo>
                  <a:lnTo>
                    <a:pt x="230326" y="340359"/>
                  </a:lnTo>
                  <a:lnTo>
                    <a:pt x="218882" y="339089"/>
                  </a:lnTo>
                  <a:lnTo>
                    <a:pt x="207110" y="339089"/>
                  </a:lnTo>
                  <a:lnTo>
                    <a:pt x="195058" y="337819"/>
                  </a:lnTo>
                  <a:close/>
                </a:path>
                <a:path w="3341370" h="1191260">
                  <a:moveTo>
                    <a:pt x="3146060" y="0"/>
                  </a:moveTo>
                  <a:lnTo>
                    <a:pt x="3130040" y="1269"/>
                  </a:lnTo>
                  <a:lnTo>
                    <a:pt x="2992442" y="10159"/>
                  </a:lnTo>
                  <a:lnTo>
                    <a:pt x="2933387" y="15239"/>
                  </a:lnTo>
                  <a:lnTo>
                    <a:pt x="2755861" y="34289"/>
                  </a:lnTo>
                  <a:lnTo>
                    <a:pt x="2637350" y="49529"/>
                  </a:lnTo>
                  <a:lnTo>
                    <a:pt x="2578089" y="58419"/>
                  </a:lnTo>
                  <a:lnTo>
                    <a:pt x="2518843" y="66039"/>
                  </a:lnTo>
                  <a:lnTo>
                    <a:pt x="2341342" y="92709"/>
                  </a:lnTo>
                  <a:lnTo>
                    <a:pt x="2282301" y="102869"/>
                  </a:lnTo>
                  <a:lnTo>
                    <a:pt x="2223346" y="111759"/>
                  </a:lnTo>
                  <a:lnTo>
                    <a:pt x="2164493" y="121919"/>
                  </a:lnTo>
                  <a:lnTo>
                    <a:pt x="1739924" y="189229"/>
                  </a:lnTo>
                  <a:lnTo>
                    <a:pt x="1692333" y="198119"/>
                  </a:lnTo>
                  <a:lnTo>
                    <a:pt x="1502036" y="228599"/>
                  </a:lnTo>
                  <a:lnTo>
                    <a:pt x="1454475" y="237489"/>
                  </a:lnTo>
                  <a:lnTo>
                    <a:pt x="1406919" y="245109"/>
                  </a:lnTo>
                  <a:lnTo>
                    <a:pt x="870447" y="336549"/>
                  </a:lnTo>
                  <a:lnTo>
                    <a:pt x="833951" y="341629"/>
                  </a:lnTo>
                  <a:lnTo>
                    <a:pt x="815602" y="345439"/>
                  </a:lnTo>
                  <a:lnTo>
                    <a:pt x="778652" y="350519"/>
                  </a:lnTo>
                  <a:lnTo>
                    <a:pt x="760032" y="354329"/>
                  </a:lnTo>
                  <a:lnTo>
                    <a:pt x="626106" y="372109"/>
                  </a:lnTo>
                  <a:lnTo>
                    <a:pt x="606346" y="373379"/>
                  </a:lnTo>
                  <a:lnTo>
                    <a:pt x="570380" y="378459"/>
                  </a:lnTo>
                  <a:lnTo>
                    <a:pt x="546175" y="380999"/>
                  </a:lnTo>
                  <a:lnTo>
                    <a:pt x="533951" y="380999"/>
                  </a:lnTo>
                  <a:lnTo>
                    <a:pt x="509170" y="383539"/>
                  </a:lnTo>
                  <a:lnTo>
                    <a:pt x="3279027" y="383539"/>
                  </a:lnTo>
                  <a:lnTo>
                    <a:pt x="3276176" y="377189"/>
                  </a:lnTo>
                  <a:lnTo>
                    <a:pt x="3268805" y="359409"/>
                  </a:lnTo>
                  <a:lnTo>
                    <a:pt x="3249909" y="306069"/>
                  </a:lnTo>
                  <a:lnTo>
                    <a:pt x="3239536" y="269239"/>
                  </a:lnTo>
                  <a:lnTo>
                    <a:pt x="3230517" y="232409"/>
                  </a:lnTo>
                  <a:lnTo>
                    <a:pt x="3226401" y="214629"/>
                  </a:lnTo>
                  <a:lnTo>
                    <a:pt x="3222486" y="195579"/>
                  </a:lnTo>
                  <a:lnTo>
                    <a:pt x="3218728" y="177799"/>
                  </a:lnTo>
                  <a:lnTo>
                    <a:pt x="3215080" y="158749"/>
                  </a:lnTo>
                  <a:lnTo>
                    <a:pt x="3211498" y="139699"/>
                  </a:lnTo>
                  <a:lnTo>
                    <a:pt x="3204345" y="100329"/>
                  </a:lnTo>
                  <a:lnTo>
                    <a:pt x="3200684" y="81279"/>
                  </a:lnTo>
                  <a:lnTo>
                    <a:pt x="3192600" y="41909"/>
                  </a:lnTo>
                  <a:lnTo>
                    <a:pt x="3168956" y="3809"/>
                  </a:lnTo>
                  <a:lnTo>
                    <a:pt x="3158861" y="1269"/>
                  </a:lnTo>
                  <a:lnTo>
                    <a:pt x="3146060" y="0"/>
                  </a:lnTo>
                  <a:close/>
                </a:path>
              </a:pathLst>
            </a:custGeom>
            <a:solidFill>
              <a:srgbClr val="7C97A4"/>
            </a:solidFill>
          </p:spPr>
          <p:txBody>
            <a:bodyPr lIns="0" tIns="0" rIns="0" bIns="0"/>
            <a:lstStyle/>
            <a:p>
              <a:pPr defTabSz="457200">
                <a:defRPr/>
              </a:pPr>
              <a:endParaRPr dirty="0">
                <a:solidFill>
                  <a:srgbClr val="491840"/>
                </a:solidFill>
                <a:latin typeface="Arial"/>
                <a:cs typeface="Arial" pitchFamily="34" charset="0"/>
              </a:endParaRPr>
            </a:p>
          </p:txBody>
        </p:sp>
        <p:sp>
          <p:nvSpPr>
            <p:cNvPr id="22" name="object 33"/>
            <p:cNvSpPr/>
            <p:nvPr/>
          </p:nvSpPr>
          <p:spPr>
            <a:xfrm>
              <a:off x="2703031" y="2772176"/>
              <a:ext cx="3293975" cy="1191960"/>
            </a:xfrm>
            <a:custGeom>
              <a:avLst/>
              <a:gdLst/>
              <a:ahLst/>
              <a:cxnLst/>
              <a:rect l="l" t="t" r="r" b="b"/>
              <a:pathLst>
                <a:path w="3295650" h="1191260">
                  <a:moveTo>
                    <a:pt x="3147290" y="0"/>
                  </a:moveTo>
                  <a:lnTo>
                    <a:pt x="3131270" y="1269"/>
                  </a:lnTo>
                  <a:lnTo>
                    <a:pt x="2993676" y="10159"/>
                  </a:lnTo>
                  <a:lnTo>
                    <a:pt x="2934622" y="15240"/>
                  </a:lnTo>
                  <a:lnTo>
                    <a:pt x="2757095" y="34290"/>
                  </a:lnTo>
                  <a:lnTo>
                    <a:pt x="2638583" y="49529"/>
                  </a:lnTo>
                  <a:lnTo>
                    <a:pt x="2579322" y="58419"/>
                  </a:lnTo>
                  <a:lnTo>
                    <a:pt x="2520076" y="66040"/>
                  </a:lnTo>
                  <a:lnTo>
                    <a:pt x="2342572" y="92709"/>
                  </a:lnTo>
                  <a:lnTo>
                    <a:pt x="2283530" y="102869"/>
                  </a:lnTo>
                  <a:lnTo>
                    <a:pt x="2224575" y="111759"/>
                  </a:lnTo>
                  <a:lnTo>
                    <a:pt x="2165721" y="121919"/>
                  </a:lnTo>
                  <a:lnTo>
                    <a:pt x="1541519" y="222250"/>
                  </a:lnTo>
                  <a:lnTo>
                    <a:pt x="1463643" y="236219"/>
                  </a:lnTo>
                  <a:lnTo>
                    <a:pt x="919068" y="327659"/>
                  </a:lnTo>
                  <a:lnTo>
                    <a:pt x="841279" y="341629"/>
                  </a:lnTo>
                  <a:lnTo>
                    <a:pt x="358211" y="420369"/>
                  </a:lnTo>
                  <a:lnTo>
                    <a:pt x="342129" y="421639"/>
                  </a:lnTo>
                  <a:lnTo>
                    <a:pt x="325778" y="424180"/>
                  </a:lnTo>
                  <a:lnTo>
                    <a:pt x="309200" y="425450"/>
                  </a:lnTo>
                  <a:lnTo>
                    <a:pt x="292438" y="427989"/>
                  </a:lnTo>
                  <a:lnTo>
                    <a:pt x="258531" y="430530"/>
                  </a:lnTo>
                  <a:lnTo>
                    <a:pt x="241470" y="433069"/>
                  </a:lnTo>
                  <a:lnTo>
                    <a:pt x="224396" y="434339"/>
                  </a:lnTo>
                  <a:lnTo>
                    <a:pt x="173508" y="441959"/>
                  </a:lnTo>
                  <a:lnTo>
                    <a:pt x="156800" y="445769"/>
                  </a:lnTo>
                  <a:lnTo>
                    <a:pt x="140289" y="448309"/>
                  </a:lnTo>
                  <a:lnTo>
                    <a:pt x="124019" y="453389"/>
                  </a:lnTo>
                  <a:lnTo>
                    <a:pt x="108031" y="457200"/>
                  </a:lnTo>
                  <a:lnTo>
                    <a:pt x="92369" y="463550"/>
                  </a:lnTo>
                  <a:lnTo>
                    <a:pt x="77073" y="468630"/>
                  </a:lnTo>
                  <a:lnTo>
                    <a:pt x="62188" y="476250"/>
                  </a:lnTo>
                  <a:lnTo>
                    <a:pt x="47756" y="483869"/>
                  </a:lnTo>
                  <a:lnTo>
                    <a:pt x="44898" y="485139"/>
                  </a:lnTo>
                  <a:lnTo>
                    <a:pt x="13591" y="515619"/>
                  </a:lnTo>
                  <a:lnTo>
                    <a:pt x="522" y="558800"/>
                  </a:lnTo>
                  <a:lnTo>
                    <a:pt x="0" y="579119"/>
                  </a:lnTo>
                  <a:lnTo>
                    <a:pt x="52" y="582930"/>
                  </a:lnTo>
                  <a:lnTo>
                    <a:pt x="4316" y="621030"/>
                  </a:lnTo>
                  <a:lnTo>
                    <a:pt x="11758" y="656590"/>
                  </a:lnTo>
                  <a:lnTo>
                    <a:pt x="19244" y="689610"/>
                  </a:lnTo>
                  <a:lnTo>
                    <a:pt x="27890" y="731519"/>
                  </a:lnTo>
                  <a:lnTo>
                    <a:pt x="36174" y="773430"/>
                  </a:lnTo>
                  <a:lnTo>
                    <a:pt x="44051" y="815339"/>
                  </a:lnTo>
                  <a:lnTo>
                    <a:pt x="51480" y="858519"/>
                  </a:lnTo>
                  <a:lnTo>
                    <a:pt x="53848" y="872489"/>
                  </a:lnTo>
                  <a:lnTo>
                    <a:pt x="60610" y="914400"/>
                  </a:lnTo>
                  <a:lnTo>
                    <a:pt x="66822" y="957580"/>
                  </a:lnTo>
                  <a:lnTo>
                    <a:pt x="68762" y="971550"/>
                  </a:lnTo>
                  <a:lnTo>
                    <a:pt x="70208" y="981710"/>
                  </a:lnTo>
                  <a:lnTo>
                    <a:pt x="76020" y="1028700"/>
                  </a:lnTo>
                  <a:lnTo>
                    <a:pt x="77630" y="1041400"/>
                  </a:lnTo>
                  <a:lnTo>
                    <a:pt x="81251" y="1068070"/>
                  </a:lnTo>
                  <a:lnTo>
                    <a:pt x="85607" y="1097280"/>
                  </a:lnTo>
                  <a:lnTo>
                    <a:pt x="87513" y="1113789"/>
                  </a:lnTo>
                  <a:lnTo>
                    <a:pt x="94206" y="1153160"/>
                  </a:lnTo>
                  <a:lnTo>
                    <a:pt x="121443" y="1184910"/>
                  </a:lnTo>
                  <a:lnTo>
                    <a:pt x="150638" y="1191260"/>
                  </a:lnTo>
                  <a:lnTo>
                    <a:pt x="202613" y="1191260"/>
                  </a:lnTo>
                  <a:lnTo>
                    <a:pt x="220430" y="1189989"/>
                  </a:lnTo>
                  <a:lnTo>
                    <a:pt x="293267" y="1179830"/>
                  </a:lnTo>
                  <a:lnTo>
                    <a:pt x="348613" y="1168400"/>
                  </a:lnTo>
                  <a:lnTo>
                    <a:pt x="367020" y="1163320"/>
                  </a:lnTo>
                  <a:lnTo>
                    <a:pt x="403574" y="1155700"/>
                  </a:lnTo>
                  <a:lnTo>
                    <a:pt x="421654" y="1150620"/>
                  </a:lnTo>
                  <a:lnTo>
                    <a:pt x="474707" y="1139189"/>
                  </a:lnTo>
                  <a:lnTo>
                    <a:pt x="491884" y="1136650"/>
                  </a:lnTo>
                  <a:lnTo>
                    <a:pt x="508753" y="1132839"/>
                  </a:lnTo>
                  <a:lnTo>
                    <a:pt x="529085" y="1130300"/>
                  </a:lnTo>
                  <a:lnTo>
                    <a:pt x="569654" y="1122680"/>
                  </a:lnTo>
                  <a:lnTo>
                    <a:pt x="589902" y="1117600"/>
                  </a:lnTo>
                  <a:lnTo>
                    <a:pt x="610134" y="1113789"/>
                  </a:lnTo>
                  <a:lnTo>
                    <a:pt x="630356" y="1108710"/>
                  </a:lnTo>
                  <a:lnTo>
                    <a:pt x="670793" y="1099820"/>
                  </a:lnTo>
                  <a:lnTo>
                    <a:pt x="691019" y="1094739"/>
                  </a:lnTo>
                  <a:lnTo>
                    <a:pt x="711259" y="1090930"/>
                  </a:lnTo>
                  <a:lnTo>
                    <a:pt x="731519" y="1085850"/>
                  </a:lnTo>
                  <a:lnTo>
                    <a:pt x="812868" y="1070610"/>
                  </a:lnTo>
                  <a:lnTo>
                    <a:pt x="853812" y="1065530"/>
                  </a:lnTo>
                  <a:lnTo>
                    <a:pt x="874373" y="1064260"/>
                  </a:lnTo>
                  <a:lnTo>
                    <a:pt x="895000" y="1061720"/>
                  </a:lnTo>
                  <a:lnTo>
                    <a:pt x="936708" y="1060450"/>
                  </a:lnTo>
                  <a:lnTo>
                    <a:pt x="1019611" y="1051560"/>
                  </a:lnTo>
                  <a:lnTo>
                    <a:pt x="1101389" y="1036319"/>
                  </a:lnTo>
                  <a:lnTo>
                    <a:pt x="1121765" y="1031239"/>
                  </a:lnTo>
                  <a:lnTo>
                    <a:pt x="1162532" y="1023619"/>
                  </a:lnTo>
                  <a:lnTo>
                    <a:pt x="1182953" y="1018539"/>
                  </a:lnTo>
                  <a:lnTo>
                    <a:pt x="1244534" y="1007110"/>
                  </a:lnTo>
                  <a:lnTo>
                    <a:pt x="1306891" y="999489"/>
                  </a:lnTo>
                  <a:lnTo>
                    <a:pt x="1327916" y="998219"/>
                  </a:lnTo>
                  <a:lnTo>
                    <a:pt x="1401318" y="991869"/>
                  </a:lnTo>
                  <a:lnTo>
                    <a:pt x="1416117" y="989330"/>
                  </a:lnTo>
                  <a:lnTo>
                    <a:pt x="1445772" y="986789"/>
                  </a:lnTo>
                  <a:lnTo>
                    <a:pt x="1460613" y="984250"/>
                  </a:lnTo>
                  <a:lnTo>
                    <a:pt x="1475452" y="982980"/>
                  </a:lnTo>
                  <a:lnTo>
                    <a:pt x="1505093" y="977900"/>
                  </a:lnTo>
                  <a:lnTo>
                    <a:pt x="1519879" y="976630"/>
                  </a:lnTo>
                  <a:lnTo>
                    <a:pt x="1578621" y="966469"/>
                  </a:lnTo>
                  <a:lnTo>
                    <a:pt x="1593167" y="962660"/>
                  </a:lnTo>
                  <a:lnTo>
                    <a:pt x="1607640" y="960119"/>
                  </a:lnTo>
                  <a:lnTo>
                    <a:pt x="1654836" y="949960"/>
                  </a:lnTo>
                  <a:lnTo>
                    <a:pt x="1786853" y="924560"/>
                  </a:lnTo>
                  <a:lnTo>
                    <a:pt x="1820025" y="919480"/>
                  </a:lnTo>
                  <a:lnTo>
                    <a:pt x="1853250" y="913130"/>
                  </a:lnTo>
                  <a:lnTo>
                    <a:pt x="1919830" y="902969"/>
                  </a:lnTo>
                  <a:lnTo>
                    <a:pt x="1953172" y="896619"/>
                  </a:lnTo>
                  <a:lnTo>
                    <a:pt x="2333837" y="838200"/>
                  </a:lnTo>
                  <a:lnTo>
                    <a:pt x="2349415" y="836930"/>
                  </a:lnTo>
                  <a:lnTo>
                    <a:pt x="2380436" y="831850"/>
                  </a:lnTo>
                  <a:lnTo>
                    <a:pt x="2395892" y="830580"/>
                  </a:lnTo>
                  <a:lnTo>
                    <a:pt x="2411319" y="828039"/>
                  </a:lnTo>
                  <a:lnTo>
                    <a:pt x="2488228" y="817880"/>
                  </a:lnTo>
                  <a:lnTo>
                    <a:pt x="2503606" y="816610"/>
                  </a:lnTo>
                  <a:lnTo>
                    <a:pt x="2534405" y="811530"/>
                  </a:lnTo>
                  <a:lnTo>
                    <a:pt x="2549838" y="810260"/>
                  </a:lnTo>
                  <a:lnTo>
                    <a:pt x="2765680" y="775969"/>
                  </a:lnTo>
                  <a:lnTo>
                    <a:pt x="2789864" y="770890"/>
                  </a:lnTo>
                  <a:lnTo>
                    <a:pt x="2838336" y="763269"/>
                  </a:lnTo>
                  <a:lnTo>
                    <a:pt x="2887021" y="754380"/>
                  </a:lnTo>
                  <a:lnTo>
                    <a:pt x="2936007" y="746760"/>
                  </a:lnTo>
                  <a:lnTo>
                    <a:pt x="3085646" y="720090"/>
                  </a:lnTo>
                  <a:lnTo>
                    <a:pt x="3122029" y="716280"/>
                  </a:lnTo>
                  <a:lnTo>
                    <a:pt x="3148233" y="715010"/>
                  </a:lnTo>
                  <a:lnTo>
                    <a:pt x="3201360" y="709930"/>
                  </a:lnTo>
                  <a:lnTo>
                    <a:pt x="3226523" y="704850"/>
                  </a:lnTo>
                  <a:lnTo>
                    <a:pt x="3238369" y="701040"/>
                  </a:lnTo>
                  <a:lnTo>
                    <a:pt x="3249578" y="697230"/>
                  </a:lnTo>
                  <a:lnTo>
                    <a:pt x="3260041" y="690880"/>
                  </a:lnTo>
                  <a:lnTo>
                    <a:pt x="3269647" y="685800"/>
                  </a:lnTo>
                  <a:lnTo>
                    <a:pt x="3293491" y="648969"/>
                  </a:lnTo>
                  <a:lnTo>
                    <a:pt x="3295296" y="626110"/>
                  </a:lnTo>
                  <a:lnTo>
                    <a:pt x="3294396" y="614680"/>
                  </a:lnTo>
                  <a:lnTo>
                    <a:pt x="3283639" y="567690"/>
                  </a:lnTo>
                  <a:lnTo>
                    <a:pt x="3280200" y="556260"/>
                  </a:lnTo>
                  <a:lnTo>
                    <a:pt x="3276877" y="544830"/>
                  </a:lnTo>
                  <a:lnTo>
                    <a:pt x="3266815" y="500380"/>
                  </a:lnTo>
                  <a:lnTo>
                    <a:pt x="3258420" y="454659"/>
                  </a:lnTo>
                  <a:lnTo>
                    <a:pt x="3250887" y="408939"/>
                  </a:lnTo>
                  <a:lnTo>
                    <a:pt x="3243982" y="363219"/>
                  </a:lnTo>
                  <a:lnTo>
                    <a:pt x="3237468" y="317500"/>
                  </a:lnTo>
                  <a:lnTo>
                    <a:pt x="3227919" y="247650"/>
                  </a:lnTo>
                  <a:lnTo>
                    <a:pt x="3224677" y="224790"/>
                  </a:lnTo>
                  <a:lnTo>
                    <a:pt x="3221356" y="201929"/>
                  </a:lnTo>
                  <a:lnTo>
                    <a:pt x="3217928" y="177800"/>
                  </a:lnTo>
                  <a:lnTo>
                    <a:pt x="3214362" y="154940"/>
                  </a:lnTo>
                  <a:lnTo>
                    <a:pt x="3206702" y="107950"/>
                  </a:lnTo>
                  <a:lnTo>
                    <a:pt x="3198139" y="62229"/>
                  </a:lnTo>
                  <a:lnTo>
                    <a:pt x="3184325" y="15240"/>
                  </a:lnTo>
                  <a:lnTo>
                    <a:pt x="3160089" y="1269"/>
                  </a:lnTo>
                  <a:lnTo>
                    <a:pt x="3147290" y="0"/>
                  </a:lnTo>
                  <a:close/>
                </a:path>
              </a:pathLst>
            </a:custGeom>
            <a:solidFill>
              <a:srgbClr val="D7D6D0"/>
            </a:solidFill>
          </p:spPr>
          <p:txBody>
            <a:bodyPr lIns="0" tIns="0" rIns="0" bIns="0"/>
            <a:lstStyle/>
            <a:p>
              <a:pPr defTabSz="457200">
                <a:defRPr/>
              </a:pPr>
              <a:endParaRPr dirty="0">
                <a:solidFill>
                  <a:srgbClr val="491840"/>
                </a:solidFill>
                <a:latin typeface="Arial"/>
                <a:cs typeface="Arial" pitchFamily="34" charset="0"/>
              </a:endParaRPr>
            </a:p>
          </p:txBody>
        </p:sp>
        <p:sp>
          <p:nvSpPr>
            <p:cNvPr id="23" name="object 34"/>
            <p:cNvSpPr/>
            <p:nvPr/>
          </p:nvSpPr>
          <p:spPr>
            <a:xfrm>
              <a:off x="3301396" y="3161628"/>
              <a:ext cx="977530" cy="572379"/>
            </a:xfrm>
            <a:custGeom>
              <a:avLst/>
              <a:gdLst/>
              <a:ahLst/>
              <a:cxnLst/>
              <a:rect l="l" t="t" r="r" b="b"/>
              <a:pathLst>
                <a:path w="979170" h="577214">
                  <a:moveTo>
                    <a:pt x="892876" y="0"/>
                  </a:moveTo>
                  <a:lnTo>
                    <a:pt x="881307" y="925"/>
                  </a:lnTo>
                  <a:lnTo>
                    <a:pt x="868425" y="3201"/>
                  </a:lnTo>
                  <a:lnTo>
                    <a:pt x="854873" y="6287"/>
                  </a:lnTo>
                  <a:lnTo>
                    <a:pt x="828320" y="12743"/>
                  </a:lnTo>
                  <a:lnTo>
                    <a:pt x="816603" y="15036"/>
                  </a:lnTo>
                  <a:lnTo>
                    <a:pt x="804783" y="16751"/>
                  </a:lnTo>
                  <a:lnTo>
                    <a:pt x="743480" y="24552"/>
                  </a:lnTo>
                  <a:lnTo>
                    <a:pt x="716928" y="28236"/>
                  </a:lnTo>
                  <a:lnTo>
                    <a:pt x="677914" y="33433"/>
                  </a:lnTo>
                  <a:lnTo>
                    <a:pt x="602863" y="39034"/>
                  </a:lnTo>
                  <a:lnTo>
                    <a:pt x="590216" y="40118"/>
                  </a:lnTo>
                  <a:lnTo>
                    <a:pt x="213025" y="97565"/>
                  </a:lnTo>
                  <a:lnTo>
                    <a:pt x="175139" y="103976"/>
                  </a:lnTo>
                  <a:lnTo>
                    <a:pt x="137466" y="111233"/>
                  </a:lnTo>
                  <a:lnTo>
                    <a:pt x="100252" y="119638"/>
                  </a:lnTo>
                  <a:lnTo>
                    <a:pt x="87991" y="122747"/>
                  </a:lnTo>
                  <a:lnTo>
                    <a:pt x="75747" y="125628"/>
                  </a:lnTo>
                  <a:lnTo>
                    <a:pt x="63365" y="128138"/>
                  </a:lnTo>
                  <a:lnTo>
                    <a:pt x="50882" y="130402"/>
                  </a:lnTo>
                  <a:lnTo>
                    <a:pt x="25758" y="134698"/>
                  </a:lnTo>
                  <a:lnTo>
                    <a:pt x="13190" y="136983"/>
                  </a:lnTo>
                  <a:lnTo>
                    <a:pt x="667" y="139527"/>
                  </a:lnTo>
                  <a:lnTo>
                    <a:pt x="0" y="142766"/>
                  </a:lnTo>
                  <a:lnTo>
                    <a:pt x="240" y="149858"/>
                  </a:lnTo>
                  <a:lnTo>
                    <a:pt x="5122" y="188196"/>
                  </a:lnTo>
                  <a:lnTo>
                    <a:pt x="13530" y="239417"/>
                  </a:lnTo>
                  <a:lnTo>
                    <a:pt x="25905" y="309029"/>
                  </a:lnTo>
                  <a:lnTo>
                    <a:pt x="26971" y="315140"/>
                  </a:lnTo>
                  <a:lnTo>
                    <a:pt x="39632" y="389316"/>
                  </a:lnTo>
                  <a:lnTo>
                    <a:pt x="48552" y="440510"/>
                  </a:lnTo>
                  <a:lnTo>
                    <a:pt x="56514" y="477928"/>
                  </a:lnTo>
                  <a:lnTo>
                    <a:pt x="65530" y="515070"/>
                  </a:lnTo>
                  <a:lnTo>
                    <a:pt x="68462" y="527433"/>
                  </a:lnTo>
                  <a:lnTo>
                    <a:pt x="71249" y="539803"/>
                  </a:lnTo>
                  <a:lnTo>
                    <a:pt x="73907" y="552644"/>
                  </a:lnTo>
                  <a:lnTo>
                    <a:pt x="76119" y="564599"/>
                  </a:lnTo>
                  <a:lnTo>
                    <a:pt x="78072" y="577045"/>
                  </a:lnTo>
                  <a:lnTo>
                    <a:pt x="301412" y="536117"/>
                  </a:lnTo>
                  <a:lnTo>
                    <a:pt x="491484" y="504327"/>
                  </a:lnTo>
                  <a:lnTo>
                    <a:pt x="730871" y="468525"/>
                  </a:lnTo>
                  <a:lnTo>
                    <a:pt x="828932" y="458742"/>
                  </a:lnTo>
                  <a:lnTo>
                    <a:pt x="841563" y="457415"/>
                  </a:lnTo>
                  <a:lnTo>
                    <a:pt x="879730" y="452316"/>
                  </a:lnTo>
                  <a:lnTo>
                    <a:pt x="918103" y="444689"/>
                  </a:lnTo>
                  <a:lnTo>
                    <a:pt x="956428" y="433435"/>
                  </a:lnTo>
                  <a:lnTo>
                    <a:pt x="978692" y="395918"/>
                  </a:lnTo>
                  <a:lnTo>
                    <a:pt x="978965" y="383375"/>
                  </a:lnTo>
                  <a:lnTo>
                    <a:pt x="978803" y="370993"/>
                  </a:lnTo>
                  <a:lnTo>
                    <a:pt x="974618" y="322521"/>
                  </a:lnTo>
                  <a:lnTo>
                    <a:pt x="966722" y="274390"/>
                  </a:lnTo>
                  <a:lnTo>
                    <a:pt x="962196" y="249889"/>
                  </a:lnTo>
                  <a:lnTo>
                    <a:pt x="959929" y="237431"/>
                  </a:lnTo>
                  <a:lnTo>
                    <a:pt x="953607" y="198892"/>
                  </a:lnTo>
                  <a:lnTo>
                    <a:pt x="948853" y="158013"/>
                  </a:lnTo>
                  <a:lnTo>
                    <a:pt x="947425" y="145628"/>
                  </a:lnTo>
                  <a:lnTo>
                    <a:pt x="939222" y="96252"/>
                  </a:lnTo>
                  <a:lnTo>
                    <a:pt x="930770" y="57875"/>
                  </a:lnTo>
                  <a:lnTo>
                    <a:pt x="928175" y="44534"/>
                  </a:lnTo>
                  <a:lnTo>
                    <a:pt x="925166" y="30656"/>
                  </a:lnTo>
                  <a:lnTo>
                    <a:pt x="920628" y="17758"/>
                  </a:lnTo>
                  <a:lnTo>
                    <a:pt x="913441" y="7355"/>
                  </a:lnTo>
                  <a:lnTo>
                    <a:pt x="902491" y="961"/>
                  </a:lnTo>
                  <a:lnTo>
                    <a:pt x="892876" y="0"/>
                  </a:lnTo>
                  <a:close/>
                </a:path>
              </a:pathLst>
            </a:custGeom>
            <a:solidFill>
              <a:srgbClr val="ACACA8"/>
            </a:solidFill>
          </p:spPr>
          <p:txBody>
            <a:bodyPr lIns="0" tIns="0" rIns="0" bIns="0"/>
            <a:lstStyle/>
            <a:p>
              <a:pPr defTabSz="457200">
                <a:defRPr/>
              </a:pPr>
              <a:endParaRPr dirty="0">
                <a:solidFill>
                  <a:srgbClr val="491840"/>
                </a:solidFill>
                <a:latin typeface="Arial"/>
                <a:cs typeface="Arial" pitchFamily="34" charset="0"/>
              </a:endParaRPr>
            </a:p>
          </p:txBody>
        </p:sp>
        <p:sp>
          <p:nvSpPr>
            <p:cNvPr id="24" name="object 35"/>
            <p:cNvSpPr/>
            <p:nvPr/>
          </p:nvSpPr>
          <p:spPr>
            <a:xfrm>
              <a:off x="3413961" y="3332753"/>
              <a:ext cx="278446" cy="300939"/>
            </a:xfrm>
            <a:custGeom>
              <a:avLst/>
              <a:gdLst/>
              <a:ahLst/>
              <a:cxnLst/>
              <a:rect l="l" t="t" r="r" b="b"/>
              <a:pathLst>
                <a:path w="277495" h="303529">
                  <a:moveTo>
                    <a:pt x="237324" y="0"/>
                  </a:moveTo>
                  <a:lnTo>
                    <a:pt x="176090" y="4453"/>
                  </a:lnTo>
                  <a:lnTo>
                    <a:pt x="137702" y="7913"/>
                  </a:lnTo>
                  <a:lnTo>
                    <a:pt x="99367" y="12294"/>
                  </a:lnTo>
                  <a:lnTo>
                    <a:pt x="61427" y="17914"/>
                  </a:lnTo>
                  <a:lnTo>
                    <a:pt x="12045" y="27885"/>
                  </a:lnTo>
                  <a:lnTo>
                    <a:pt x="0" y="30899"/>
                  </a:lnTo>
                  <a:lnTo>
                    <a:pt x="2420" y="44124"/>
                  </a:lnTo>
                  <a:lnTo>
                    <a:pt x="4626" y="57549"/>
                  </a:lnTo>
                  <a:lnTo>
                    <a:pt x="6657" y="71146"/>
                  </a:lnTo>
                  <a:lnTo>
                    <a:pt x="8554" y="84889"/>
                  </a:lnTo>
                  <a:lnTo>
                    <a:pt x="10450" y="99493"/>
                  </a:lnTo>
                  <a:lnTo>
                    <a:pt x="15604" y="140805"/>
                  </a:lnTo>
                  <a:lnTo>
                    <a:pt x="17433" y="154889"/>
                  </a:lnTo>
                  <a:lnTo>
                    <a:pt x="23721" y="196979"/>
                  </a:lnTo>
                  <a:lnTo>
                    <a:pt x="32058" y="238275"/>
                  </a:lnTo>
                  <a:lnTo>
                    <a:pt x="43528" y="278075"/>
                  </a:lnTo>
                  <a:lnTo>
                    <a:pt x="53451" y="303429"/>
                  </a:lnTo>
                  <a:lnTo>
                    <a:pt x="64952" y="301605"/>
                  </a:lnTo>
                  <a:lnTo>
                    <a:pt x="76508" y="299357"/>
                  </a:lnTo>
                  <a:lnTo>
                    <a:pt x="88204" y="296779"/>
                  </a:lnTo>
                  <a:lnTo>
                    <a:pt x="124983" y="287986"/>
                  </a:lnTo>
                  <a:lnTo>
                    <a:pt x="138088" y="285012"/>
                  </a:lnTo>
                  <a:lnTo>
                    <a:pt x="151756" y="282171"/>
                  </a:lnTo>
                  <a:lnTo>
                    <a:pt x="166074" y="279555"/>
                  </a:lnTo>
                  <a:lnTo>
                    <a:pt x="191345" y="275204"/>
                  </a:lnTo>
                  <a:lnTo>
                    <a:pt x="204064" y="272834"/>
                  </a:lnTo>
                  <a:lnTo>
                    <a:pt x="241729" y="264292"/>
                  </a:lnTo>
                  <a:lnTo>
                    <a:pt x="277215" y="252476"/>
                  </a:lnTo>
                  <a:lnTo>
                    <a:pt x="276522" y="247402"/>
                  </a:lnTo>
                  <a:lnTo>
                    <a:pt x="269128" y="202959"/>
                  </a:lnTo>
                  <a:lnTo>
                    <a:pt x="254365" y="117374"/>
                  </a:lnTo>
                  <a:lnTo>
                    <a:pt x="251202" y="98752"/>
                  </a:lnTo>
                  <a:lnTo>
                    <a:pt x="243209" y="50154"/>
                  </a:lnTo>
                  <a:lnTo>
                    <a:pt x="237164" y="6673"/>
                  </a:lnTo>
                  <a:lnTo>
                    <a:pt x="236940" y="1595"/>
                  </a:lnTo>
                  <a:lnTo>
                    <a:pt x="237324" y="0"/>
                  </a:lnTo>
                  <a:close/>
                </a:path>
              </a:pathLst>
            </a:custGeom>
            <a:solidFill>
              <a:srgbClr val="FCE0D9"/>
            </a:solidFill>
          </p:spPr>
          <p:txBody>
            <a:bodyPr lIns="0" tIns="0" rIns="0" bIns="0"/>
            <a:lstStyle/>
            <a:p>
              <a:pPr defTabSz="457200">
                <a:defRPr/>
              </a:pPr>
              <a:endParaRPr dirty="0">
                <a:solidFill>
                  <a:srgbClr val="491840"/>
                </a:solidFill>
                <a:latin typeface="Arial"/>
                <a:cs typeface="Arial" pitchFamily="34" charset="0"/>
              </a:endParaRPr>
            </a:p>
          </p:txBody>
        </p:sp>
        <p:sp>
          <p:nvSpPr>
            <p:cNvPr id="25" name="object 36"/>
            <p:cNvSpPr/>
            <p:nvPr/>
          </p:nvSpPr>
          <p:spPr>
            <a:xfrm>
              <a:off x="4735104" y="3108523"/>
              <a:ext cx="361391" cy="300939"/>
            </a:xfrm>
            <a:custGeom>
              <a:avLst/>
              <a:gdLst/>
              <a:ahLst/>
              <a:cxnLst/>
              <a:rect l="l" t="t" r="r" b="b"/>
              <a:pathLst>
                <a:path w="363854" h="300354">
                  <a:moveTo>
                    <a:pt x="317014" y="0"/>
                  </a:moveTo>
                  <a:lnTo>
                    <a:pt x="305047" y="1007"/>
                  </a:lnTo>
                  <a:lnTo>
                    <a:pt x="290053" y="3671"/>
                  </a:lnTo>
                  <a:lnTo>
                    <a:pt x="277936" y="5315"/>
                  </a:lnTo>
                  <a:lnTo>
                    <a:pt x="265299" y="6630"/>
                  </a:lnTo>
                  <a:lnTo>
                    <a:pt x="251761" y="7504"/>
                  </a:lnTo>
                  <a:lnTo>
                    <a:pt x="239071" y="8504"/>
                  </a:lnTo>
                  <a:lnTo>
                    <a:pt x="189016" y="17161"/>
                  </a:lnTo>
                  <a:lnTo>
                    <a:pt x="164199" y="22906"/>
                  </a:lnTo>
                  <a:lnTo>
                    <a:pt x="152417" y="25536"/>
                  </a:lnTo>
                  <a:lnTo>
                    <a:pt x="140585" y="27932"/>
                  </a:lnTo>
                  <a:lnTo>
                    <a:pt x="128625" y="30150"/>
                  </a:lnTo>
                  <a:lnTo>
                    <a:pt x="116457" y="32248"/>
                  </a:lnTo>
                  <a:lnTo>
                    <a:pt x="64143" y="40562"/>
                  </a:lnTo>
                  <a:lnTo>
                    <a:pt x="53432" y="42422"/>
                  </a:lnTo>
                  <a:lnTo>
                    <a:pt x="40841" y="44091"/>
                  </a:lnTo>
                  <a:lnTo>
                    <a:pt x="24974" y="45149"/>
                  </a:lnTo>
                  <a:lnTo>
                    <a:pt x="12393" y="46617"/>
                  </a:lnTo>
                  <a:lnTo>
                    <a:pt x="0" y="49923"/>
                  </a:lnTo>
                  <a:lnTo>
                    <a:pt x="1812" y="62122"/>
                  </a:lnTo>
                  <a:lnTo>
                    <a:pt x="3587" y="74371"/>
                  </a:lnTo>
                  <a:lnTo>
                    <a:pt x="9864" y="124122"/>
                  </a:lnTo>
                  <a:lnTo>
                    <a:pt x="13066" y="162577"/>
                  </a:lnTo>
                  <a:lnTo>
                    <a:pt x="14140" y="188943"/>
                  </a:lnTo>
                  <a:lnTo>
                    <a:pt x="14725" y="200426"/>
                  </a:lnTo>
                  <a:lnTo>
                    <a:pt x="20578" y="250927"/>
                  </a:lnTo>
                  <a:lnTo>
                    <a:pt x="31183" y="293051"/>
                  </a:lnTo>
                  <a:lnTo>
                    <a:pt x="41779" y="299835"/>
                  </a:lnTo>
                  <a:lnTo>
                    <a:pt x="53470" y="299069"/>
                  </a:lnTo>
                  <a:lnTo>
                    <a:pt x="66001" y="296449"/>
                  </a:lnTo>
                  <a:lnTo>
                    <a:pt x="78874" y="293450"/>
                  </a:lnTo>
                  <a:lnTo>
                    <a:pt x="91590" y="291544"/>
                  </a:lnTo>
                  <a:lnTo>
                    <a:pt x="103584" y="290439"/>
                  </a:lnTo>
                  <a:lnTo>
                    <a:pt x="115929" y="288769"/>
                  </a:lnTo>
                  <a:lnTo>
                    <a:pt x="141475" y="284047"/>
                  </a:lnTo>
                  <a:lnTo>
                    <a:pt x="153603" y="282016"/>
                  </a:lnTo>
                  <a:lnTo>
                    <a:pt x="215652" y="273028"/>
                  </a:lnTo>
                  <a:lnTo>
                    <a:pt x="254219" y="266243"/>
                  </a:lnTo>
                  <a:lnTo>
                    <a:pt x="267333" y="263361"/>
                  </a:lnTo>
                  <a:lnTo>
                    <a:pt x="336001" y="253124"/>
                  </a:lnTo>
                  <a:lnTo>
                    <a:pt x="348981" y="250927"/>
                  </a:lnTo>
                  <a:lnTo>
                    <a:pt x="357794" y="249327"/>
                  </a:lnTo>
                  <a:lnTo>
                    <a:pt x="363573" y="247980"/>
                  </a:lnTo>
                  <a:lnTo>
                    <a:pt x="363589" y="233844"/>
                  </a:lnTo>
                  <a:lnTo>
                    <a:pt x="363152" y="222468"/>
                  </a:lnTo>
                  <a:lnTo>
                    <a:pt x="362221" y="210353"/>
                  </a:lnTo>
                  <a:lnTo>
                    <a:pt x="360700" y="196916"/>
                  </a:lnTo>
                  <a:lnTo>
                    <a:pt x="358495" y="181574"/>
                  </a:lnTo>
                  <a:lnTo>
                    <a:pt x="356974" y="170700"/>
                  </a:lnTo>
                  <a:lnTo>
                    <a:pt x="355512" y="159190"/>
                  </a:lnTo>
                  <a:lnTo>
                    <a:pt x="354049" y="146657"/>
                  </a:lnTo>
                  <a:lnTo>
                    <a:pt x="352527" y="132719"/>
                  </a:lnTo>
                  <a:lnTo>
                    <a:pt x="350887" y="116989"/>
                  </a:lnTo>
                  <a:lnTo>
                    <a:pt x="349521" y="104844"/>
                  </a:lnTo>
                  <a:lnTo>
                    <a:pt x="344185" y="66031"/>
                  </a:lnTo>
                  <a:lnTo>
                    <a:pt x="339063" y="42422"/>
                  </a:lnTo>
                  <a:lnTo>
                    <a:pt x="335960" y="28378"/>
                  </a:lnTo>
                  <a:lnTo>
                    <a:pt x="332913" y="17550"/>
                  </a:lnTo>
                  <a:lnTo>
                    <a:pt x="326045" y="3355"/>
                  </a:lnTo>
                  <a:lnTo>
                    <a:pt x="317014" y="0"/>
                  </a:lnTo>
                  <a:close/>
                </a:path>
              </a:pathLst>
            </a:custGeom>
            <a:solidFill>
              <a:srgbClr val="ACACA8"/>
            </a:solidFill>
          </p:spPr>
          <p:txBody>
            <a:bodyPr lIns="0" tIns="0" rIns="0" bIns="0"/>
            <a:lstStyle/>
            <a:p>
              <a:pPr defTabSz="457200">
                <a:defRPr/>
              </a:pPr>
              <a:endParaRPr dirty="0">
                <a:solidFill>
                  <a:srgbClr val="491840"/>
                </a:solidFill>
                <a:latin typeface="Arial"/>
                <a:cs typeface="Arial" pitchFamily="34" charset="0"/>
              </a:endParaRPr>
            </a:p>
          </p:txBody>
        </p:sp>
        <p:sp>
          <p:nvSpPr>
            <p:cNvPr id="26" name="object 37"/>
            <p:cNvSpPr/>
            <p:nvPr/>
          </p:nvSpPr>
          <p:spPr>
            <a:xfrm>
              <a:off x="4800274" y="3185232"/>
              <a:ext cx="213279" cy="159323"/>
            </a:xfrm>
            <a:custGeom>
              <a:avLst/>
              <a:gdLst/>
              <a:ahLst/>
              <a:cxnLst/>
              <a:rect l="l" t="t" r="r" b="b"/>
              <a:pathLst>
                <a:path w="213360" h="160020">
                  <a:moveTo>
                    <a:pt x="189137" y="0"/>
                  </a:moveTo>
                  <a:lnTo>
                    <a:pt x="177401" y="2152"/>
                  </a:lnTo>
                  <a:lnTo>
                    <a:pt x="164746" y="4140"/>
                  </a:lnTo>
                  <a:lnTo>
                    <a:pt x="138343" y="6303"/>
                  </a:lnTo>
                  <a:lnTo>
                    <a:pt x="125934" y="7860"/>
                  </a:lnTo>
                  <a:lnTo>
                    <a:pt x="86984" y="13183"/>
                  </a:lnTo>
                  <a:lnTo>
                    <a:pt x="49113" y="19166"/>
                  </a:lnTo>
                  <a:lnTo>
                    <a:pt x="0" y="30962"/>
                  </a:lnTo>
                  <a:lnTo>
                    <a:pt x="2061" y="42989"/>
                  </a:lnTo>
                  <a:lnTo>
                    <a:pt x="3792" y="59857"/>
                  </a:lnTo>
                  <a:lnTo>
                    <a:pt x="5044" y="75971"/>
                  </a:lnTo>
                  <a:lnTo>
                    <a:pt x="5663" y="85734"/>
                  </a:lnTo>
                  <a:lnTo>
                    <a:pt x="6843" y="98625"/>
                  </a:lnTo>
                  <a:lnTo>
                    <a:pt x="18304" y="147788"/>
                  </a:lnTo>
                  <a:lnTo>
                    <a:pt x="22808" y="159908"/>
                  </a:lnTo>
                  <a:lnTo>
                    <a:pt x="33957" y="157264"/>
                  </a:lnTo>
                  <a:lnTo>
                    <a:pt x="45418" y="155001"/>
                  </a:lnTo>
                  <a:lnTo>
                    <a:pt x="57240" y="152997"/>
                  </a:lnTo>
                  <a:lnTo>
                    <a:pt x="109127" y="145137"/>
                  </a:lnTo>
                  <a:lnTo>
                    <a:pt x="123496" y="142603"/>
                  </a:lnTo>
                  <a:lnTo>
                    <a:pt x="213219" y="124219"/>
                  </a:lnTo>
                  <a:lnTo>
                    <a:pt x="213359" y="113314"/>
                  </a:lnTo>
                  <a:lnTo>
                    <a:pt x="211573" y="102184"/>
                  </a:lnTo>
                  <a:lnTo>
                    <a:pt x="209540" y="90567"/>
                  </a:lnTo>
                  <a:lnTo>
                    <a:pt x="207586" y="78061"/>
                  </a:lnTo>
                  <a:lnTo>
                    <a:pt x="206036" y="64269"/>
                  </a:lnTo>
                  <a:lnTo>
                    <a:pt x="205216" y="48789"/>
                  </a:lnTo>
                  <a:lnTo>
                    <a:pt x="204041" y="36203"/>
                  </a:lnTo>
                  <a:lnTo>
                    <a:pt x="201402" y="23709"/>
                  </a:lnTo>
                  <a:lnTo>
                    <a:pt x="196616" y="11506"/>
                  </a:lnTo>
                  <a:lnTo>
                    <a:pt x="189137" y="0"/>
                  </a:lnTo>
                  <a:close/>
                </a:path>
              </a:pathLst>
            </a:custGeom>
            <a:solidFill>
              <a:srgbClr val="E2D7CA"/>
            </a:solidFill>
          </p:spPr>
          <p:txBody>
            <a:bodyPr lIns="0" tIns="0" rIns="0" bIns="0"/>
            <a:lstStyle/>
            <a:p>
              <a:pPr defTabSz="457200">
                <a:defRPr/>
              </a:pPr>
              <a:endParaRPr dirty="0">
                <a:solidFill>
                  <a:srgbClr val="491840"/>
                </a:solidFill>
                <a:latin typeface="Arial"/>
                <a:cs typeface="Arial" pitchFamily="34" charset="0"/>
              </a:endParaRPr>
            </a:p>
          </p:txBody>
        </p:sp>
        <p:sp>
          <p:nvSpPr>
            <p:cNvPr id="27" name="object 38"/>
            <p:cNvSpPr/>
            <p:nvPr/>
          </p:nvSpPr>
          <p:spPr>
            <a:xfrm>
              <a:off x="5132042" y="2919698"/>
              <a:ext cx="545046" cy="531071"/>
            </a:xfrm>
            <a:custGeom>
              <a:avLst/>
              <a:gdLst/>
              <a:ahLst/>
              <a:cxnLst/>
              <a:rect l="l" t="t" r="r" b="b"/>
              <a:pathLst>
                <a:path w="545464" h="534035">
                  <a:moveTo>
                    <a:pt x="270436" y="0"/>
                  </a:moveTo>
                  <a:lnTo>
                    <a:pt x="232115" y="3348"/>
                  </a:lnTo>
                  <a:lnTo>
                    <a:pt x="178996" y="16994"/>
                  </a:lnTo>
                  <a:lnTo>
                    <a:pt x="144331" y="33225"/>
                  </a:lnTo>
                  <a:lnTo>
                    <a:pt x="98193" y="66260"/>
                  </a:lnTo>
                  <a:lnTo>
                    <a:pt x="59875" y="108285"/>
                  </a:lnTo>
                  <a:lnTo>
                    <a:pt x="39112" y="140500"/>
                  </a:lnTo>
                  <a:lnTo>
                    <a:pt x="22480" y="175515"/>
                  </a:lnTo>
                  <a:lnTo>
                    <a:pt x="10243" y="212854"/>
                  </a:lnTo>
                  <a:lnTo>
                    <a:pt x="2662" y="252037"/>
                  </a:lnTo>
                  <a:lnTo>
                    <a:pt x="0" y="292587"/>
                  </a:lnTo>
                  <a:lnTo>
                    <a:pt x="595" y="313225"/>
                  </a:lnTo>
                  <a:lnTo>
                    <a:pt x="5806" y="359705"/>
                  </a:lnTo>
                  <a:lnTo>
                    <a:pt x="13859" y="397661"/>
                  </a:lnTo>
                  <a:lnTo>
                    <a:pt x="34667" y="439228"/>
                  </a:lnTo>
                  <a:lnTo>
                    <a:pt x="63447" y="471231"/>
                  </a:lnTo>
                  <a:lnTo>
                    <a:pt x="98912" y="496513"/>
                  </a:lnTo>
                  <a:lnTo>
                    <a:pt x="139674" y="515209"/>
                  </a:lnTo>
                  <a:lnTo>
                    <a:pt x="184347" y="527455"/>
                  </a:lnTo>
                  <a:lnTo>
                    <a:pt x="231541" y="533385"/>
                  </a:lnTo>
                  <a:lnTo>
                    <a:pt x="255651" y="534024"/>
                  </a:lnTo>
                  <a:lnTo>
                    <a:pt x="279871" y="533135"/>
                  </a:lnTo>
                  <a:lnTo>
                    <a:pt x="327947" y="526841"/>
                  </a:lnTo>
                  <a:lnTo>
                    <a:pt x="374382" y="514637"/>
                  </a:lnTo>
                  <a:lnTo>
                    <a:pt x="417789" y="496659"/>
                  </a:lnTo>
                  <a:lnTo>
                    <a:pt x="459947" y="470706"/>
                  </a:lnTo>
                  <a:lnTo>
                    <a:pt x="489020" y="444933"/>
                  </a:lnTo>
                  <a:lnTo>
                    <a:pt x="518998" y="404102"/>
                  </a:lnTo>
                  <a:lnTo>
                    <a:pt x="533747" y="368856"/>
                  </a:lnTo>
                  <a:lnTo>
                    <a:pt x="542354" y="329553"/>
                  </a:lnTo>
                  <a:lnTo>
                    <a:pt x="545473" y="287583"/>
                  </a:lnTo>
                  <a:lnTo>
                    <a:pt x="545386" y="273284"/>
                  </a:lnTo>
                  <a:lnTo>
                    <a:pt x="542031" y="230319"/>
                  </a:lnTo>
                  <a:lnTo>
                    <a:pt x="534454" y="188530"/>
                  </a:lnTo>
                  <a:lnTo>
                    <a:pt x="523199" y="149566"/>
                  </a:lnTo>
                  <a:lnTo>
                    <a:pt x="505288" y="109081"/>
                  </a:lnTo>
                  <a:lnTo>
                    <a:pt x="469820" y="65805"/>
                  </a:lnTo>
                  <a:lnTo>
                    <a:pt x="422913" y="33511"/>
                  </a:lnTo>
                  <a:lnTo>
                    <a:pt x="387139" y="18012"/>
                  </a:lnTo>
                  <a:lnTo>
                    <a:pt x="349060" y="7289"/>
                  </a:lnTo>
                  <a:lnTo>
                    <a:pt x="309789" y="1299"/>
                  </a:lnTo>
                  <a:lnTo>
                    <a:pt x="270436" y="0"/>
                  </a:lnTo>
                  <a:close/>
                </a:path>
              </a:pathLst>
            </a:custGeom>
            <a:solidFill>
              <a:srgbClr val="7C97A4"/>
            </a:solidFill>
          </p:spPr>
          <p:txBody>
            <a:bodyPr lIns="0" tIns="0" rIns="0" bIns="0"/>
            <a:lstStyle/>
            <a:p>
              <a:pPr defTabSz="457200">
                <a:defRPr/>
              </a:pPr>
              <a:endParaRPr dirty="0">
                <a:solidFill>
                  <a:srgbClr val="491840"/>
                </a:solidFill>
                <a:latin typeface="Arial"/>
                <a:cs typeface="Arial" pitchFamily="34" charset="0"/>
              </a:endParaRPr>
            </a:p>
          </p:txBody>
        </p:sp>
        <p:sp>
          <p:nvSpPr>
            <p:cNvPr id="28" name="object 39"/>
            <p:cNvSpPr/>
            <p:nvPr/>
          </p:nvSpPr>
          <p:spPr>
            <a:xfrm>
              <a:off x="3698333" y="3244239"/>
              <a:ext cx="491725" cy="330444"/>
            </a:xfrm>
            <a:custGeom>
              <a:avLst/>
              <a:gdLst/>
              <a:ahLst/>
              <a:cxnLst/>
              <a:rect l="l" t="t" r="r" b="b"/>
              <a:pathLst>
                <a:path w="495935" h="330200">
                  <a:moveTo>
                    <a:pt x="445761" y="0"/>
                  </a:moveTo>
                  <a:lnTo>
                    <a:pt x="401252" y="4814"/>
                  </a:lnTo>
                  <a:lnTo>
                    <a:pt x="356343" y="10766"/>
                  </a:lnTo>
                  <a:lnTo>
                    <a:pt x="311179" y="17807"/>
                  </a:lnTo>
                  <a:lnTo>
                    <a:pt x="265904" y="25888"/>
                  </a:lnTo>
                  <a:lnTo>
                    <a:pt x="220662" y="34961"/>
                  </a:lnTo>
                  <a:lnTo>
                    <a:pt x="175598" y="44978"/>
                  </a:lnTo>
                  <a:lnTo>
                    <a:pt x="130855" y="55888"/>
                  </a:lnTo>
                  <a:lnTo>
                    <a:pt x="86578" y="67644"/>
                  </a:lnTo>
                  <a:lnTo>
                    <a:pt x="42911" y="80198"/>
                  </a:lnTo>
                  <a:lnTo>
                    <a:pt x="0" y="93499"/>
                  </a:lnTo>
                  <a:lnTo>
                    <a:pt x="1440" y="106092"/>
                  </a:lnTo>
                  <a:lnTo>
                    <a:pt x="8231" y="156368"/>
                  </a:lnTo>
                  <a:lnTo>
                    <a:pt x="16906" y="206411"/>
                  </a:lnTo>
                  <a:lnTo>
                    <a:pt x="24839" y="243728"/>
                  </a:lnTo>
                  <a:lnTo>
                    <a:pt x="34143" y="280812"/>
                  </a:lnTo>
                  <a:lnTo>
                    <a:pt x="44952" y="317620"/>
                  </a:lnTo>
                  <a:lnTo>
                    <a:pt x="48912" y="329820"/>
                  </a:lnTo>
                  <a:lnTo>
                    <a:pt x="61485" y="328260"/>
                  </a:lnTo>
                  <a:lnTo>
                    <a:pt x="86560" y="324768"/>
                  </a:lnTo>
                  <a:lnTo>
                    <a:pt x="199130" y="306752"/>
                  </a:lnTo>
                  <a:lnTo>
                    <a:pt x="224306" y="303154"/>
                  </a:lnTo>
                  <a:lnTo>
                    <a:pt x="262343" y="298707"/>
                  </a:lnTo>
                  <a:lnTo>
                    <a:pt x="293270" y="296160"/>
                  </a:lnTo>
                  <a:lnTo>
                    <a:pt x="380696" y="287285"/>
                  </a:lnTo>
                  <a:lnTo>
                    <a:pt x="427548" y="281754"/>
                  </a:lnTo>
                  <a:lnTo>
                    <a:pt x="466471" y="276323"/>
                  </a:lnTo>
                  <a:lnTo>
                    <a:pt x="495546" y="262518"/>
                  </a:lnTo>
                  <a:lnTo>
                    <a:pt x="493615" y="250831"/>
                  </a:lnTo>
                  <a:lnTo>
                    <a:pt x="491448" y="239114"/>
                  </a:lnTo>
                  <a:lnTo>
                    <a:pt x="489090" y="227322"/>
                  </a:lnTo>
                  <a:lnTo>
                    <a:pt x="486584" y="215410"/>
                  </a:lnTo>
                  <a:lnTo>
                    <a:pt x="481304" y="191052"/>
                  </a:lnTo>
                  <a:lnTo>
                    <a:pt x="478616" y="178516"/>
                  </a:lnTo>
                  <a:lnTo>
                    <a:pt x="470893" y="138944"/>
                  </a:lnTo>
                  <a:lnTo>
                    <a:pt x="466571" y="112409"/>
                  </a:lnTo>
                  <a:lnTo>
                    <a:pt x="464517" y="99862"/>
                  </a:lnTo>
                  <a:lnTo>
                    <a:pt x="457913" y="61664"/>
                  </a:lnTo>
                  <a:lnTo>
                    <a:pt x="448379" y="12374"/>
                  </a:lnTo>
                  <a:lnTo>
                    <a:pt x="445761" y="0"/>
                  </a:lnTo>
                  <a:close/>
                </a:path>
              </a:pathLst>
            </a:custGeom>
            <a:solidFill>
              <a:srgbClr val="FCE0D9"/>
            </a:solidFill>
          </p:spPr>
          <p:txBody>
            <a:bodyPr lIns="0" tIns="0" rIns="0" bIns="0"/>
            <a:lstStyle/>
            <a:p>
              <a:pPr defTabSz="457200">
                <a:defRPr/>
              </a:pPr>
              <a:endParaRPr dirty="0">
                <a:solidFill>
                  <a:srgbClr val="491840"/>
                </a:solidFill>
                <a:latin typeface="Arial"/>
                <a:cs typeface="Arial" pitchFamily="34" charset="0"/>
              </a:endParaRPr>
            </a:p>
          </p:txBody>
        </p:sp>
        <p:sp>
          <p:nvSpPr>
            <p:cNvPr id="29" name="object 40"/>
            <p:cNvSpPr/>
            <p:nvPr/>
          </p:nvSpPr>
          <p:spPr>
            <a:xfrm>
              <a:off x="5143890" y="2919698"/>
              <a:ext cx="533197" cy="513367"/>
            </a:xfrm>
            <a:custGeom>
              <a:avLst/>
              <a:gdLst/>
              <a:ahLst/>
              <a:cxnLst/>
              <a:rect l="l" t="t" r="r" b="b"/>
              <a:pathLst>
                <a:path w="527685" h="516254">
                  <a:moveTo>
                    <a:pt x="261619" y="0"/>
                  </a:moveTo>
                  <a:lnTo>
                    <a:pt x="206778" y="6527"/>
                  </a:lnTo>
                  <a:lnTo>
                    <a:pt x="156143" y="23670"/>
                  </a:lnTo>
                  <a:lnTo>
                    <a:pt x="109219" y="52330"/>
                  </a:lnTo>
                  <a:lnTo>
                    <a:pt x="69559" y="90118"/>
                  </a:lnTo>
                  <a:lnTo>
                    <a:pt x="38012" y="135415"/>
                  </a:lnTo>
                  <a:lnTo>
                    <a:pt x="15426" y="186602"/>
                  </a:lnTo>
                  <a:lnTo>
                    <a:pt x="2649" y="242059"/>
                  </a:lnTo>
                  <a:lnTo>
                    <a:pt x="0" y="280602"/>
                  </a:lnTo>
                  <a:lnTo>
                    <a:pt x="529" y="300165"/>
                  </a:lnTo>
                  <a:lnTo>
                    <a:pt x="5556" y="345456"/>
                  </a:lnTo>
                  <a:lnTo>
                    <a:pt x="13403" y="383494"/>
                  </a:lnTo>
                  <a:lnTo>
                    <a:pt x="33759" y="424474"/>
                  </a:lnTo>
                  <a:lnTo>
                    <a:pt x="61573" y="455404"/>
                  </a:lnTo>
                  <a:lnTo>
                    <a:pt x="95847" y="479838"/>
                  </a:lnTo>
                  <a:lnTo>
                    <a:pt x="135241" y="497908"/>
                  </a:lnTo>
                  <a:lnTo>
                    <a:pt x="178415" y="509743"/>
                  </a:lnTo>
                  <a:lnTo>
                    <a:pt x="224025" y="515475"/>
                  </a:lnTo>
                  <a:lnTo>
                    <a:pt x="247326" y="516093"/>
                  </a:lnTo>
                  <a:lnTo>
                    <a:pt x="270733" y="515234"/>
                  </a:lnTo>
                  <a:lnTo>
                    <a:pt x="317195" y="509152"/>
                  </a:lnTo>
                  <a:lnTo>
                    <a:pt x="362072" y="497358"/>
                  </a:lnTo>
                  <a:lnTo>
                    <a:pt x="404022" y="479983"/>
                  </a:lnTo>
                  <a:lnTo>
                    <a:pt x="441921" y="457003"/>
                  </a:lnTo>
                  <a:lnTo>
                    <a:pt x="471370" y="431546"/>
                  </a:lnTo>
                  <a:lnTo>
                    <a:pt x="501631" y="390911"/>
                  </a:lnTo>
                  <a:lnTo>
                    <a:pt x="519482" y="344199"/>
                  </a:lnTo>
                  <a:lnTo>
                    <a:pt x="525973" y="305178"/>
                  </a:lnTo>
                  <a:lnTo>
                    <a:pt x="527331" y="280602"/>
                  </a:lnTo>
                  <a:lnTo>
                    <a:pt x="527211" y="261213"/>
                  </a:lnTo>
                  <a:lnTo>
                    <a:pt x="524093" y="222587"/>
                  </a:lnTo>
                  <a:lnTo>
                    <a:pt x="516770" y="182202"/>
                  </a:lnTo>
                  <a:lnTo>
                    <a:pt x="505893" y="144547"/>
                  </a:lnTo>
                  <a:lnTo>
                    <a:pt x="488582" y="105422"/>
                  </a:lnTo>
                  <a:lnTo>
                    <a:pt x="454303" y="63596"/>
                  </a:lnTo>
                  <a:lnTo>
                    <a:pt x="408971" y="32385"/>
                  </a:lnTo>
                  <a:lnTo>
                    <a:pt x="356211" y="11651"/>
                  </a:lnTo>
                  <a:lnTo>
                    <a:pt x="318701" y="3580"/>
                  </a:lnTo>
                  <a:lnTo>
                    <a:pt x="280576" y="63"/>
                  </a:lnTo>
                  <a:lnTo>
                    <a:pt x="261619" y="0"/>
                  </a:lnTo>
                  <a:close/>
                </a:path>
              </a:pathLst>
            </a:custGeom>
            <a:solidFill>
              <a:srgbClr val="ACACA8"/>
            </a:solidFill>
          </p:spPr>
          <p:txBody>
            <a:bodyPr lIns="0" tIns="0" rIns="0" bIns="0"/>
            <a:lstStyle/>
            <a:p>
              <a:pPr defTabSz="457200">
                <a:defRPr/>
              </a:pPr>
              <a:endParaRPr dirty="0">
                <a:solidFill>
                  <a:srgbClr val="491840"/>
                </a:solidFill>
                <a:latin typeface="Arial"/>
                <a:cs typeface="Arial" pitchFamily="34" charset="0"/>
              </a:endParaRPr>
            </a:p>
          </p:txBody>
        </p:sp>
        <p:sp>
          <p:nvSpPr>
            <p:cNvPr id="30" name="object 41"/>
            <p:cNvSpPr/>
            <p:nvPr/>
          </p:nvSpPr>
          <p:spPr>
            <a:xfrm>
              <a:off x="5327545" y="3108523"/>
              <a:ext cx="159961" cy="135716"/>
            </a:xfrm>
            <a:custGeom>
              <a:avLst/>
              <a:gdLst/>
              <a:ahLst/>
              <a:cxnLst/>
              <a:rect l="l" t="t" r="r" b="b"/>
              <a:pathLst>
                <a:path w="161289" h="139700">
                  <a:moveTo>
                    <a:pt x="90813" y="0"/>
                  </a:moveTo>
                  <a:lnTo>
                    <a:pt x="44052" y="10896"/>
                  </a:lnTo>
                  <a:lnTo>
                    <a:pt x="9231" y="42313"/>
                  </a:lnTo>
                  <a:lnTo>
                    <a:pt x="0" y="77751"/>
                  </a:lnTo>
                  <a:lnTo>
                    <a:pt x="1392" y="91605"/>
                  </a:lnTo>
                  <a:lnTo>
                    <a:pt x="28051" y="131347"/>
                  </a:lnTo>
                  <a:lnTo>
                    <a:pt x="60544" y="139465"/>
                  </a:lnTo>
                  <a:lnTo>
                    <a:pt x="72458" y="138899"/>
                  </a:lnTo>
                  <a:lnTo>
                    <a:pt x="119191" y="122934"/>
                  </a:lnTo>
                  <a:lnTo>
                    <a:pt x="149463" y="95541"/>
                  </a:lnTo>
                  <a:lnTo>
                    <a:pt x="160965" y="62665"/>
                  </a:lnTo>
                  <a:lnTo>
                    <a:pt x="159981" y="50637"/>
                  </a:lnTo>
                  <a:lnTo>
                    <a:pt x="134472" y="12269"/>
                  </a:lnTo>
                  <a:lnTo>
                    <a:pt x="90813" y="0"/>
                  </a:lnTo>
                  <a:close/>
                </a:path>
              </a:pathLst>
            </a:custGeom>
            <a:solidFill>
              <a:srgbClr val="7C97A4"/>
            </a:solidFill>
          </p:spPr>
          <p:txBody>
            <a:bodyPr lIns="0" tIns="0" rIns="0" bIns="0"/>
            <a:lstStyle/>
            <a:p>
              <a:pPr defTabSz="457200">
                <a:defRPr/>
              </a:pPr>
              <a:endParaRPr dirty="0">
                <a:solidFill>
                  <a:srgbClr val="491840"/>
                </a:solidFill>
                <a:latin typeface="Arial"/>
                <a:cs typeface="Arial" pitchFamily="34" charset="0"/>
              </a:endParaRPr>
            </a:p>
          </p:txBody>
        </p:sp>
        <p:sp>
          <p:nvSpPr>
            <p:cNvPr id="31" name="object 42"/>
            <p:cNvSpPr/>
            <p:nvPr/>
          </p:nvSpPr>
          <p:spPr>
            <a:xfrm>
              <a:off x="3496903" y="3332753"/>
              <a:ext cx="106639" cy="283238"/>
            </a:xfrm>
            <a:custGeom>
              <a:avLst/>
              <a:gdLst/>
              <a:ahLst/>
              <a:cxnLst/>
              <a:rect l="l" t="t" r="r" b="b"/>
              <a:pathLst>
                <a:path w="102870" h="283845">
                  <a:moveTo>
                    <a:pt x="49829" y="0"/>
                  </a:moveTo>
                  <a:lnTo>
                    <a:pt x="11871" y="6348"/>
                  </a:lnTo>
                  <a:lnTo>
                    <a:pt x="0" y="32380"/>
                  </a:lnTo>
                  <a:lnTo>
                    <a:pt x="1621" y="44432"/>
                  </a:lnTo>
                  <a:lnTo>
                    <a:pt x="4449" y="56851"/>
                  </a:lnTo>
                  <a:lnTo>
                    <a:pt x="7982" y="69541"/>
                  </a:lnTo>
                  <a:lnTo>
                    <a:pt x="11715" y="82405"/>
                  </a:lnTo>
                  <a:lnTo>
                    <a:pt x="14249" y="93239"/>
                  </a:lnTo>
                  <a:lnTo>
                    <a:pt x="16361" y="104491"/>
                  </a:lnTo>
                  <a:lnTo>
                    <a:pt x="18233" y="116387"/>
                  </a:lnTo>
                  <a:lnTo>
                    <a:pt x="20048" y="129157"/>
                  </a:lnTo>
                  <a:lnTo>
                    <a:pt x="21986" y="143028"/>
                  </a:lnTo>
                  <a:lnTo>
                    <a:pt x="24231" y="158228"/>
                  </a:lnTo>
                  <a:lnTo>
                    <a:pt x="25757" y="170843"/>
                  </a:lnTo>
                  <a:lnTo>
                    <a:pt x="27045" y="183457"/>
                  </a:lnTo>
                  <a:lnTo>
                    <a:pt x="28199" y="196064"/>
                  </a:lnTo>
                  <a:lnTo>
                    <a:pt x="29325" y="208659"/>
                  </a:lnTo>
                  <a:lnTo>
                    <a:pt x="30529" y="221237"/>
                  </a:lnTo>
                  <a:lnTo>
                    <a:pt x="38223" y="271267"/>
                  </a:lnTo>
                  <a:lnTo>
                    <a:pt x="41393" y="283679"/>
                  </a:lnTo>
                  <a:lnTo>
                    <a:pt x="52011" y="280827"/>
                  </a:lnTo>
                  <a:lnTo>
                    <a:pt x="63960" y="276501"/>
                  </a:lnTo>
                  <a:lnTo>
                    <a:pt x="78751" y="273231"/>
                  </a:lnTo>
                  <a:lnTo>
                    <a:pt x="90728" y="271205"/>
                  </a:lnTo>
                  <a:lnTo>
                    <a:pt x="102601" y="265503"/>
                  </a:lnTo>
                  <a:lnTo>
                    <a:pt x="100815" y="252970"/>
                  </a:lnTo>
                  <a:lnTo>
                    <a:pt x="93098" y="202812"/>
                  </a:lnTo>
                  <a:lnTo>
                    <a:pt x="86687" y="165220"/>
                  </a:lnTo>
                  <a:lnTo>
                    <a:pt x="79716" y="127706"/>
                  </a:lnTo>
                  <a:lnTo>
                    <a:pt x="72162" y="90320"/>
                  </a:lnTo>
                  <a:lnTo>
                    <a:pt x="71344" y="86278"/>
                  </a:lnTo>
                  <a:lnTo>
                    <a:pt x="69144" y="73830"/>
                  </a:lnTo>
                  <a:lnTo>
                    <a:pt x="67169" y="61344"/>
                  </a:lnTo>
                  <a:lnTo>
                    <a:pt x="65109" y="48867"/>
                  </a:lnTo>
                  <a:lnTo>
                    <a:pt x="62654" y="36447"/>
                  </a:lnTo>
                  <a:lnTo>
                    <a:pt x="59495" y="24131"/>
                  </a:lnTo>
                  <a:lnTo>
                    <a:pt x="55323" y="11966"/>
                  </a:lnTo>
                  <a:lnTo>
                    <a:pt x="49829" y="0"/>
                  </a:lnTo>
                  <a:close/>
                </a:path>
              </a:pathLst>
            </a:custGeom>
            <a:solidFill>
              <a:srgbClr val="7A4669"/>
            </a:solidFill>
          </p:spPr>
          <p:txBody>
            <a:bodyPr lIns="0" tIns="0" rIns="0" bIns="0"/>
            <a:lstStyle/>
            <a:p>
              <a:pPr defTabSz="457200">
                <a:defRPr/>
              </a:pPr>
              <a:endParaRPr dirty="0">
                <a:solidFill>
                  <a:srgbClr val="491840"/>
                </a:solidFill>
                <a:latin typeface="Arial"/>
                <a:cs typeface="Arial" pitchFamily="34" charset="0"/>
              </a:endParaRPr>
            </a:p>
          </p:txBody>
        </p:sp>
        <p:sp>
          <p:nvSpPr>
            <p:cNvPr id="32" name="object 43"/>
            <p:cNvSpPr/>
            <p:nvPr/>
          </p:nvSpPr>
          <p:spPr>
            <a:xfrm>
              <a:off x="3117741" y="3438967"/>
              <a:ext cx="142186" cy="200627"/>
            </a:xfrm>
            <a:custGeom>
              <a:avLst/>
              <a:gdLst/>
              <a:ahLst/>
              <a:cxnLst/>
              <a:rect l="l" t="t" r="r" b="b"/>
              <a:pathLst>
                <a:path w="139700" h="203200">
                  <a:moveTo>
                    <a:pt x="77403" y="0"/>
                  </a:moveTo>
                  <a:lnTo>
                    <a:pt x="45014" y="21762"/>
                  </a:lnTo>
                  <a:lnTo>
                    <a:pt x="14969" y="62137"/>
                  </a:lnTo>
                  <a:lnTo>
                    <a:pt x="2224" y="98100"/>
                  </a:lnTo>
                  <a:lnTo>
                    <a:pt x="0" y="123914"/>
                  </a:lnTo>
                  <a:lnTo>
                    <a:pt x="1249" y="137065"/>
                  </a:lnTo>
                  <a:lnTo>
                    <a:pt x="21243" y="181356"/>
                  </a:lnTo>
                  <a:lnTo>
                    <a:pt x="63181" y="202962"/>
                  </a:lnTo>
                  <a:lnTo>
                    <a:pt x="77479" y="203211"/>
                  </a:lnTo>
                  <a:lnTo>
                    <a:pt x="93406" y="200970"/>
                  </a:lnTo>
                  <a:lnTo>
                    <a:pt x="126826" y="181525"/>
                  </a:lnTo>
                  <a:lnTo>
                    <a:pt x="138451" y="164130"/>
                  </a:lnTo>
                  <a:lnTo>
                    <a:pt x="80838" y="164130"/>
                  </a:lnTo>
                  <a:lnTo>
                    <a:pt x="71558" y="163658"/>
                  </a:lnTo>
                  <a:lnTo>
                    <a:pt x="43485" y="132979"/>
                  </a:lnTo>
                  <a:lnTo>
                    <a:pt x="40366" y="115650"/>
                  </a:lnTo>
                  <a:lnTo>
                    <a:pt x="40663" y="104721"/>
                  </a:lnTo>
                  <a:lnTo>
                    <a:pt x="60140" y="57939"/>
                  </a:lnTo>
                  <a:lnTo>
                    <a:pt x="87954" y="37347"/>
                  </a:lnTo>
                  <a:lnTo>
                    <a:pt x="134727" y="37347"/>
                  </a:lnTo>
                  <a:lnTo>
                    <a:pt x="136206" y="34364"/>
                  </a:lnTo>
                  <a:lnTo>
                    <a:pt x="105302" y="3176"/>
                  </a:lnTo>
                  <a:lnTo>
                    <a:pt x="91134" y="488"/>
                  </a:lnTo>
                  <a:lnTo>
                    <a:pt x="77403" y="0"/>
                  </a:lnTo>
                  <a:close/>
                </a:path>
                <a:path w="139700" h="203200">
                  <a:moveTo>
                    <a:pt x="116096" y="139660"/>
                  </a:moveTo>
                  <a:lnTo>
                    <a:pt x="108266" y="149588"/>
                  </a:lnTo>
                  <a:lnTo>
                    <a:pt x="99567" y="157005"/>
                  </a:lnTo>
                  <a:lnTo>
                    <a:pt x="90296" y="161885"/>
                  </a:lnTo>
                  <a:lnTo>
                    <a:pt x="80838" y="164130"/>
                  </a:lnTo>
                  <a:lnTo>
                    <a:pt x="138451" y="164130"/>
                  </a:lnTo>
                  <a:lnTo>
                    <a:pt x="139112" y="161957"/>
                  </a:lnTo>
                  <a:lnTo>
                    <a:pt x="138451" y="155569"/>
                  </a:lnTo>
                  <a:lnTo>
                    <a:pt x="134684" y="149588"/>
                  </a:lnTo>
                  <a:lnTo>
                    <a:pt x="127378" y="144218"/>
                  </a:lnTo>
                  <a:lnTo>
                    <a:pt x="116096" y="139660"/>
                  </a:lnTo>
                  <a:close/>
                </a:path>
                <a:path w="139700" h="203200">
                  <a:moveTo>
                    <a:pt x="134727" y="37347"/>
                  </a:moveTo>
                  <a:lnTo>
                    <a:pt x="87954" y="37347"/>
                  </a:lnTo>
                  <a:lnTo>
                    <a:pt x="97431" y="39322"/>
                  </a:lnTo>
                  <a:lnTo>
                    <a:pt x="106929" y="45348"/>
                  </a:lnTo>
                  <a:lnTo>
                    <a:pt x="116480" y="55229"/>
                  </a:lnTo>
                  <a:lnTo>
                    <a:pt x="124867" y="49817"/>
                  </a:lnTo>
                  <a:lnTo>
                    <a:pt x="132003" y="42838"/>
                  </a:lnTo>
                  <a:lnTo>
                    <a:pt x="134727" y="37347"/>
                  </a:lnTo>
                  <a:close/>
                </a:path>
              </a:pathLst>
            </a:custGeom>
            <a:solidFill>
              <a:srgbClr val="ACACA8"/>
            </a:solidFill>
          </p:spPr>
          <p:txBody>
            <a:bodyPr lIns="0" tIns="0" rIns="0" bIns="0"/>
            <a:lstStyle/>
            <a:p>
              <a:pPr defTabSz="457200">
                <a:defRPr/>
              </a:pPr>
              <a:endParaRPr dirty="0">
                <a:solidFill>
                  <a:srgbClr val="491840"/>
                </a:solidFill>
                <a:latin typeface="Arial"/>
                <a:cs typeface="Arial" pitchFamily="34" charset="0"/>
              </a:endParaRPr>
            </a:p>
          </p:txBody>
        </p:sp>
        <p:sp>
          <p:nvSpPr>
            <p:cNvPr id="33" name="object 44"/>
            <p:cNvSpPr/>
            <p:nvPr/>
          </p:nvSpPr>
          <p:spPr>
            <a:xfrm>
              <a:off x="4273000" y="3256041"/>
              <a:ext cx="118488" cy="188825"/>
            </a:xfrm>
            <a:custGeom>
              <a:avLst/>
              <a:gdLst/>
              <a:ahLst/>
              <a:cxnLst/>
              <a:rect l="l" t="t" r="r" b="b"/>
              <a:pathLst>
                <a:path w="114300" h="193039">
                  <a:moveTo>
                    <a:pt x="79517" y="63863"/>
                  </a:moveTo>
                  <a:lnTo>
                    <a:pt x="43565" y="63863"/>
                  </a:lnTo>
                  <a:lnTo>
                    <a:pt x="49464" y="74698"/>
                  </a:lnTo>
                  <a:lnTo>
                    <a:pt x="53316" y="87107"/>
                  </a:lnTo>
                  <a:lnTo>
                    <a:pt x="55787" y="100235"/>
                  </a:lnTo>
                  <a:lnTo>
                    <a:pt x="57544" y="113224"/>
                  </a:lnTo>
                  <a:lnTo>
                    <a:pt x="63890" y="154900"/>
                  </a:lnTo>
                  <a:lnTo>
                    <a:pt x="65770" y="166910"/>
                  </a:lnTo>
                  <a:lnTo>
                    <a:pt x="67641" y="178338"/>
                  </a:lnTo>
                  <a:lnTo>
                    <a:pt x="69568" y="189400"/>
                  </a:lnTo>
                  <a:lnTo>
                    <a:pt x="81942" y="192981"/>
                  </a:lnTo>
                  <a:lnTo>
                    <a:pt x="93677" y="192005"/>
                  </a:lnTo>
                  <a:lnTo>
                    <a:pt x="104634" y="188140"/>
                  </a:lnTo>
                  <a:lnTo>
                    <a:pt x="105655" y="174609"/>
                  </a:lnTo>
                  <a:lnTo>
                    <a:pt x="105045" y="161764"/>
                  </a:lnTo>
                  <a:lnTo>
                    <a:pt x="103194" y="149453"/>
                  </a:lnTo>
                  <a:lnTo>
                    <a:pt x="100490" y="137523"/>
                  </a:lnTo>
                  <a:lnTo>
                    <a:pt x="97324" y="125820"/>
                  </a:lnTo>
                  <a:lnTo>
                    <a:pt x="94086" y="114190"/>
                  </a:lnTo>
                  <a:lnTo>
                    <a:pt x="91412" y="101642"/>
                  </a:lnTo>
                  <a:lnTo>
                    <a:pt x="88979" y="89120"/>
                  </a:lnTo>
                  <a:lnTo>
                    <a:pt x="83226" y="74698"/>
                  </a:lnTo>
                  <a:lnTo>
                    <a:pt x="78592" y="64372"/>
                  </a:lnTo>
                  <a:lnTo>
                    <a:pt x="79517" y="63863"/>
                  </a:lnTo>
                  <a:close/>
                </a:path>
                <a:path w="114300" h="193039">
                  <a:moveTo>
                    <a:pt x="104305" y="0"/>
                  </a:moveTo>
                  <a:lnTo>
                    <a:pt x="66608" y="8922"/>
                  </a:lnTo>
                  <a:lnTo>
                    <a:pt x="43009" y="18233"/>
                  </a:lnTo>
                  <a:lnTo>
                    <a:pt x="31259" y="22811"/>
                  </a:lnTo>
                  <a:lnTo>
                    <a:pt x="19360" y="26854"/>
                  </a:lnTo>
                  <a:lnTo>
                    <a:pt x="7176" y="30001"/>
                  </a:lnTo>
                  <a:lnTo>
                    <a:pt x="0" y="31262"/>
                  </a:lnTo>
                  <a:lnTo>
                    <a:pt x="284" y="39090"/>
                  </a:lnTo>
                  <a:lnTo>
                    <a:pt x="3486" y="55413"/>
                  </a:lnTo>
                  <a:lnTo>
                    <a:pt x="7074" y="70354"/>
                  </a:lnTo>
                  <a:lnTo>
                    <a:pt x="15988" y="70496"/>
                  </a:lnTo>
                  <a:lnTo>
                    <a:pt x="32293" y="66757"/>
                  </a:lnTo>
                  <a:lnTo>
                    <a:pt x="43565" y="63863"/>
                  </a:lnTo>
                  <a:lnTo>
                    <a:pt x="79517" y="63863"/>
                  </a:lnTo>
                  <a:lnTo>
                    <a:pt x="90211" y="57979"/>
                  </a:lnTo>
                  <a:lnTo>
                    <a:pt x="113175" y="47741"/>
                  </a:lnTo>
                  <a:lnTo>
                    <a:pt x="114019" y="37266"/>
                  </a:lnTo>
                  <a:lnTo>
                    <a:pt x="111484" y="21332"/>
                  </a:lnTo>
                  <a:lnTo>
                    <a:pt x="107578" y="6668"/>
                  </a:lnTo>
                  <a:lnTo>
                    <a:pt x="104305" y="0"/>
                  </a:lnTo>
                  <a:close/>
                </a:path>
              </a:pathLst>
            </a:custGeom>
            <a:solidFill>
              <a:srgbClr val="ACACA8"/>
            </a:solidFill>
          </p:spPr>
          <p:txBody>
            <a:bodyPr lIns="0" tIns="0" rIns="0" bIns="0"/>
            <a:lstStyle/>
            <a:p>
              <a:pPr defTabSz="457200">
                <a:defRPr/>
              </a:pPr>
              <a:endParaRPr dirty="0">
                <a:solidFill>
                  <a:srgbClr val="491840"/>
                </a:solidFill>
                <a:latin typeface="Arial"/>
                <a:cs typeface="Arial" pitchFamily="34" charset="0"/>
              </a:endParaRPr>
            </a:p>
          </p:txBody>
        </p:sp>
        <p:sp>
          <p:nvSpPr>
            <p:cNvPr id="34" name="object 45"/>
            <p:cNvSpPr/>
            <p:nvPr/>
          </p:nvSpPr>
          <p:spPr>
            <a:xfrm>
              <a:off x="4604767" y="3202936"/>
              <a:ext cx="130337" cy="194724"/>
            </a:xfrm>
            <a:custGeom>
              <a:avLst/>
              <a:gdLst/>
              <a:ahLst/>
              <a:cxnLst/>
              <a:rect l="l" t="t" r="r" b="b"/>
              <a:pathLst>
                <a:path w="133350" h="192404">
                  <a:moveTo>
                    <a:pt x="51377" y="0"/>
                  </a:moveTo>
                  <a:lnTo>
                    <a:pt x="40787" y="198"/>
                  </a:lnTo>
                  <a:lnTo>
                    <a:pt x="30288" y="3335"/>
                  </a:lnTo>
                  <a:lnTo>
                    <a:pt x="27759" y="16230"/>
                  </a:lnTo>
                  <a:lnTo>
                    <a:pt x="24005" y="29163"/>
                  </a:lnTo>
                  <a:lnTo>
                    <a:pt x="16357" y="70946"/>
                  </a:lnTo>
                  <a:lnTo>
                    <a:pt x="14834" y="96022"/>
                  </a:lnTo>
                  <a:lnTo>
                    <a:pt x="13072" y="111135"/>
                  </a:lnTo>
                  <a:lnTo>
                    <a:pt x="10962" y="124736"/>
                  </a:lnTo>
                  <a:lnTo>
                    <a:pt x="8674" y="137161"/>
                  </a:lnTo>
                  <a:lnTo>
                    <a:pt x="6325" y="148993"/>
                  </a:lnTo>
                  <a:lnTo>
                    <a:pt x="4226" y="159825"/>
                  </a:lnTo>
                  <a:lnTo>
                    <a:pt x="1446" y="174601"/>
                  </a:lnTo>
                  <a:lnTo>
                    <a:pt x="0" y="187557"/>
                  </a:lnTo>
                  <a:lnTo>
                    <a:pt x="10989" y="192404"/>
                  </a:lnTo>
                  <a:lnTo>
                    <a:pt x="23606" y="190568"/>
                  </a:lnTo>
                  <a:lnTo>
                    <a:pt x="24574" y="178108"/>
                  </a:lnTo>
                  <a:lnTo>
                    <a:pt x="27104" y="165286"/>
                  </a:lnTo>
                  <a:lnTo>
                    <a:pt x="30307" y="152521"/>
                  </a:lnTo>
                  <a:lnTo>
                    <a:pt x="33293" y="140233"/>
                  </a:lnTo>
                  <a:lnTo>
                    <a:pt x="35722" y="124483"/>
                  </a:lnTo>
                  <a:lnTo>
                    <a:pt x="41527" y="117933"/>
                  </a:lnTo>
                  <a:lnTo>
                    <a:pt x="54242" y="114532"/>
                  </a:lnTo>
                  <a:lnTo>
                    <a:pt x="66976" y="113387"/>
                  </a:lnTo>
                  <a:lnTo>
                    <a:pt x="99705" y="113387"/>
                  </a:lnTo>
                  <a:lnTo>
                    <a:pt x="98886" y="111548"/>
                  </a:lnTo>
                  <a:lnTo>
                    <a:pt x="94604" y="100244"/>
                  </a:lnTo>
                  <a:lnTo>
                    <a:pt x="91249" y="89719"/>
                  </a:lnTo>
                  <a:lnTo>
                    <a:pt x="87394" y="75180"/>
                  </a:lnTo>
                  <a:lnTo>
                    <a:pt x="83749" y="61618"/>
                  </a:lnTo>
                  <a:lnTo>
                    <a:pt x="68973" y="15726"/>
                  </a:lnTo>
                  <a:lnTo>
                    <a:pt x="61094" y="4566"/>
                  </a:lnTo>
                  <a:lnTo>
                    <a:pt x="51377" y="0"/>
                  </a:lnTo>
                  <a:close/>
                </a:path>
                <a:path w="133350" h="192404">
                  <a:moveTo>
                    <a:pt x="99705" y="113387"/>
                  </a:moveTo>
                  <a:lnTo>
                    <a:pt x="66976" y="113387"/>
                  </a:lnTo>
                  <a:lnTo>
                    <a:pt x="71494" y="125299"/>
                  </a:lnTo>
                  <a:lnTo>
                    <a:pt x="89270" y="159473"/>
                  </a:lnTo>
                  <a:lnTo>
                    <a:pt x="109355" y="172132"/>
                  </a:lnTo>
                  <a:lnTo>
                    <a:pt x="121624" y="171911"/>
                  </a:lnTo>
                  <a:lnTo>
                    <a:pt x="133174" y="170161"/>
                  </a:lnTo>
                  <a:lnTo>
                    <a:pt x="127886" y="159473"/>
                  </a:lnTo>
                  <a:lnTo>
                    <a:pt x="120049" y="148993"/>
                  </a:lnTo>
                  <a:lnTo>
                    <a:pt x="111803" y="138503"/>
                  </a:lnTo>
                  <a:lnTo>
                    <a:pt x="104489" y="124133"/>
                  </a:lnTo>
                  <a:lnTo>
                    <a:pt x="99705" y="113387"/>
                  </a:lnTo>
                  <a:close/>
                </a:path>
              </a:pathLst>
            </a:custGeom>
            <a:solidFill>
              <a:srgbClr val="ACACA8"/>
            </a:solidFill>
          </p:spPr>
          <p:txBody>
            <a:bodyPr lIns="0" tIns="0" rIns="0" bIns="0"/>
            <a:lstStyle/>
            <a:p>
              <a:pPr defTabSz="457200">
                <a:defRPr/>
              </a:pPr>
              <a:endParaRPr dirty="0">
                <a:solidFill>
                  <a:srgbClr val="491840"/>
                </a:solidFill>
                <a:latin typeface="Arial"/>
                <a:cs typeface="Arial" pitchFamily="34" charset="0"/>
              </a:endParaRPr>
            </a:p>
          </p:txBody>
        </p:sp>
        <p:sp>
          <p:nvSpPr>
            <p:cNvPr id="35" name="object 46"/>
            <p:cNvSpPr/>
            <p:nvPr/>
          </p:nvSpPr>
          <p:spPr>
            <a:xfrm>
              <a:off x="5694859" y="3025912"/>
              <a:ext cx="142186" cy="182923"/>
            </a:xfrm>
            <a:custGeom>
              <a:avLst/>
              <a:gdLst/>
              <a:ahLst/>
              <a:cxnLst/>
              <a:rect l="l" t="t" r="r" b="b"/>
              <a:pathLst>
                <a:path w="139064" h="179069">
                  <a:moveTo>
                    <a:pt x="60654" y="0"/>
                  </a:moveTo>
                  <a:lnTo>
                    <a:pt x="14215" y="7523"/>
                  </a:lnTo>
                  <a:lnTo>
                    <a:pt x="0" y="13804"/>
                  </a:lnTo>
                  <a:lnTo>
                    <a:pt x="5261" y="23382"/>
                  </a:lnTo>
                  <a:lnTo>
                    <a:pt x="7987" y="37020"/>
                  </a:lnTo>
                  <a:lnTo>
                    <a:pt x="13542" y="81047"/>
                  </a:lnTo>
                  <a:lnTo>
                    <a:pt x="21216" y="117382"/>
                  </a:lnTo>
                  <a:lnTo>
                    <a:pt x="24302" y="130574"/>
                  </a:lnTo>
                  <a:lnTo>
                    <a:pt x="27035" y="143084"/>
                  </a:lnTo>
                  <a:lnTo>
                    <a:pt x="29526" y="155084"/>
                  </a:lnTo>
                  <a:lnTo>
                    <a:pt x="34221" y="178248"/>
                  </a:lnTo>
                  <a:lnTo>
                    <a:pt x="46885" y="178661"/>
                  </a:lnTo>
                  <a:lnTo>
                    <a:pt x="88457" y="174965"/>
                  </a:lnTo>
                  <a:lnTo>
                    <a:pt x="123915" y="159227"/>
                  </a:lnTo>
                  <a:lnTo>
                    <a:pt x="138496" y="125481"/>
                  </a:lnTo>
                  <a:lnTo>
                    <a:pt x="134711" y="108825"/>
                  </a:lnTo>
                  <a:lnTo>
                    <a:pt x="106485" y="82731"/>
                  </a:lnTo>
                  <a:lnTo>
                    <a:pt x="80501" y="75719"/>
                  </a:lnTo>
                  <a:lnTo>
                    <a:pt x="86586" y="67446"/>
                  </a:lnTo>
                  <a:lnTo>
                    <a:pt x="92862" y="57731"/>
                  </a:lnTo>
                  <a:lnTo>
                    <a:pt x="98079" y="46928"/>
                  </a:lnTo>
                  <a:lnTo>
                    <a:pt x="100870" y="35567"/>
                  </a:lnTo>
                  <a:lnTo>
                    <a:pt x="99894" y="24133"/>
                  </a:lnTo>
                  <a:lnTo>
                    <a:pt x="92020" y="13523"/>
                  </a:lnTo>
                  <a:lnTo>
                    <a:pt x="82615" y="6271"/>
                  </a:lnTo>
                  <a:lnTo>
                    <a:pt x="72040" y="1916"/>
                  </a:lnTo>
                  <a:lnTo>
                    <a:pt x="60654" y="0"/>
                  </a:lnTo>
                  <a:close/>
                </a:path>
              </a:pathLst>
            </a:custGeom>
            <a:solidFill>
              <a:srgbClr val="ACACA8"/>
            </a:solidFill>
          </p:spPr>
          <p:txBody>
            <a:bodyPr lIns="0" tIns="0" rIns="0" bIns="0"/>
            <a:lstStyle/>
            <a:p>
              <a:pPr defTabSz="457200">
                <a:defRPr/>
              </a:pPr>
              <a:endParaRPr dirty="0">
                <a:solidFill>
                  <a:srgbClr val="491840"/>
                </a:solidFill>
                <a:latin typeface="Arial"/>
                <a:cs typeface="Arial" pitchFamily="34" charset="0"/>
              </a:endParaRPr>
            </a:p>
          </p:txBody>
        </p:sp>
      </p:grpSp>
      <p:pic>
        <p:nvPicPr>
          <p:cNvPr id="93199" name="Picture 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97120" y="2033590"/>
            <a:ext cx="1264626" cy="117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200" name="Picture 7"/>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56232" y="2393950"/>
            <a:ext cx="1208943"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7"/>
          <p:cNvSpPr txBox="1"/>
          <p:nvPr/>
        </p:nvSpPr>
        <p:spPr>
          <a:xfrm>
            <a:off x="548056" y="3673480"/>
            <a:ext cx="1979735" cy="277813"/>
          </a:xfrm>
          <a:prstGeom prst="rect">
            <a:avLst/>
          </a:prstGeom>
          <a:solidFill>
            <a:schemeClr val="accent2">
              <a:lumMod val="75000"/>
              <a:alpha val="90000"/>
            </a:schemeClr>
          </a:solidFill>
        </p:spPr>
        <p:txBody>
          <a:bodyPr>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r>
              <a:rPr lang="de-CH" altLang="en-US" sz="1200" b="1" smtClean="0">
                <a:solidFill>
                  <a:srgbClr val="FFFFFF"/>
                </a:solidFill>
                <a:latin typeface="Arial" pitchFamily="34" charset="0"/>
              </a:rPr>
              <a:t>Cepheid</a:t>
            </a:r>
            <a:endParaRPr lang="en-US" altLang="en-US" sz="1200" b="1" smtClean="0">
              <a:solidFill>
                <a:srgbClr val="FFFFFF"/>
              </a:solidFill>
              <a:latin typeface="Arial" pitchFamily="34" charset="0"/>
            </a:endParaRPr>
          </a:p>
        </p:txBody>
      </p:sp>
      <p:sp>
        <p:nvSpPr>
          <p:cNvPr id="39" name="TextBox 38"/>
          <p:cNvSpPr txBox="1"/>
          <p:nvPr/>
        </p:nvSpPr>
        <p:spPr>
          <a:xfrm>
            <a:off x="539264" y="4437063"/>
            <a:ext cx="1978269" cy="277812"/>
          </a:xfrm>
          <a:prstGeom prst="rect">
            <a:avLst/>
          </a:prstGeom>
          <a:solidFill>
            <a:schemeClr val="accent2">
              <a:lumMod val="75000"/>
              <a:alpha val="90000"/>
            </a:schemeClr>
          </a:solidFill>
        </p:spPr>
        <p:txBody>
          <a:bodyPr>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r>
              <a:rPr lang="de-CH" altLang="en-US" sz="1200" b="1" smtClean="0">
                <a:solidFill>
                  <a:srgbClr val="FFFFFF"/>
                </a:solidFill>
                <a:latin typeface="Arial" pitchFamily="34" charset="0"/>
              </a:rPr>
              <a:t>Alere</a:t>
            </a:r>
            <a:endParaRPr lang="en-US" altLang="en-US" sz="1200" b="1" smtClean="0">
              <a:solidFill>
                <a:srgbClr val="FFFFFF"/>
              </a:solidFill>
              <a:latin typeface="Arial" pitchFamily="34" charset="0"/>
            </a:endParaRPr>
          </a:p>
        </p:txBody>
      </p:sp>
      <p:sp>
        <p:nvSpPr>
          <p:cNvPr id="40" name="TextBox 39"/>
          <p:cNvSpPr txBox="1"/>
          <p:nvPr/>
        </p:nvSpPr>
        <p:spPr>
          <a:xfrm>
            <a:off x="539264" y="4797430"/>
            <a:ext cx="835269" cy="276225"/>
          </a:xfrm>
          <a:prstGeom prst="rect">
            <a:avLst/>
          </a:prstGeom>
          <a:solidFill>
            <a:schemeClr val="accent2">
              <a:lumMod val="75000"/>
              <a:alpha val="90000"/>
            </a:schemeClr>
          </a:solidFill>
        </p:spPr>
        <p:txBody>
          <a:bodyPr>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r>
              <a:rPr lang="de-CH" altLang="en-US" sz="1200" b="1" smtClean="0">
                <a:solidFill>
                  <a:srgbClr val="FFFFFF"/>
                </a:solidFill>
                <a:latin typeface="Arial" pitchFamily="34" charset="0"/>
              </a:rPr>
              <a:t>PIMA</a:t>
            </a:r>
            <a:endParaRPr lang="en-US" altLang="en-US" sz="1200" b="1" smtClean="0">
              <a:solidFill>
                <a:srgbClr val="FFFFFF"/>
              </a:solidFill>
              <a:latin typeface="Arial" pitchFamily="34" charset="0"/>
            </a:endParaRPr>
          </a:p>
        </p:txBody>
      </p:sp>
      <p:sp>
        <p:nvSpPr>
          <p:cNvPr id="41" name="TextBox 40"/>
          <p:cNvSpPr txBox="1"/>
          <p:nvPr/>
        </p:nvSpPr>
        <p:spPr>
          <a:xfrm>
            <a:off x="1691056" y="4797430"/>
            <a:ext cx="836735" cy="276225"/>
          </a:xfrm>
          <a:prstGeom prst="rect">
            <a:avLst/>
          </a:prstGeom>
          <a:solidFill>
            <a:schemeClr val="accent2">
              <a:lumMod val="75000"/>
              <a:alpha val="90000"/>
            </a:schemeClr>
          </a:solidFill>
        </p:spPr>
        <p:txBody>
          <a:bodyPr>
            <a:spAutoFit/>
          </a:bodyPr>
          <a:lstStyle/>
          <a:p>
            <a:pPr algn="ctr" defTabSz="457200">
              <a:defRPr/>
            </a:pPr>
            <a:r>
              <a:rPr lang="en-US" sz="1200" b="1" dirty="0">
                <a:solidFill>
                  <a:prstClr val="white"/>
                </a:solidFill>
                <a:latin typeface="Arial" panose="020B0604020202020204" pitchFamily="34" charset="0"/>
                <a:cs typeface="Arial" pitchFamily="34" charset="0"/>
              </a:rPr>
              <a:t>Alere-q</a:t>
            </a:r>
          </a:p>
        </p:txBody>
      </p:sp>
      <p:pic>
        <p:nvPicPr>
          <p:cNvPr id="93205" name="Picture 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46539" y="5229230"/>
            <a:ext cx="1670538"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206" name="Picture 9"/>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345226" y="5232400"/>
            <a:ext cx="1708638" cy="106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TextBox 43"/>
          <p:cNvSpPr txBox="1"/>
          <p:nvPr/>
        </p:nvSpPr>
        <p:spPr>
          <a:xfrm>
            <a:off x="4583726" y="4437063"/>
            <a:ext cx="1978269" cy="461962"/>
          </a:xfrm>
          <a:prstGeom prst="rect">
            <a:avLst/>
          </a:prstGeom>
          <a:solidFill>
            <a:schemeClr val="accent2">
              <a:lumMod val="75000"/>
              <a:alpha val="90000"/>
            </a:schemeClr>
          </a:solidFill>
        </p:spPr>
        <p:txBody>
          <a:bodyPr>
            <a:spAutoFit/>
          </a:bodyPr>
          <a:lstStyle>
            <a:lvl1pPr defTabSz="457200" eaLnBrk="0" hangingPunct="0">
              <a:defRPr>
                <a:solidFill>
                  <a:schemeClr val="tx1"/>
                </a:solidFill>
                <a:latin typeface="Helvetica-Narrow" pitchFamily="34" charset="0"/>
                <a:cs typeface="Arial" pitchFamily="34" charset="0"/>
              </a:defRPr>
            </a:lvl1pPr>
            <a:lvl2pPr marL="742950" indent="-285750" defTabSz="457200" eaLnBrk="0" hangingPunct="0">
              <a:defRPr>
                <a:solidFill>
                  <a:schemeClr val="tx1"/>
                </a:solidFill>
                <a:latin typeface="Helvetica-Narrow" pitchFamily="34" charset="0"/>
                <a:cs typeface="Arial" pitchFamily="34" charset="0"/>
              </a:defRPr>
            </a:lvl2pPr>
            <a:lvl3pPr marL="1143000" indent="-228600" defTabSz="457200" eaLnBrk="0" hangingPunct="0">
              <a:defRPr>
                <a:solidFill>
                  <a:schemeClr val="tx1"/>
                </a:solidFill>
                <a:latin typeface="Helvetica-Narrow" pitchFamily="34" charset="0"/>
                <a:cs typeface="Arial" pitchFamily="34" charset="0"/>
              </a:defRPr>
            </a:lvl3pPr>
            <a:lvl4pPr marL="1600200" indent="-228600" defTabSz="457200" eaLnBrk="0" hangingPunct="0">
              <a:defRPr>
                <a:solidFill>
                  <a:schemeClr val="tx1"/>
                </a:solidFill>
                <a:latin typeface="Helvetica-Narrow" pitchFamily="34" charset="0"/>
                <a:cs typeface="Arial" pitchFamily="34" charset="0"/>
              </a:defRPr>
            </a:lvl4pPr>
            <a:lvl5pPr marL="2057400" indent="-228600" defTabSz="457200" eaLnBrk="0" hangingPunct="0">
              <a:defRPr>
                <a:solidFill>
                  <a:schemeClr val="tx1"/>
                </a:solidFill>
                <a:latin typeface="Helvetica-Narrow"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spcBef>
                <a:spcPct val="0"/>
              </a:spcBef>
              <a:spcAft>
                <a:spcPct val="0"/>
              </a:spcAft>
              <a:defRPr/>
            </a:pPr>
            <a:r>
              <a:rPr lang="de-CH" altLang="en-US" sz="1200" b="1" smtClean="0">
                <a:solidFill>
                  <a:srgbClr val="FFFFFF"/>
                </a:solidFill>
                <a:latin typeface="Arial" pitchFamily="34" charset="0"/>
              </a:rPr>
              <a:t>Others in test &amp; development</a:t>
            </a:r>
            <a:endParaRPr lang="en-US" altLang="en-US" sz="1200" b="1" smtClean="0">
              <a:solidFill>
                <a:srgbClr val="FFFFFF"/>
              </a:solidFill>
              <a:latin typeface="Arial" pitchFamily="34" charset="0"/>
            </a:endParaRPr>
          </a:p>
        </p:txBody>
      </p:sp>
      <p:sp>
        <p:nvSpPr>
          <p:cNvPr id="42" name="TextBox 41"/>
          <p:cNvSpPr txBox="1"/>
          <p:nvPr/>
        </p:nvSpPr>
        <p:spPr>
          <a:xfrm>
            <a:off x="6927735" y="5635667"/>
            <a:ext cx="1898277" cy="253916"/>
          </a:xfrm>
          <a:prstGeom prst="rect">
            <a:avLst/>
          </a:prstGeom>
          <a:noFill/>
        </p:spPr>
        <p:txBody>
          <a:bodyPr wrap="none">
            <a:spAutoFit/>
          </a:bodyPr>
          <a:lstStyle/>
          <a:p>
            <a:pPr fontAlgn="base">
              <a:spcBef>
                <a:spcPct val="0"/>
              </a:spcBef>
              <a:spcAft>
                <a:spcPct val="0"/>
              </a:spcAft>
              <a:defRPr/>
            </a:pPr>
            <a:r>
              <a:rPr lang="en-GB" sz="1050" i="1" dirty="0">
                <a:solidFill>
                  <a:prstClr val="black"/>
                </a:solidFill>
                <a:latin typeface="Franklin Gothic Medium"/>
                <a:cs typeface="Arial" pitchFamily="34" charset="0"/>
              </a:rPr>
              <a:t>Source: Dr C. </a:t>
            </a:r>
            <a:r>
              <a:rPr lang="en-GB" sz="1050" i="1" dirty="0" err="1">
                <a:solidFill>
                  <a:prstClr val="black"/>
                </a:solidFill>
                <a:latin typeface="Franklin Gothic Medium"/>
                <a:cs typeface="Arial" pitchFamily="34" charset="0"/>
              </a:rPr>
              <a:t>Denkinger</a:t>
            </a:r>
            <a:r>
              <a:rPr lang="en-GB" sz="1050" i="1" dirty="0">
                <a:solidFill>
                  <a:prstClr val="black"/>
                </a:solidFill>
                <a:latin typeface="Franklin Gothic Medium"/>
                <a:cs typeface="Arial" pitchFamily="34" charset="0"/>
              </a:rPr>
              <a:t>, FIND</a:t>
            </a:r>
          </a:p>
        </p:txBody>
      </p:sp>
      <p:grpSp>
        <p:nvGrpSpPr>
          <p:cNvPr id="43" name="Group 42"/>
          <p:cNvGrpSpPr/>
          <p:nvPr/>
        </p:nvGrpSpPr>
        <p:grpSpPr>
          <a:xfrm>
            <a:off x="2" y="6298279"/>
            <a:ext cx="9180512" cy="587115"/>
            <a:chOff x="0" y="6239537"/>
            <a:chExt cx="9212088" cy="618462"/>
          </a:xfrm>
        </p:grpSpPr>
        <p:pic>
          <p:nvPicPr>
            <p:cNvPr id="45" name="Picture 7"/>
            <p:cNvPicPr>
              <a:picLocks noChangeAspect="1" noChangeArrowheads="1"/>
            </p:cNvPicPr>
            <p:nvPr/>
          </p:nvPicPr>
          <p:blipFill rotWithShape="1">
            <a:blip r:embed="rId13">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Pentagon 45"/>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47" name="Picture 5"/>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0"/>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grpSp>
        <p:nvGrpSpPr>
          <p:cNvPr id="2" name="Group 1"/>
          <p:cNvGrpSpPr/>
          <p:nvPr/>
        </p:nvGrpSpPr>
        <p:grpSpPr>
          <a:xfrm>
            <a:off x="7703836" y="44624"/>
            <a:ext cx="1332660" cy="936104"/>
            <a:chOff x="7703836" y="44624"/>
            <a:chExt cx="1332660" cy="936104"/>
          </a:xfrm>
        </p:grpSpPr>
        <p:pic>
          <p:nvPicPr>
            <p:cNvPr id="50" name="Picture 3"/>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7863263" y="418249"/>
              <a:ext cx="1006155" cy="562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Box 50"/>
            <p:cNvSpPr txBox="1"/>
            <p:nvPr/>
          </p:nvSpPr>
          <p:spPr>
            <a:xfrm>
              <a:off x="7703836" y="44624"/>
              <a:ext cx="1332660" cy="369332"/>
            </a:xfrm>
            <a:prstGeom prst="rect">
              <a:avLst/>
            </a:prstGeom>
            <a:noFill/>
          </p:spPr>
          <p:txBody>
            <a:bodyPr wrap="square" rtlCol="0">
              <a:spAutoFit/>
            </a:bodyPr>
            <a:lstStyle/>
            <a:p>
              <a:pPr algn="ctr"/>
              <a:r>
                <a:rPr lang="en-GB" b="1" dirty="0" smtClean="0">
                  <a:solidFill>
                    <a:srgbClr val="0070C0"/>
                  </a:solidFill>
                  <a:latin typeface="Calibri"/>
                  <a:cs typeface="Arial" charset="0"/>
                </a:rPr>
                <a:t>PILLAR 1</a:t>
              </a:r>
              <a:endParaRPr lang="en-GB" b="1" dirty="0">
                <a:solidFill>
                  <a:srgbClr val="1F497D"/>
                </a:solidFill>
                <a:latin typeface="Calibri"/>
                <a:cs typeface="Arial" charset="0"/>
              </a:endParaRPr>
            </a:p>
          </p:txBody>
        </p:sp>
      </p:grpSp>
      <p:sp>
        <p:nvSpPr>
          <p:cNvPr id="52" name="Oval 51"/>
          <p:cNvSpPr/>
          <p:nvPr/>
        </p:nvSpPr>
        <p:spPr>
          <a:xfrm rot="5400000">
            <a:off x="1225959" y="1675049"/>
            <a:ext cx="1837928" cy="1457398"/>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spTree>
    <p:extLst>
      <p:ext uri="{BB962C8B-B14F-4D97-AF65-F5344CB8AC3E}">
        <p14:creationId xmlns:p14="http://schemas.microsoft.com/office/powerpoint/2010/main" val="122008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49"/>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227825" y="10147"/>
            <a:ext cx="8808671" cy="898573"/>
          </a:xfrm>
          <a:prstGeom prst="rect">
            <a:avLst/>
          </a:prstGeom>
          <a:noFill/>
          <a:ln>
            <a:noFill/>
          </a:ln>
          <a:extLst/>
        </p:spPr>
        <p:style>
          <a:lnRef idx="2">
            <a:schemeClr val="dk1"/>
          </a:lnRef>
          <a:fillRef idx="1">
            <a:schemeClr val="lt1"/>
          </a:fillRef>
          <a:effectRef idx="0">
            <a:schemeClr val="dk1"/>
          </a:effectRef>
          <a:fontRef idx="minor">
            <a:schemeClr val="dk1"/>
          </a:fontRef>
        </p:style>
        <p:txBody>
          <a:bodyPr lIns="0" tIns="0" rIns="0" bIns="0" anchor="ctr"/>
          <a:lstStyle/>
          <a:p>
            <a:pPr defTabSz="955675" fontAlgn="base">
              <a:spcBef>
                <a:spcPct val="0"/>
              </a:spcBef>
              <a:spcAft>
                <a:spcPct val="0"/>
              </a:spcAft>
            </a:pPr>
            <a:endParaRPr lang="en-US" altLang="en-US" sz="2400" b="1" dirty="0">
              <a:solidFill>
                <a:srgbClr val="000000"/>
              </a:solidFill>
              <a:latin typeface="Calibri" panose="020F0502020204030204" pitchFamily="34" charset="0"/>
              <a:cs typeface="Calibri" panose="020F0502020204030204" pitchFamily="34" charset="0"/>
            </a:endParaRPr>
          </a:p>
        </p:txBody>
      </p:sp>
      <p:grpSp>
        <p:nvGrpSpPr>
          <p:cNvPr id="7" name="Group 6"/>
          <p:cNvGrpSpPr/>
          <p:nvPr/>
        </p:nvGrpSpPr>
        <p:grpSpPr>
          <a:xfrm>
            <a:off x="0" y="6298265"/>
            <a:ext cx="9180512" cy="587115"/>
            <a:chOff x="0" y="6239537"/>
            <a:chExt cx="9212088" cy="618462"/>
          </a:xfrm>
        </p:grpSpPr>
        <p:pic>
          <p:nvPicPr>
            <p:cNvPr id="8" name="Picture 7"/>
            <p:cNvPicPr>
              <a:picLocks noChangeAspect="1" noChangeArrowheads="1"/>
            </p:cNvPicPr>
            <p:nvPr/>
          </p:nvPicPr>
          <p:blipFill rotWithShape="1">
            <a:blip r:embed="rId2">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entagon 8"/>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latin typeface="Calibri" panose="020F0502020204030204" pitchFamily="34" charset="0"/>
                <a:cs typeface="Calibri" panose="020F0502020204030204" pitchFamily="34" charset="0"/>
              </a:endParaRPr>
            </a:p>
          </p:txBody>
        </p:sp>
        <p:pic>
          <p:nvPicPr>
            <p:cNvPr id="1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
        <p:nvSpPr>
          <p:cNvPr id="16" name="Title 2"/>
          <p:cNvSpPr>
            <a:spLocks noGrp="1"/>
          </p:cNvSpPr>
          <p:nvPr>
            <p:ph type="title"/>
          </p:nvPr>
        </p:nvSpPr>
        <p:spPr>
          <a:xfrm>
            <a:off x="214884" y="194916"/>
            <a:ext cx="8605588" cy="785812"/>
          </a:xfrm>
        </p:spPr>
        <p:txBody>
          <a:bodyPr lIns="91434" tIns="45717" rIns="91434" bIns="45717"/>
          <a:lstStyle/>
          <a:p>
            <a:pPr algn="l">
              <a:lnSpc>
                <a:spcPts val="3700"/>
              </a:lnSpc>
            </a:pPr>
            <a:r>
              <a:rPr lang="en-GB" altLang="en-US" sz="2800" b="1" dirty="0" smtClean="0">
                <a:solidFill>
                  <a:srgbClr val="FF0000"/>
                </a:solidFill>
                <a:latin typeface="Century Gothic" panose="020B0502020202020204" pitchFamily="34" charset="0"/>
                <a:cs typeface="Calibri" panose="020F0502020204030204" pitchFamily="34" charset="0"/>
              </a:rPr>
              <a:t>Precision</a:t>
            </a:r>
            <a:r>
              <a:rPr lang="en-GB" altLang="en-US" sz="2800" b="1" dirty="0" smtClean="0">
                <a:latin typeface="Century Gothic" panose="020B0502020202020204" pitchFamily="34" charset="0"/>
                <a:cs typeface="Calibri" panose="020F0502020204030204" pitchFamily="34" charset="0"/>
              </a:rPr>
              <a:t> in TB diagnosis and treatment</a:t>
            </a:r>
          </a:p>
        </p:txBody>
      </p:sp>
      <p:sp>
        <p:nvSpPr>
          <p:cNvPr id="17" name="Rectangle 16"/>
          <p:cNvSpPr>
            <a:spLocks noChangeArrowheads="1"/>
          </p:cNvSpPr>
          <p:nvPr/>
        </p:nvSpPr>
        <p:spPr bwMode="auto">
          <a:xfrm>
            <a:off x="293421" y="908720"/>
            <a:ext cx="7676806" cy="49027"/>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alibri" panose="020F0502020204030204" pitchFamily="34" charset="0"/>
              <a:cs typeface="Calibri" panose="020F0502020204030204" pitchFamily="34" charset="0"/>
            </a:endParaRPr>
          </a:p>
        </p:txBody>
      </p:sp>
      <p:pic>
        <p:nvPicPr>
          <p:cNvPr id="18" name="Picture 17"/>
          <p:cNvPicPr/>
          <p:nvPr/>
        </p:nvPicPr>
        <p:blipFill>
          <a:blip r:embed="rId6" cstate="print">
            <a:biLevel thresh="50000"/>
            <a:extLst>
              <a:ext uri="{28A0092B-C50C-407E-A947-70E740481C1C}">
                <a14:useLocalDpi xmlns:a14="http://schemas.microsoft.com/office/drawing/2010/main" val="0"/>
              </a:ext>
            </a:extLst>
          </a:blip>
          <a:stretch>
            <a:fillRect/>
          </a:stretch>
        </p:blipFill>
        <p:spPr>
          <a:xfrm>
            <a:off x="0" y="1437582"/>
            <a:ext cx="1306960" cy="1199330"/>
          </a:xfrm>
          <a:prstGeom prst="rect">
            <a:avLst/>
          </a:prstGeom>
        </p:spPr>
      </p:pic>
      <p:cxnSp>
        <p:nvCxnSpPr>
          <p:cNvPr id="5" name="Straight Arrow Connector 4"/>
          <p:cNvCxnSpPr/>
          <p:nvPr/>
        </p:nvCxnSpPr>
        <p:spPr>
          <a:xfrm>
            <a:off x="1005919" y="2204864"/>
            <a:ext cx="489351"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 Box 39"/>
          <p:cNvSpPr txBox="1"/>
          <p:nvPr/>
        </p:nvSpPr>
        <p:spPr>
          <a:xfrm rot="3030163">
            <a:off x="-110904" y="2204674"/>
            <a:ext cx="2472955" cy="735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100" b="1" dirty="0" smtClean="0">
                <a:solidFill>
                  <a:srgbClr val="000000"/>
                </a:solidFill>
                <a:latin typeface="Calibri" panose="020F0502020204030204" pitchFamily="34" charset="0"/>
                <a:ea typeface="SimSun"/>
                <a:cs typeface="Calibri" panose="020F0502020204030204" pitchFamily="34" charset="0"/>
              </a:rPr>
              <a:t> </a:t>
            </a:r>
            <a:endParaRPr lang="en-GB" sz="1100" dirty="0">
              <a:solidFill>
                <a:srgbClr val="000000"/>
              </a:solidFill>
              <a:latin typeface="Calibri" panose="020F0502020204030204" pitchFamily="34" charset="0"/>
              <a:ea typeface="SimSun"/>
              <a:cs typeface="Calibri" panose="020F0502020204030204" pitchFamily="34" charset="0"/>
            </a:endParaRPr>
          </a:p>
          <a:p>
            <a:pPr algn="ctr" fontAlgn="base">
              <a:lnSpc>
                <a:spcPct val="115000"/>
              </a:lnSpc>
              <a:spcBef>
                <a:spcPct val="0"/>
              </a:spcBef>
            </a:pPr>
            <a:r>
              <a:rPr lang="en-GB" sz="1100" b="1" dirty="0" smtClean="0">
                <a:solidFill>
                  <a:srgbClr val="000000"/>
                </a:solidFill>
                <a:latin typeface="Calibri" panose="020F0502020204030204" pitchFamily="34" charset="0"/>
                <a:ea typeface="SimSun"/>
                <a:cs typeface="Calibri" panose="020F0502020204030204" pitchFamily="34" charset="0"/>
              </a:rPr>
              <a:t>DIAGNOSIS</a:t>
            </a:r>
          </a:p>
          <a:p>
            <a:pPr algn="ctr" fontAlgn="base">
              <a:lnSpc>
                <a:spcPct val="115000"/>
              </a:lnSpc>
              <a:spcBef>
                <a:spcPct val="0"/>
              </a:spcBef>
            </a:pPr>
            <a:r>
              <a:rPr lang="en-GB" sz="1100" b="1" dirty="0" smtClean="0">
                <a:solidFill>
                  <a:srgbClr val="000000"/>
                </a:solidFill>
                <a:latin typeface="Calibri" panose="020F0502020204030204" pitchFamily="34" charset="0"/>
                <a:ea typeface="SimSun"/>
                <a:cs typeface="Calibri" panose="020F0502020204030204" pitchFamily="34" charset="0"/>
              </a:rPr>
              <a:t> </a:t>
            </a:r>
            <a:endParaRPr lang="en-GB" sz="1100" dirty="0">
              <a:solidFill>
                <a:srgbClr val="000000"/>
              </a:solidFill>
              <a:latin typeface="Calibri" panose="020F0502020204030204" pitchFamily="34" charset="0"/>
              <a:ea typeface="SimSun"/>
              <a:cs typeface="Calibri" panose="020F0502020204030204" pitchFamily="34" charset="0"/>
            </a:endParaRPr>
          </a:p>
        </p:txBody>
      </p:sp>
      <p:cxnSp>
        <p:nvCxnSpPr>
          <p:cNvPr id="24" name="Straight Arrow Connector 23"/>
          <p:cNvCxnSpPr/>
          <p:nvPr/>
        </p:nvCxnSpPr>
        <p:spPr>
          <a:xfrm>
            <a:off x="2335754" y="3071936"/>
            <a:ext cx="1588174" cy="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Text Box 39"/>
          <p:cNvSpPr txBox="1"/>
          <p:nvPr/>
        </p:nvSpPr>
        <p:spPr>
          <a:xfrm>
            <a:off x="1763688" y="3125718"/>
            <a:ext cx="2472955" cy="735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100" b="1" dirty="0" smtClean="0">
                <a:solidFill>
                  <a:srgbClr val="000000"/>
                </a:solidFill>
                <a:latin typeface="Calibri" panose="020F0502020204030204" pitchFamily="34" charset="0"/>
                <a:ea typeface="SimSun"/>
                <a:cs typeface="Calibri" panose="020F0502020204030204" pitchFamily="34" charset="0"/>
              </a:rPr>
              <a:t>R-RESISTANT TB</a:t>
            </a:r>
          </a:p>
          <a:p>
            <a:pPr algn="ctr" fontAlgn="base">
              <a:lnSpc>
                <a:spcPct val="115000"/>
              </a:lnSpc>
              <a:spcBef>
                <a:spcPct val="0"/>
              </a:spcBef>
            </a:pPr>
            <a:r>
              <a:rPr lang="en-GB" sz="1100" b="1" dirty="0" smtClean="0">
                <a:solidFill>
                  <a:srgbClr val="000000"/>
                </a:solidFill>
                <a:latin typeface="Calibri" panose="020F0502020204030204" pitchFamily="34" charset="0"/>
                <a:ea typeface="SimSun"/>
                <a:cs typeface="Calibri" panose="020F0502020204030204" pitchFamily="34" charset="0"/>
              </a:rPr>
              <a:t> </a:t>
            </a:r>
            <a:endParaRPr lang="en-GB" sz="1100" dirty="0">
              <a:solidFill>
                <a:srgbClr val="000000"/>
              </a:solidFill>
              <a:latin typeface="Calibri" panose="020F0502020204030204" pitchFamily="34" charset="0"/>
              <a:ea typeface="SimSun"/>
              <a:cs typeface="Calibri" panose="020F0502020204030204" pitchFamily="34" charset="0"/>
            </a:endParaRPr>
          </a:p>
        </p:txBody>
      </p:sp>
      <p:sp>
        <p:nvSpPr>
          <p:cNvPr id="35" name="Text Box 39"/>
          <p:cNvSpPr txBox="1"/>
          <p:nvPr/>
        </p:nvSpPr>
        <p:spPr>
          <a:xfrm>
            <a:off x="5051373" y="2837686"/>
            <a:ext cx="2472955" cy="735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100" b="1" dirty="0" smtClean="0">
                <a:solidFill>
                  <a:srgbClr val="000000"/>
                </a:solidFill>
                <a:latin typeface="Calibri" panose="020F0502020204030204" pitchFamily="34" charset="0"/>
                <a:ea typeface="SimSun"/>
                <a:cs typeface="Calibri" panose="020F0502020204030204" pitchFamily="34" charset="0"/>
              </a:rPr>
              <a:t>RESISTANCE TO</a:t>
            </a:r>
          </a:p>
          <a:p>
            <a:pPr algn="ctr" fontAlgn="base">
              <a:lnSpc>
                <a:spcPct val="115000"/>
              </a:lnSpc>
              <a:spcBef>
                <a:spcPct val="0"/>
              </a:spcBef>
            </a:pPr>
            <a:r>
              <a:rPr lang="en-GB" sz="1100" b="1" dirty="0" smtClean="0">
                <a:solidFill>
                  <a:srgbClr val="000000"/>
                </a:solidFill>
                <a:latin typeface="Calibri" panose="020F0502020204030204" pitchFamily="34" charset="0"/>
                <a:ea typeface="SimSun"/>
                <a:cs typeface="Calibri" panose="020F0502020204030204" pitchFamily="34" charset="0"/>
              </a:rPr>
              <a:t>FLUOROQUINOLONES </a:t>
            </a:r>
          </a:p>
          <a:p>
            <a:pPr algn="ctr" fontAlgn="base">
              <a:lnSpc>
                <a:spcPct val="115000"/>
              </a:lnSpc>
              <a:spcBef>
                <a:spcPct val="0"/>
              </a:spcBef>
            </a:pPr>
            <a:r>
              <a:rPr lang="en-GB" sz="1100" b="1" dirty="0" smtClean="0">
                <a:solidFill>
                  <a:srgbClr val="000000"/>
                </a:solidFill>
                <a:latin typeface="Calibri" panose="020F0502020204030204" pitchFamily="34" charset="0"/>
                <a:ea typeface="SimSun"/>
                <a:cs typeface="Calibri" panose="020F0502020204030204" pitchFamily="34" charset="0"/>
              </a:rPr>
              <a:t>A/O  INJECTABLES</a:t>
            </a:r>
          </a:p>
          <a:p>
            <a:pPr algn="ctr" fontAlgn="base">
              <a:lnSpc>
                <a:spcPct val="115000"/>
              </a:lnSpc>
              <a:spcBef>
                <a:spcPct val="0"/>
              </a:spcBef>
            </a:pPr>
            <a:r>
              <a:rPr lang="en-GB" sz="1100" b="1" dirty="0" smtClean="0">
                <a:solidFill>
                  <a:srgbClr val="000000"/>
                </a:solidFill>
                <a:latin typeface="Calibri" panose="020F0502020204030204" pitchFamily="34" charset="0"/>
                <a:ea typeface="SimSun"/>
                <a:cs typeface="Calibri" panose="020F0502020204030204" pitchFamily="34" charset="0"/>
              </a:rPr>
              <a:t> </a:t>
            </a:r>
            <a:endParaRPr lang="en-GB" sz="1100" dirty="0">
              <a:solidFill>
                <a:srgbClr val="000000"/>
              </a:solidFill>
              <a:latin typeface="Calibri" panose="020F0502020204030204" pitchFamily="34" charset="0"/>
              <a:ea typeface="SimSun"/>
              <a:cs typeface="Calibri" panose="020F0502020204030204" pitchFamily="34" charset="0"/>
            </a:endParaRPr>
          </a:p>
        </p:txBody>
      </p:sp>
      <p:cxnSp>
        <p:nvCxnSpPr>
          <p:cNvPr id="34" name="Straight Arrow Connector 33"/>
          <p:cNvCxnSpPr/>
          <p:nvPr/>
        </p:nvCxnSpPr>
        <p:spPr>
          <a:xfrm>
            <a:off x="5679413" y="3501008"/>
            <a:ext cx="155688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7236296" y="2204864"/>
            <a:ext cx="733931" cy="1302275"/>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Text Box 39"/>
          <p:cNvSpPr txBox="1"/>
          <p:nvPr/>
        </p:nvSpPr>
        <p:spPr>
          <a:xfrm>
            <a:off x="6715571" y="4853910"/>
            <a:ext cx="2608957" cy="735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200" b="1" dirty="0" smtClean="0">
                <a:solidFill>
                  <a:srgbClr val="000000"/>
                </a:solidFill>
                <a:latin typeface="Calibri" panose="020F0502020204030204" pitchFamily="34" charset="0"/>
                <a:ea typeface="SimSun"/>
                <a:cs typeface="Calibri" panose="020F0502020204030204" pitchFamily="34" charset="0"/>
              </a:rPr>
              <a:t>TAILORED MDR-TB REGIMENS</a:t>
            </a:r>
          </a:p>
          <a:p>
            <a:pPr algn="ctr" fontAlgn="base">
              <a:lnSpc>
                <a:spcPct val="115000"/>
              </a:lnSpc>
              <a:spcBef>
                <a:spcPct val="0"/>
              </a:spcBef>
            </a:pPr>
            <a:r>
              <a:rPr lang="en-GB" sz="1200" b="1" dirty="0" smtClean="0">
                <a:solidFill>
                  <a:srgbClr val="000000"/>
                </a:solidFill>
                <a:latin typeface="Calibri" panose="020F0502020204030204" pitchFamily="34" charset="0"/>
                <a:ea typeface="SimSun"/>
                <a:cs typeface="Calibri" panose="020F0502020204030204" pitchFamily="34" charset="0"/>
              </a:rPr>
              <a:t>OR NEW REGIMENS (?</a:t>
            </a:r>
            <a:r>
              <a:rPr lang="en-GB" sz="1200" b="1" dirty="0" err="1" smtClean="0">
                <a:solidFill>
                  <a:srgbClr val="000000"/>
                </a:solidFill>
                <a:latin typeface="Calibri" panose="020F0502020204030204" pitchFamily="34" charset="0"/>
                <a:ea typeface="SimSun"/>
                <a:cs typeface="Calibri" panose="020F0502020204030204" pitchFamily="34" charset="0"/>
              </a:rPr>
              <a:t>BPaL</a:t>
            </a:r>
            <a:r>
              <a:rPr lang="en-GB" sz="1200" b="1" dirty="0" smtClean="0">
                <a:solidFill>
                  <a:srgbClr val="000000"/>
                </a:solidFill>
                <a:latin typeface="Calibri" panose="020F0502020204030204" pitchFamily="34" charset="0"/>
                <a:ea typeface="SimSun"/>
                <a:cs typeface="Calibri" panose="020F0502020204030204" pitchFamily="34" charset="0"/>
              </a:rPr>
              <a:t>)</a:t>
            </a:r>
          </a:p>
          <a:p>
            <a:pPr algn="ctr" fontAlgn="base">
              <a:lnSpc>
                <a:spcPct val="115000"/>
              </a:lnSpc>
              <a:spcBef>
                <a:spcPct val="0"/>
              </a:spcBef>
            </a:pPr>
            <a:r>
              <a:rPr lang="en-GB" sz="1200" b="1" dirty="0" smtClean="0">
                <a:solidFill>
                  <a:srgbClr val="000000"/>
                </a:solidFill>
                <a:latin typeface="Calibri" panose="020F0502020204030204" pitchFamily="34" charset="0"/>
                <a:ea typeface="SimSun"/>
                <a:cs typeface="Calibri" panose="020F0502020204030204" pitchFamily="34" charset="0"/>
              </a:rPr>
              <a:t> </a:t>
            </a:r>
            <a:endParaRPr lang="en-GB" sz="1200" dirty="0">
              <a:solidFill>
                <a:srgbClr val="000000"/>
              </a:solidFill>
              <a:latin typeface="Calibri" panose="020F0502020204030204" pitchFamily="34" charset="0"/>
              <a:ea typeface="SimSun"/>
              <a:cs typeface="Calibri" panose="020F0502020204030204" pitchFamily="34" charset="0"/>
            </a:endParaRPr>
          </a:p>
        </p:txBody>
      </p:sp>
      <p:sp>
        <p:nvSpPr>
          <p:cNvPr id="29" name="Text Box 39"/>
          <p:cNvSpPr txBox="1"/>
          <p:nvPr/>
        </p:nvSpPr>
        <p:spPr>
          <a:xfrm>
            <a:off x="6278597" y="1268760"/>
            <a:ext cx="2865403" cy="9909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200" b="1" dirty="0" smtClean="0">
                <a:solidFill>
                  <a:srgbClr val="000000"/>
                </a:solidFill>
                <a:latin typeface="Calibri" panose="020F0502020204030204" pitchFamily="34" charset="0"/>
                <a:ea typeface="SimSun"/>
                <a:cs typeface="Calibri" panose="020F0502020204030204" pitchFamily="34" charset="0"/>
              </a:rPr>
              <a:t>STANDARDIZED SHORTER </a:t>
            </a:r>
          </a:p>
          <a:p>
            <a:pPr algn="ctr" fontAlgn="base">
              <a:lnSpc>
                <a:spcPct val="115000"/>
              </a:lnSpc>
              <a:spcBef>
                <a:spcPct val="0"/>
              </a:spcBef>
            </a:pPr>
            <a:r>
              <a:rPr lang="en-GB" sz="1200" b="1" dirty="0" smtClean="0">
                <a:solidFill>
                  <a:srgbClr val="000000"/>
                </a:solidFill>
                <a:latin typeface="Calibri" panose="020F0502020204030204" pitchFamily="34" charset="0"/>
                <a:ea typeface="SimSun"/>
                <a:cs typeface="Calibri" panose="020F0502020204030204" pitchFamily="34" charset="0"/>
              </a:rPr>
              <a:t>MDR-TB REGIMEN </a:t>
            </a:r>
          </a:p>
          <a:p>
            <a:pPr algn="ctr" fontAlgn="base">
              <a:lnSpc>
                <a:spcPct val="115000"/>
              </a:lnSpc>
              <a:spcBef>
                <a:spcPct val="0"/>
              </a:spcBef>
            </a:pPr>
            <a:r>
              <a:rPr lang="en-US" sz="1100" b="1" dirty="0" smtClean="0">
                <a:solidFill>
                  <a:srgbClr val="BBE0E3">
                    <a:lumMod val="50000"/>
                  </a:srgbClr>
                </a:solidFill>
              </a:rPr>
              <a:t>4-6 </a:t>
            </a:r>
            <a:r>
              <a:rPr lang="en-US" sz="1100" b="1" dirty="0" smtClean="0">
                <a:solidFill>
                  <a:srgbClr val="BBE0E3">
                    <a:lumMod val="50000"/>
                  </a:srgbClr>
                </a:solidFill>
                <a:latin typeface="Calibri" panose="020F0502020204030204" pitchFamily="34" charset="0"/>
                <a:cs typeface="Calibri" panose="020F0502020204030204" pitchFamily="34" charset="0"/>
              </a:rPr>
              <a:t>Km-M-</a:t>
            </a:r>
            <a:r>
              <a:rPr lang="en-US" sz="1100" b="1" dirty="0" err="1" smtClean="0">
                <a:solidFill>
                  <a:srgbClr val="BBE0E3">
                    <a:lumMod val="50000"/>
                  </a:srgbClr>
                </a:solidFill>
                <a:latin typeface="Calibri" panose="020F0502020204030204" pitchFamily="34" charset="0"/>
                <a:cs typeface="Calibri" panose="020F0502020204030204" pitchFamily="34" charset="0"/>
              </a:rPr>
              <a:t>Pto</a:t>
            </a:r>
            <a:r>
              <a:rPr lang="en-US" sz="1100" b="1" dirty="0" smtClean="0">
                <a:solidFill>
                  <a:srgbClr val="BBE0E3">
                    <a:lumMod val="50000"/>
                  </a:srgbClr>
                </a:solidFill>
                <a:latin typeface="Calibri" panose="020F0502020204030204" pitchFamily="34" charset="0"/>
                <a:cs typeface="Calibri" panose="020F0502020204030204" pitchFamily="34" charset="0"/>
              </a:rPr>
              <a:t>-</a:t>
            </a:r>
            <a:r>
              <a:rPr lang="en-US" sz="1100" b="1" dirty="0" err="1" smtClean="0">
                <a:solidFill>
                  <a:srgbClr val="BBE0E3">
                    <a:lumMod val="50000"/>
                  </a:srgbClr>
                </a:solidFill>
                <a:latin typeface="Calibri" panose="020F0502020204030204" pitchFamily="34" charset="0"/>
                <a:cs typeface="Calibri" panose="020F0502020204030204" pitchFamily="34" charset="0"/>
              </a:rPr>
              <a:t>Cfz</a:t>
            </a:r>
            <a:r>
              <a:rPr lang="en-US" sz="1100" b="1" dirty="0" smtClean="0">
                <a:solidFill>
                  <a:srgbClr val="BBE0E3">
                    <a:lumMod val="50000"/>
                  </a:srgbClr>
                </a:solidFill>
                <a:latin typeface="Calibri" panose="020F0502020204030204" pitchFamily="34" charset="0"/>
                <a:cs typeface="Calibri" panose="020F0502020204030204" pitchFamily="34" charset="0"/>
              </a:rPr>
              <a:t>-Z-</a:t>
            </a:r>
            <a:r>
              <a:rPr lang="en-US" sz="1100" b="1" dirty="0" err="1" smtClean="0">
                <a:solidFill>
                  <a:srgbClr val="BBE0E3">
                    <a:lumMod val="50000"/>
                  </a:srgbClr>
                </a:solidFill>
                <a:latin typeface="Calibri" panose="020F0502020204030204" pitchFamily="34" charset="0"/>
                <a:cs typeface="Calibri" panose="020F0502020204030204" pitchFamily="34" charset="0"/>
              </a:rPr>
              <a:t>Hhd</a:t>
            </a:r>
            <a:r>
              <a:rPr lang="en-US" sz="1100" b="1" dirty="0" smtClean="0">
                <a:solidFill>
                  <a:srgbClr val="BBE0E3">
                    <a:lumMod val="50000"/>
                  </a:srgbClr>
                </a:solidFill>
                <a:latin typeface="Calibri" panose="020F0502020204030204" pitchFamily="34" charset="0"/>
                <a:cs typeface="Calibri" panose="020F0502020204030204" pitchFamily="34" charset="0"/>
              </a:rPr>
              <a:t>-E </a:t>
            </a:r>
            <a:r>
              <a:rPr lang="en-US" sz="1100" b="1" dirty="0">
                <a:solidFill>
                  <a:srgbClr val="BBE0E3">
                    <a:lumMod val="50000"/>
                  </a:srgbClr>
                </a:solidFill>
                <a:latin typeface="Calibri" panose="020F0502020204030204" pitchFamily="34" charset="0"/>
                <a:cs typeface="Calibri" panose="020F0502020204030204" pitchFamily="34" charset="0"/>
              </a:rPr>
              <a:t>/ 5 </a:t>
            </a:r>
            <a:r>
              <a:rPr lang="en-US" sz="1100" b="1" dirty="0" smtClean="0">
                <a:solidFill>
                  <a:srgbClr val="BBE0E3">
                    <a:lumMod val="50000"/>
                  </a:srgbClr>
                </a:solidFill>
                <a:latin typeface="Calibri" panose="020F0502020204030204" pitchFamily="34" charset="0"/>
                <a:cs typeface="Calibri" panose="020F0502020204030204" pitchFamily="34" charset="0"/>
              </a:rPr>
              <a:t>M-</a:t>
            </a:r>
            <a:r>
              <a:rPr lang="en-US" sz="1100" b="1" dirty="0" err="1" smtClean="0">
                <a:solidFill>
                  <a:srgbClr val="BBE0E3">
                    <a:lumMod val="50000"/>
                  </a:srgbClr>
                </a:solidFill>
                <a:latin typeface="Calibri" panose="020F0502020204030204" pitchFamily="34" charset="0"/>
                <a:cs typeface="Calibri" panose="020F0502020204030204" pitchFamily="34" charset="0"/>
              </a:rPr>
              <a:t>Cfz</a:t>
            </a:r>
            <a:r>
              <a:rPr lang="en-US" sz="1100" b="1" dirty="0" smtClean="0">
                <a:solidFill>
                  <a:srgbClr val="BBE0E3">
                    <a:lumMod val="50000"/>
                  </a:srgbClr>
                </a:solidFill>
                <a:latin typeface="Calibri" panose="020F0502020204030204" pitchFamily="34" charset="0"/>
                <a:cs typeface="Calibri" panose="020F0502020204030204" pitchFamily="34" charset="0"/>
              </a:rPr>
              <a:t>-Z-E</a:t>
            </a:r>
          </a:p>
          <a:p>
            <a:pPr algn="ctr" fontAlgn="base">
              <a:lnSpc>
                <a:spcPct val="115000"/>
              </a:lnSpc>
              <a:spcBef>
                <a:spcPct val="0"/>
              </a:spcBef>
            </a:pPr>
            <a:r>
              <a:rPr lang="en-GB" sz="1100" b="1" dirty="0" smtClean="0">
                <a:solidFill>
                  <a:srgbClr val="000000"/>
                </a:solidFill>
                <a:latin typeface="Calibri" panose="020F0502020204030204" pitchFamily="34" charset="0"/>
                <a:ea typeface="SimSun"/>
                <a:cs typeface="Calibri" panose="020F0502020204030204" pitchFamily="34" charset="0"/>
              </a:rPr>
              <a:t>or </a:t>
            </a:r>
            <a:r>
              <a:rPr lang="en-GB" sz="1100" b="1" dirty="0">
                <a:solidFill>
                  <a:srgbClr val="000000"/>
                </a:solidFill>
                <a:latin typeface="Calibri" panose="020F0502020204030204" pitchFamily="34" charset="0"/>
                <a:ea typeface="SimSun"/>
                <a:cs typeface="Calibri" panose="020F0502020204030204" pitchFamily="34" charset="0"/>
              </a:rPr>
              <a:t>NEW Rx (?</a:t>
            </a:r>
            <a:r>
              <a:rPr lang="en-GB" sz="1100" b="1" dirty="0" err="1">
                <a:solidFill>
                  <a:srgbClr val="000000"/>
                </a:solidFill>
                <a:latin typeface="Calibri" panose="020F0502020204030204" pitchFamily="34" charset="0"/>
                <a:ea typeface="SimSun"/>
                <a:cs typeface="Calibri" panose="020F0502020204030204" pitchFamily="34" charset="0"/>
              </a:rPr>
              <a:t>BNiMZ</a:t>
            </a:r>
            <a:r>
              <a:rPr lang="en-GB" sz="1100" b="1" dirty="0">
                <a:solidFill>
                  <a:srgbClr val="000000"/>
                </a:solidFill>
                <a:latin typeface="Calibri" panose="020F0502020204030204" pitchFamily="34" charset="0"/>
                <a:ea typeface="SimSun"/>
                <a:cs typeface="Calibri" panose="020F0502020204030204" pitchFamily="34" charset="0"/>
              </a:rPr>
              <a:t>)</a:t>
            </a:r>
          </a:p>
          <a:p>
            <a:pPr algn="ctr" fontAlgn="base">
              <a:lnSpc>
                <a:spcPct val="115000"/>
              </a:lnSpc>
              <a:spcBef>
                <a:spcPct val="0"/>
              </a:spcBef>
            </a:pPr>
            <a:endParaRPr lang="en-GB" sz="1100" dirty="0">
              <a:solidFill>
                <a:srgbClr val="BBE0E3">
                  <a:lumMod val="50000"/>
                </a:srgbClr>
              </a:solidFill>
              <a:latin typeface="Calibri" panose="020F0502020204030204" pitchFamily="34" charset="0"/>
              <a:cs typeface="Calibri" panose="020F0502020204030204" pitchFamily="34" charset="0"/>
            </a:endParaRPr>
          </a:p>
          <a:p>
            <a:pPr algn="ctr" fontAlgn="base">
              <a:lnSpc>
                <a:spcPct val="115000"/>
              </a:lnSpc>
              <a:spcBef>
                <a:spcPct val="0"/>
              </a:spcBef>
            </a:pPr>
            <a:endParaRPr lang="en-GB" sz="1200" b="1" dirty="0" smtClean="0">
              <a:solidFill>
                <a:srgbClr val="000000"/>
              </a:solidFill>
              <a:latin typeface="Calibri" panose="020F0502020204030204" pitchFamily="34" charset="0"/>
              <a:ea typeface="SimSun"/>
              <a:cs typeface="Calibri" panose="020F0502020204030204" pitchFamily="34" charset="0"/>
            </a:endParaRPr>
          </a:p>
          <a:p>
            <a:pPr algn="ctr" fontAlgn="base">
              <a:lnSpc>
                <a:spcPct val="115000"/>
              </a:lnSpc>
              <a:spcBef>
                <a:spcPct val="0"/>
              </a:spcBef>
            </a:pPr>
            <a:r>
              <a:rPr lang="en-GB" sz="1200" b="1" dirty="0" smtClean="0">
                <a:solidFill>
                  <a:srgbClr val="000000"/>
                </a:solidFill>
                <a:latin typeface="Calibri" panose="020F0502020204030204" pitchFamily="34" charset="0"/>
                <a:ea typeface="SimSun"/>
                <a:cs typeface="Calibri" panose="020F0502020204030204" pitchFamily="34" charset="0"/>
              </a:rPr>
              <a:t> </a:t>
            </a:r>
            <a:endParaRPr lang="en-GB" sz="1200" dirty="0">
              <a:solidFill>
                <a:srgbClr val="000000"/>
              </a:solidFill>
              <a:latin typeface="Calibri" panose="020F0502020204030204" pitchFamily="34" charset="0"/>
              <a:ea typeface="SimSun"/>
              <a:cs typeface="Calibri" panose="020F0502020204030204" pitchFamily="34" charset="0"/>
            </a:endParaRPr>
          </a:p>
        </p:txBody>
      </p:sp>
      <p:cxnSp>
        <p:nvCxnSpPr>
          <p:cNvPr id="3" name="Straight Arrow Connector 2"/>
          <p:cNvCxnSpPr/>
          <p:nvPr/>
        </p:nvCxnSpPr>
        <p:spPr>
          <a:xfrm>
            <a:off x="7236296" y="3509075"/>
            <a:ext cx="936104" cy="134483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0424" y="2803209"/>
            <a:ext cx="973582" cy="126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508974" y="1891369"/>
            <a:ext cx="289012" cy="289012"/>
          </a:xfrm>
          <a:prstGeom prst="rect">
            <a:avLst/>
          </a:prstGeom>
        </p:spPr>
      </p:pic>
      <p:sp>
        <p:nvSpPr>
          <p:cNvPr id="40" name="Text Box 39"/>
          <p:cNvSpPr txBox="1"/>
          <p:nvPr/>
        </p:nvSpPr>
        <p:spPr>
          <a:xfrm>
            <a:off x="1800200" y="2780928"/>
            <a:ext cx="2472955" cy="23169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050" b="1" dirty="0" smtClean="0">
                <a:solidFill>
                  <a:srgbClr val="FF0000"/>
                </a:solidFill>
                <a:latin typeface="Calibri" panose="020F0502020204030204" pitchFamily="34" charset="0"/>
                <a:ea typeface="SimSun"/>
                <a:cs typeface="Calibri" panose="020F0502020204030204" pitchFamily="34" charset="0"/>
              </a:rPr>
              <a:t>POSITIVE</a:t>
            </a:r>
          </a:p>
          <a:p>
            <a:pPr algn="ctr" fontAlgn="base">
              <a:lnSpc>
                <a:spcPct val="115000"/>
              </a:lnSpc>
              <a:spcBef>
                <a:spcPct val="0"/>
              </a:spcBef>
            </a:pPr>
            <a:r>
              <a:rPr lang="en-GB" sz="1050" b="1" dirty="0" smtClean="0">
                <a:solidFill>
                  <a:srgbClr val="FF0000"/>
                </a:solidFill>
                <a:latin typeface="Calibri" panose="020F0502020204030204" pitchFamily="34" charset="0"/>
                <a:ea typeface="SimSun"/>
                <a:cs typeface="Calibri" panose="020F0502020204030204" pitchFamily="34" charset="0"/>
              </a:rPr>
              <a:t> </a:t>
            </a:r>
            <a:endParaRPr lang="en-GB" sz="1050" dirty="0">
              <a:solidFill>
                <a:srgbClr val="FF0000"/>
              </a:solidFill>
              <a:latin typeface="Calibri" panose="020F0502020204030204" pitchFamily="34" charset="0"/>
              <a:ea typeface="SimSun"/>
              <a:cs typeface="Calibri" panose="020F0502020204030204" pitchFamily="34" charset="0"/>
            </a:endParaRPr>
          </a:p>
        </p:txBody>
      </p:sp>
      <p:sp>
        <p:nvSpPr>
          <p:cNvPr id="41" name="Text Box 39"/>
          <p:cNvSpPr txBox="1"/>
          <p:nvPr/>
        </p:nvSpPr>
        <p:spPr>
          <a:xfrm rot="18000000">
            <a:off x="6192599" y="2627404"/>
            <a:ext cx="2472955" cy="2888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050" b="1" dirty="0" smtClean="0">
                <a:solidFill>
                  <a:srgbClr val="DAEDEF">
                    <a:lumMod val="50000"/>
                  </a:srgbClr>
                </a:solidFill>
                <a:latin typeface="Calibri" panose="020F0502020204030204" pitchFamily="34" charset="0"/>
                <a:ea typeface="SimSun"/>
                <a:cs typeface="Calibri" panose="020F0502020204030204" pitchFamily="34" charset="0"/>
              </a:rPr>
              <a:t>NEGATIVE (MDR-TB)</a:t>
            </a:r>
          </a:p>
          <a:p>
            <a:pPr algn="ctr" fontAlgn="base">
              <a:lnSpc>
                <a:spcPct val="115000"/>
              </a:lnSpc>
              <a:spcBef>
                <a:spcPct val="0"/>
              </a:spcBef>
            </a:pPr>
            <a:r>
              <a:rPr lang="en-GB" sz="1050" b="1" dirty="0" smtClean="0">
                <a:solidFill>
                  <a:srgbClr val="DAEDEF">
                    <a:lumMod val="50000"/>
                  </a:srgbClr>
                </a:solidFill>
                <a:latin typeface="Calibri" panose="020F0502020204030204" pitchFamily="34" charset="0"/>
                <a:ea typeface="SimSun"/>
                <a:cs typeface="Calibri" panose="020F0502020204030204" pitchFamily="34" charset="0"/>
              </a:rPr>
              <a:t> </a:t>
            </a:r>
            <a:endParaRPr lang="en-GB" sz="1050" dirty="0">
              <a:solidFill>
                <a:srgbClr val="DAEDEF">
                  <a:lumMod val="50000"/>
                </a:srgbClr>
              </a:solidFill>
              <a:latin typeface="Calibri" panose="020F0502020204030204" pitchFamily="34" charset="0"/>
              <a:ea typeface="SimSun"/>
              <a:cs typeface="Calibri" panose="020F0502020204030204" pitchFamily="34" charset="0"/>
            </a:endParaRPr>
          </a:p>
        </p:txBody>
      </p:sp>
      <p:sp>
        <p:nvSpPr>
          <p:cNvPr id="44" name="Text Box 39"/>
          <p:cNvSpPr txBox="1"/>
          <p:nvPr/>
        </p:nvSpPr>
        <p:spPr>
          <a:xfrm rot="3451549">
            <a:off x="6294199" y="4108097"/>
            <a:ext cx="2472955" cy="2888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050" b="1" dirty="0" smtClean="0">
                <a:solidFill>
                  <a:srgbClr val="FF0000"/>
                </a:solidFill>
                <a:latin typeface="Calibri" panose="020F0502020204030204" pitchFamily="34" charset="0"/>
                <a:ea typeface="SimSun"/>
                <a:cs typeface="Calibri" panose="020F0502020204030204" pitchFamily="34" charset="0"/>
              </a:rPr>
              <a:t>POSITIVE (pre- or XDR-TB</a:t>
            </a:r>
          </a:p>
          <a:p>
            <a:pPr algn="ctr" fontAlgn="base">
              <a:lnSpc>
                <a:spcPct val="115000"/>
              </a:lnSpc>
              <a:spcBef>
                <a:spcPct val="0"/>
              </a:spcBef>
            </a:pPr>
            <a:r>
              <a:rPr lang="en-GB" sz="1050" b="1" dirty="0" smtClean="0">
                <a:solidFill>
                  <a:srgbClr val="FF0000"/>
                </a:solidFill>
                <a:latin typeface="Calibri" panose="020F0502020204030204" pitchFamily="34" charset="0"/>
                <a:ea typeface="SimSun"/>
                <a:cs typeface="Calibri" panose="020F0502020204030204" pitchFamily="34" charset="0"/>
              </a:rPr>
              <a:t> </a:t>
            </a:r>
            <a:endParaRPr lang="en-GB" sz="1050" dirty="0">
              <a:solidFill>
                <a:srgbClr val="FF0000"/>
              </a:solidFill>
              <a:latin typeface="Calibri" panose="020F0502020204030204" pitchFamily="34" charset="0"/>
              <a:ea typeface="SimSun"/>
              <a:cs typeface="Calibri" panose="020F0502020204030204" pitchFamily="34" charset="0"/>
            </a:endParaRPr>
          </a:p>
        </p:txBody>
      </p:sp>
      <p:pic>
        <p:nvPicPr>
          <p:cNvPr id="42"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08" t="9366" r="1205" b="1799"/>
          <a:stretch/>
        </p:blipFill>
        <p:spPr bwMode="auto">
          <a:xfrm>
            <a:off x="7863263" y="418249"/>
            <a:ext cx="1006155" cy="562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2"/>
          <p:cNvSpPr txBox="1"/>
          <p:nvPr/>
        </p:nvSpPr>
        <p:spPr>
          <a:xfrm>
            <a:off x="7703836" y="44624"/>
            <a:ext cx="1332660" cy="369332"/>
          </a:xfrm>
          <a:prstGeom prst="rect">
            <a:avLst/>
          </a:prstGeom>
          <a:noFill/>
        </p:spPr>
        <p:txBody>
          <a:bodyPr wrap="square" rtlCol="0">
            <a:spAutoFit/>
          </a:bodyPr>
          <a:lstStyle/>
          <a:p>
            <a:pPr algn="ctr"/>
            <a:r>
              <a:rPr lang="en-GB" b="1" dirty="0" smtClean="0">
                <a:solidFill>
                  <a:srgbClr val="0070C0"/>
                </a:solidFill>
                <a:latin typeface="Calibri"/>
                <a:cs typeface="Arial" charset="0"/>
              </a:rPr>
              <a:t>PILLAR 1</a:t>
            </a:r>
            <a:endParaRPr lang="en-GB" b="1" dirty="0">
              <a:solidFill>
                <a:srgbClr val="1F497D"/>
              </a:solidFill>
              <a:latin typeface="Calibri"/>
              <a:cs typeface="Arial" charset="0"/>
            </a:endParaRPr>
          </a:p>
        </p:txBody>
      </p:sp>
      <p:grpSp>
        <p:nvGrpSpPr>
          <p:cNvPr id="23" name="Group 22"/>
          <p:cNvGrpSpPr/>
          <p:nvPr/>
        </p:nvGrpSpPr>
        <p:grpSpPr>
          <a:xfrm>
            <a:off x="669558" y="1203372"/>
            <a:ext cx="3962602" cy="4789590"/>
            <a:chOff x="669558" y="1231698"/>
            <a:chExt cx="3962602" cy="4789590"/>
          </a:xfrm>
        </p:grpSpPr>
        <p:grpSp>
          <p:nvGrpSpPr>
            <p:cNvPr id="2" name="Group 1"/>
            <p:cNvGrpSpPr/>
            <p:nvPr/>
          </p:nvGrpSpPr>
          <p:grpSpPr>
            <a:xfrm>
              <a:off x="669558" y="1231698"/>
              <a:ext cx="3962602" cy="4761264"/>
              <a:chOff x="708199" y="1116007"/>
              <a:chExt cx="3962602" cy="4761264"/>
            </a:xfrm>
          </p:grpSpPr>
          <p:pic>
            <p:nvPicPr>
              <p:cNvPr id="1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8199" y="4111936"/>
                <a:ext cx="1318581" cy="176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Straight Arrow Connector 31"/>
              <p:cNvCxnSpPr/>
              <p:nvPr/>
            </p:nvCxnSpPr>
            <p:spPr>
              <a:xfrm flipV="1">
                <a:off x="2335754" y="2035875"/>
                <a:ext cx="580062" cy="601037"/>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Text Box 39"/>
              <p:cNvSpPr txBox="1"/>
              <p:nvPr/>
            </p:nvSpPr>
            <p:spPr>
              <a:xfrm>
                <a:off x="1813636" y="1227162"/>
                <a:ext cx="2857165" cy="735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200" b="1" dirty="0" smtClean="0">
                    <a:solidFill>
                      <a:srgbClr val="BBE0E3">
                        <a:lumMod val="25000"/>
                      </a:srgbClr>
                    </a:solidFill>
                    <a:latin typeface="Calibri" panose="020F0502020204030204" pitchFamily="34" charset="0"/>
                    <a:ea typeface="SimSun"/>
                    <a:cs typeface="Calibri" panose="020F0502020204030204" pitchFamily="34" charset="0"/>
                  </a:rPr>
                  <a:t> </a:t>
                </a:r>
                <a:endParaRPr lang="en-GB" sz="1200" b="1" dirty="0">
                  <a:solidFill>
                    <a:srgbClr val="BBE0E3">
                      <a:lumMod val="25000"/>
                    </a:srgbClr>
                  </a:solidFill>
                  <a:latin typeface="Calibri" panose="020F0502020204030204" pitchFamily="34" charset="0"/>
                  <a:ea typeface="SimSun"/>
                  <a:cs typeface="Calibri" panose="020F0502020204030204" pitchFamily="34" charset="0"/>
                </a:endParaRPr>
              </a:p>
              <a:p>
                <a:pPr algn="ctr" fontAlgn="base">
                  <a:lnSpc>
                    <a:spcPct val="115000"/>
                  </a:lnSpc>
                  <a:spcBef>
                    <a:spcPct val="0"/>
                  </a:spcBef>
                </a:pPr>
                <a:r>
                  <a:rPr lang="en-GB" sz="1200" b="1" dirty="0" smtClean="0">
                    <a:solidFill>
                      <a:srgbClr val="BBE0E3">
                        <a:lumMod val="25000"/>
                      </a:srgbClr>
                    </a:solidFill>
                    <a:latin typeface="Calibri" panose="020F0502020204030204" pitchFamily="34" charset="0"/>
                    <a:ea typeface="SimSun"/>
                    <a:cs typeface="Calibri" panose="020F0502020204030204" pitchFamily="34" charset="0"/>
                  </a:rPr>
                  <a:t>TREATMENT FOR DRUG SUSCEPTIBLE TB: 6HRZE or NEW Rx (?</a:t>
                </a:r>
                <a:r>
                  <a:rPr lang="en-GB" sz="1200" b="1" dirty="0" err="1" smtClean="0">
                    <a:solidFill>
                      <a:srgbClr val="BBE0E3">
                        <a:lumMod val="25000"/>
                      </a:srgbClr>
                    </a:solidFill>
                    <a:latin typeface="Calibri" panose="020F0502020204030204" pitchFamily="34" charset="0"/>
                    <a:ea typeface="SimSun"/>
                    <a:cs typeface="Calibri" panose="020F0502020204030204" pitchFamily="34" charset="0"/>
                  </a:rPr>
                  <a:t>BNiMZ</a:t>
                </a:r>
                <a:r>
                  <a:rPr lang="en-GB" sz="1200" b="1" dirty="0" smtClean="0">
                    <a:solidFill>
                      <a:srgbClr val="BBE0E3">
                        <a:lumMod val="25000"/>
                      </a:srgbClr>
                    </a:solidFill>
                    <a:latin typeface="Calibri" panose="020F0502020204030204" pitchFamily="34" charset="0"/>
                    <a:ea typeface="SimSun"/>
                    <a:cs typeface="Calibri" panose="020F0502020204030204" pitchFamily="34" charset="0"/>
                  </a:rPr>
                  <a:t>)</a:t>
                </a:r>
              </a:p>
              <a:p>
                <a:pPr algn="ctr" fontAlgn="base">
                  <a:lnSpc>
                    <a:spcPct val="115000"/>
                  </a:lnSpc>
                  <a:spcBef>
                    <a:spcPct val="0"/>
                  </a:spcBef>
                </a:pPr>
                <a:r>
                  <a:rPr lang="en-GB" sz="1200" b="1" dirty="0" smtClean="0">
                    <a:solidFill>
                      <a:srgbClr val="BBE0E3">
                        <a:lumMod val="25000"/>
                      </a:srgbClr>
                    </a:solidFill>
                    <a:latin typeface="Calibri" panose="020F0502020204030204" pitchFamily="34" charset="0"/>
                    <a:ea typeface="SimSun"/>
                    <a:cs typeface="Calibri" panose="020F0502020204030204" pitchFamily="34" charset="0"/>
                  </a:rPr>
                  <a:t> </a:t>
                </a:r>
                <a:endParaRPr lang="en-GB" sz="1200" b="1" dirty="0">
                  <a:solidFill>
                    <a:srgbClr val="BBE0E3">
                      <a:lumMod val="25000"/>
                    </a:srgbClr>
                  </a:solidFill>
                  <a:latin typeface="Calibri" panose="020F0502020204030204" pitchFamily="34" charset="0"/>
                  <a:ea typeface="SimSun"/>
                  <a:cs typeface="Calibri" panose="020F0502020204030204" pitchFamily="34" charset="0"/>
                </a:endParaRPr>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53210" y="1139047"/>
                <a:ext cx="330380" cy="330380"/>
              </a:xfrm>
              <a:prstGeom prst="rect">
                <a:avLst/>
              </a:prstGeom>
            </p:spPr>
          </p:pic>
          <p:sp>
            <p:nvSpPr>
              <p:cNvPr id="36" name="Text Box 39"/>
              <p:cNvSpPr txBox="1"/>
              <p:nvPr/>
            </p:nvSpPr>
            <p:spPr>
              <a:xfrm>
                <a:off x="827584" y="3501008"/>
                <a:ext cx="2472955" cy="50405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100" b="1" cap="all" dirty="0" smtClean="0">
                    <a:solidFill>
                      <a:srgbClr val="000000"/>
                    </a:solidFill>
                    <a:latin typeface="Calibri" panose="020F0502020204030204" pitchFamily="34" charset="0"/>
                    <a:ea typeface="SimSun"/>
                    <a:cs typeface="Calibri" panose="020F0502020204030204" pitchFamily="34" charset="0"/>
                  </a:rPr>
                  <a:t>First-line Rapid diagnostic</a:t>
                </a:r>
              </a:p>
              <a:p>
                <a:pPr algn="ctr" fontAlgn="base">
                  <a:lnSpc>
                    <a:spcPct val="115000"/>
                  </a:lnSpc>
                  <a:spcBef>
                    <a:spcPct val="0"/>
                  </a:spcBef>
                </a:pPr>
                <a:r>
                  <a:rPr lang="en-GB" sz="1100" b="1" cap="all" dirty="0" smtClean="0">
                    <a:solidFill>
                      <a:srgbClr val="000000"/>
                    </a:solidFill>
                    <a:latin typeface="Calibri" panose="020F0502020204030204" pitchFamily="34" charset="0"/>
                    <a:ea typeface="SimSun"/>
                    <a:cs typeface="Calibri" panose="020F0502020204030204" pitchFamily="34" charset="0"/>
                  </a:rPr>
                  <a:t>Xpert MTB/RIF</a:t>
                </a:r>
                <a:endParaRPr lang="en-GB" sz="1100" cap="all" dirty="0">
                  <a:solidFill>
                    <a:srgbClr val="000000"/>
                  </a:solidFill>
                  <a:latin typeface="Calibri" panose="020F0502020204030204" pitchFamily="34" charset="0"/>
                  <a:ea typeface="SimSun"/>
                  <a:cs typeface="Calibri" panose="020F0502020204030204" pitchFamily="34" charset="0"/>
                </a:endParaRPr>
              </a:p>
            </p:txBody>
          </p:sp>
          <p:sp>
            <p:nvSpPr>
              <p:cNvPr id="39" name="Text Box 39"/>
              <p:cNvSpPr txBox="1"/>
              <p:nvPr/>
            </p:nvSpPr>
            <p:spPr>
              <a:xfrm rot="18772066">
                <a:off x="1236348" y="2208050"/>
                <a:ext cx="2472955" cy="28887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050" b="1" dirty="0" smtClean="0">
                    <a:solidFill>
                      <a:srgbClr val="DAEDEF">
                        <a:lumMod val="50000"/>
                      </a:srgbClr>
                    </a:solidFill>
                    <a:latin typeface="Calibri" panose="020F0502020204030204" pitchFamily="34" charset="0"/>
                    <a:ea typeface="SimSun"/>
                    <a:cs typeface="Calibri" panose="020F0502020204030204" pitchFamily="34" charset="0"/>
                  </a:rPr>
                  <a:t>NEGATIVE</a:t>
                </a:r>
              </a:p>
              <a:p>
                <a:pPr algn="ctr" fontAlgn="base">
                  <a:lnSpc>
                    <a:spcPct val="115000"/>
                  </a:lnSpc>
                  <a:spcBef>
                    <a:spcPct val="0"/>
                  </a:spcBef>
                </a:pPr>
                <a:r>
                  <a:rPr lang="en-GB" sz="1050" b="1" dirty="0" smtClean="0">
                    <a:solidFill>
                      <a:srgbClr val="DAEDEF">
                        <a:lumMod val="50000"/>
                      </a:srgbClr>
                    </a:solidFill>
                    <a:latin typeface="Calibri" panose="020F0502020204030204" pitchFamily="34" charset="0"/>
                    <a:ea typeface="SimSun"/>
                    <a:cs typeface="Calibri" panose="020F0502020204030204" pitchFamily="34" charset="0"/>
                  </a:rPr>
                  <a:t> </a:t>
                </a:r>
                <a:endParaRPr lang="en-GB" sz="1050" dirty="0">
                  <a:solidFill>
                    <a:srgbClr val="DAEDEF">
                      <a:lumMod val="50000"/>
                    </a:srgbClr>
                  </a:solidFill>
                  <a:latin typeface="Calibri" panose="020F0502020204030204" pitchFamily="34" charset="0"/>
                  <a:ea typeface="SimSun"/>
                  <a:cs typeface="Calibri" panose="020F0502020204030204" pitchFamily="34" charset="0"/>
                </a:endParaRPr>
              </a:p>
            </p:txBody>
          </p:sp>
        </p:grpSp>
        <p:pic>
          <p:nvPicPr>
            <p:cNvPr id="2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71883" y="2740986"/>
              <a:ext cx="725230" cy="9077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88139" y="4227628"/>
              <a:ext cx="1273759" cy="179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p:cNvGrpSpPr/>
          <p:nvPr/>
        </p:nvGrpSpPr>
        <p:grpSpPr>
          <a:xfrm>
            <a:off x="3632515" y="2042622"/>
            <a:ext cx="2472955" cy="4050674"/>
            <a:chOff x="3632515" y="2042622"/>
            <a:chExt cx="2472955" cy="4050674"/>
          </a:xfrm>
        </p:grpSpPr>
        <p:sp>
          <p:nvSpPr>
            <p:cNvPr id="28" name="Text Box 39"/>
            <p:cNvSpPr txBox="1"/>
            <p:nvPr/>
          </p:nvSpPr>
          <p:spPr>
            <a:xfrm>
              <a:off x="3632515" y="3781415"/>
              <a:ext cx="2472955" cy="3676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100" b="1" cap="all" dirty="0" smtClean="0">
                  <a:solidFill>
                    <a:srgbClr val="000000"/>
                  </a:solidFill>
                  <a:latin typeface="Calibri" panose="020F0502020204030204" pitchFamily="34" charset="0"/>
                  <a:ea typeface="SimSun"/>
                  <a:cs typeface="Calibri" panose="020F0502020204030204" pitchFamily="34" charset="0"/>
                </a:rPr>
                <a:t>Second-line Line Probe Assay</a:t>
              </a:r>
              <a:endParaRPr lang="en-GB" sz="1100" cap="all" dirty="0">
                <a:solidFill>
                  <a:srgbClr val="000000"/>
                </a:solidFill>
                <a:latin typeface="Calibri" panose="020F0502020204030204" pitchFamily="34" charset="0"/>
                <a:ea typeface="SimSun"/>
                <a:cs typeface="Calibri" panose="020F0502020204030204" pitchFamily="34" charset="0"/>
              </a:endParaRPr>
            </a:p>
          </p:txBody>
        </p:sp>
        <p:pic>
          <p:nvPicPr>
            <p:cNvPr id="38" name="Picture 37"/>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11960" y="2042622"/>
              <a:ext cx="1325187" cy="16744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40974" y="4215391"/>
              <a:ext cx="1267130" cy="18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86458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0-#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0-#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500" fill="hold"/>
                                        <p:tgtEl>
                                          <p:spTgt spid="37"/>
                                        </p:tgtEl>
                                        <p:attrNameLst>
                                          <p:attrName>ppt_x</p:attrName>
                                        </p:attrNameLst>
                                      </p:cBhvr>
                                      <p:tavLst>
                                        <p:tav tm="0">
                                          <p:val>
                                            <p:strVal val="0-#ppt_w/2"/>
                                          </p:val>
                                        </p:tav>
                                        <p:tav tm="100000">
                                          <p:val>
                                            <p:strVal val="#ppt_x"/>
                                          </p:val>
                                        </p:tav>
                                      </p:tavLst>
                                    </p:anim>
                                    <p:anim calcmode="lin" valueType="num">
                                      <p:cBhvr additive="base">
                                        <p:cTn id="34" dur="500" fill="hold"/>
                                        <p:tgtEl>
                                          <p:spTgt spid="37"/>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0-#ppt_w/2"/>
                                          </p:val>
                                        </p:tav>
                                        <p:tav tm="100000">
                                          <p:val>
                                            <p:strVal val="#ppt_x"/>
                                          </p:val>
                                        </p:tav>
                                      </p:tavLst>
                                    </p:anim>
                                    <p:anim calcmode="lin" valueType="num">
                                      <p:cBhvr additive="base">
                                        <p:cTn id="38" dur="500" fill="hold"/>
                                        <p:tgtEl>
                                          <p:spTgt spid="3"/>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0-#ppt_w/2"/>
                                          </p:val>
                                        </p:tav>
                                        <p:tav tm="100000">
                                          <p:val>
                                            <p:strVal val="#ppt_x"/>
                                          </p:val>
                                        </p:tav>
                                      </p:tavLst>
                                    </p:anim>
                                    <p:anim calcmode="lin" valueType="num">
                                      <p:cBhvr additive="base">
                                        <p:cTn id="42" dur="500" fill="hold"/>
                                        <p:tgtEl>
                                          <p:spTgt spid="44"/>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500" fill="hold"/>
                                        <p:tgtEl>
                                          <p:spTgt spid="34"/>
                                        </p:tgtEl>
                                        <p:attrNameLst>
                                          <p:attrName>ppt_x</p:attrName>
                                        </p:attrNameLst>
                                      </p:cBhvr>
                                      <p:tavLst>
                                        <p:tav tm="0">
                                          <p:val>
                                            <p:strVal val="0-#ppt_w/2"/>
                                          </p:val>
                                        </p:tav>
                                        <p:tav tm="100000">
                                          <p:val>
                                            <p:strVal val="#ppt_x"/>
                                          </p:val>
                                        </p:tav>
                                      </p:tavLst>
                                    </p:anim>
                                    <p:anim calcmode="lin" valueType="num">
                                      <p:cBhvr additive="base">
                                        <p:cTn id="46" dur="500" fill="hold"/>
                                        <p:tgtEl>
                                          <p:spTgt spid="34"/>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0-#ppt_w/2"/>
                                          </p:val>
                                        </p:tav>
                                        <p:tav tm="100000">
                                          <p:val>
                                            <p:strVal val="#ppt_x"/>
                                          </p:val>
                                        </p:tav>
                                      </p:tavLst>
                                    </p:anim>
                                    <p:anim calcmode="lin" valueType="num">
                                      <p:cBhvr additive="base">
                                        <p:cTn id="50" dur="500" fill="hold"/>
                                        <p:tgtEl>
                                          <p:spTgt spid="35"/>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0-#ppt_w/2"/>
                                          </p:val>
                                        </p:tav>
                                        <p:tav tm="100000">
                                          <p:val>
                                            <p:strVal val="#ppt_x"/>
                                          </p:val>
                                        </p:tav>
                                      </p:tavLst>
                                    </p:anim>
                                    <p:anim calcmode="lin" valueType="num">
                                      <p:cBhvr additive="base">
                                        <p:cTn id="54"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additive="base">
                                        <p:cTn id="59" dur="500" fill="hold"/>
                                        <p:tgtEl>
                                          <p:spTgt spid="29"/>
                                        </p:tgtEl>
                                        <p:attrNameLst>
                                          <p:attrName>ppt_x</p:attrName>
                                        </p:attrNameLst>
                                      </p:cBhvr>
                                      <p:tavLst>
                                        <p:tav tm="0">
                                          <p:val>
                                            <p:strVal val="#ppt_x"/>
                                          </p:val>
                                        </p:tav>
                                        <p:tav tm="100000">
                                          <p:val>
                                            <p:strVal val="#ppt_x"/>
                                          </p:val>
                                        </p:tav>
                                      </p:tavLst>
                                    </p:anim>
                                    <p:anim calcmode="lin" valueType="num">
                                      <p:cBhvr additive="base">
                                        <p:cTn id="60" dur="500" fill="hold"/>
                                        <p:tgtEl>
                                          <p:spTgt spid="2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051"/>
                                        </p:tgtEl>
                                        <p:attrNameLst>
                                          <p:attrName>style.visibility</p:attrName>
                                        </p:attrNameLst>
                                      </p:cBhvr>
                                      <p:to>
                                        <p:strVal val="visible"/>
                                      </p:to>
                                    </p:set>
                                    <p:anim calcmode="lin" valueType="num">
                                      <p:cBhvr additive="base">
                                        <p:cTn id="63" dur="500" fill="hold"/>
                                        <p:tgtEl>
                                          <p:spTgt spid="2051"/>
                                        </p:tgtEl>
                                        <p:attrNameLst>
                                          <p:attrName>ppt_x</p:attrName>
                                        </p:attrNameLst>
                                      </p:cBhvr>
                                      <p:tavLst>
                                        <p:tav tm="0">
                                          <p:val>
                                            <p:strVal val="#ppt_x"/>
                                          </p:val>
                                        </p:tav>
                                        <p:tav tm="100000">
                                          <p:val>
                                            <p:strVal val="#ppt_x"/>
                                          </p:val>
                                        </p:tav>
                                      </p:tavLst>
                                    </p:anim>
                                    <p:anim calcmode="lin" valueType="num">
                                      <p:cBhvr additive="base">
                                        <p:cTn id="64" dur="500" fill="hold"/>
                                        <p:tgtEl>
                                          <p:spTgt spid="205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5" grpId="0"/>
      <p:bldP spid="26" grpId="0"/>
      <p:bldP spid="29" grpId="0"/>
      <p:bldP spid="40" grpId="0"/>
      <p:bldP spid="41" grpId="0"/>
      <p:bldP spid="4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91646" y="1614284"/>
            <a:ext cx="9216406" cy="527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 name="Rectangle 3"/>
          <p:cNvSpPr>
            <a:spLocks noChangeArrowheads="1"/>
          </p:cNvSpPr>
          <p:nvPr/>
        </p:nvSpPr>
        <p:spPr bwMode="auto">
          <a:xfrm>
            <a:off x="227825" y="10147"/>
            <a:ext cx="7440519" cy="1143000"/>
          </a:xfrm>
          <a:prstGeom prst="rect">
            <a:avLst/>
          </a:prstGeom>
          <a:noFill/>
          <a:ln>
            <a:noFill/>
          </a:ln>
          <a:extLst/>
        </p:spPr>
        <p:style>
          <a:lnRef idx="2">
            <a:schemeClr val="dk1"/>
          </a:lnRef>
          <a:fillRef idx="1">
            <a:schemeClr val="lt1"/>
          </a:fillRef>
          <a:effectRef idx="0">
            <a:schemeClr val="dk1"/>
          </a:effectRef>
          <a:fontRef idx="minor">
            <a:schemeClr val="dk1"/>
          </a:fontRef>
        </p:style>
        <p:txBody>
          <a:bodyPr lIns="0" tIns="0" rIns="0" bIns="0" anchor="ctr"/>
          <a:lstStyle/>
          <a:p>
            <a:pPr defTabSz="955675" fontAlgn="base">
              <a:spcBef>
                <a:spcPct val="0"/>
              </a:spcBef>
              <a:spcAft>
                <a:spcPct val="0"/>
              </a:spcAft>
            </a:pPr>
            <a:endParaRPr lang="en-US" altLang="en-US" sz="3200" b="1" dirty="0">
              <a:solidFill>
                <a:srgbClr val="000000"/>
              </a:solidFill>
              <a:latin typeface="Calibri" pitchFamily="34" charset="0"/>
            </a:endParaRPr>
          </a:p>
        </p:txBody>
      </p:sp>
      <p:grpSp>
        <p:nvGrpSpPr>
          <p:cNvPr id="7" name="Group 6"/>
          <p:cNvGrpSpPr/>
          <p:nvPr/>
        </p:nvGrpSpPr>
        <p:grpSpPr>
          <a:xfrm>
            <a:off x="0" y="6298265"/>
            <a:ext cx="9180512" cy="587115"/>
            <a:chOff x="0" y="6239537"/>
            <a:chExt cx="9212088" cy="618462"/>
          </a:xfrm>
        </p:grpSpPr>
        <p:pic>
          <p:nvPicPr>
            <p:cNvPr id="8" name="Picture 7"/>
            <p:cNvPicPr>
              <a:picLocks noChangeAspect="1" noChangeArrowheads="1"/>
            </p:cNvPicPr>
            <p:nvPr/>
          </p:nvPicPr>
          <p:blipFill rotWithShape="1">
            <a:blip r:embed="rId2">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entagon 8"/>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pic>
        <p:nvPicPr>
          <p:cNvPr id="2" name="Picture 1" descr="Whole-genome sequencing for prediction of Mycobacterium tuberculosis drug susceptibility and resistance: a retrospective cohort study - The Lancet Infectious Diseases - Google Chrome"/>
          <p:cNvPicPr>
            <a:picLocks noChangeAspect="1"/>
          </p:cNvPicPr>
          <p:nvPr/>
        </p:nvPicPr>
        <p:blipFill rotWithShape="1">
          <a:blip r:embed="rId6">
            <a:extLst>
              <a:ext uri="{28A0092B-C50C-407E-A947-70E740481C1C}">
                <a14:useLocalDpi xmlns:a14="http://schemas.microsoft.com/office/drawing/2010/main" val="0"/>
              </a:ext>
            </a:extLst>
          </a:blip>
          <a:srcRect l="18725" t="15519" r="40045" b="35171"/>
          <a:stretch/>
        </p:blipFill>
        <p:spPr>
          <a:xfrm>
            <a:off x="108519" y="1124744"/>
            <a:ext cx="3770142" cy="2834024"/>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r="29251"/>
          <a:stretch/>
        </p:blipFill>
        <p:spPr>
          <a:xfrm>
            <a:off x="-17131" y="3914387"/>
            <a:ext cx="6469302" cy="2264246"/>
          </a:xfrm>
          <a:prstGeom prst="rect">
            <a:avLst/>
          </a:prstGeom>
        </p:spPr>
      </p:pic>
      <p:sp>
        <p:nvSpPr>
          <p:cNvPr id="15" name="Rectangle 5"/>
          <p:cNvSpPr>
            <a:spLocks noChangeArrowheads="1"/>
          </p:cNvSpPr>
          <p:nvPr/>
        </p:nvSpPr>
        <p:spPr bwMode="auto">
          <a:xfrm>
            <a:off x="108519" y="124406"/>
            <a:ext cx="9144001" cy="1068154"/>
          </a:xfrm>
          <a:prstGeom prst="rect">
            <a:avLst/>
          </a:prstGeom>
          <a:noFill/>
          <a:ln w="9525" algn="ctr">
            <a:noFill/>
            <a:round/>
            <a:headEnd/>
            <a:tailEnd/>
          </a:ln>
        </p:spPr>
        <p:txBody>
          <a:bodyPr lIns="91364" tIns="45685" rIns="91364" bIns="45685"/>
          <a:lstStyle/>
          <a:p>
            <a:pPr fontAlgn="base">
              <a:spcBef>
                <a:spcPct val="0"/>
              </a:spcBef>
              <a:spcAft>
                <a:spcPct val="0"/>
              </a:spcAft>
              <a:defRPr/>
            </a:pPr>
            <a:r>
              <a:rPr lang="en-GB" altLang="en-US" sz="2400" b="1" dirty="0" smtClean="0">
                <a:solidFill>
                  <a:prstClr val="black"/>
                </a:solidFill>
                <a:latin typeface="Century Gothic" panose="020B0502020202020204" pitchFamily="34" charset="0"/>
                <a:cs typeface="Calibri" panose="020F0502020204030204" pitchFamily="34" charset="0"/>
              </a:rPr>
              <a:t>Whole genome sequencing in 3 years</a:t>
            </a:r>
          </a:p>
          <a:p>
            <a:pPr fontAlgn="base">
              <a:spcBef>
                <a:spcPct val="0"/>
              </a:spcBef>
              <a:spcAft>
                <a:spcPct val="0"/>
              </a:spcAft>
              <a:defRPr/>
            </a:pPr>
            <a:r>
              <a:rPr lang="en-US" sz="2400" b="1" dirty="0" smtClean="0">
                <a:solidFill>
                  <a:srgbClr val="000000"/>
                </a:solidFill>
                <a:latin typeface="Century Gothic" panose="020B0502020202020204" pitchFamily="34" charset="0"/>
                <a:cs typeface="Calibri" panose="020F0502020204030204" pitchFamily="34" charset="0"/>
              </a:rPr>
              <a:t>Results </a:t>
            </a:r>
            <a:r>
              <a:rPr lang="en-US" sz="2400" b="1" dirty="0">
                <a:solidFill>
                  <a:srgbClr val="000000"/>
                </a:solidFill>
                <a:latin typeface="Century Gothic" panose="020B0502020202020204" pitchFamily="34" charset="0"/>
                <a:cs typeface="Calibri" panose="020F0502020204030204" pitchFamily="34" charset="0"/>
              </a:rPr>
              <a:t>from sputum </a:t>
            </a:r>
            <a:r>
              <a:rPr lang="en-US" sz="2400" b="1" dirty="0" smtClean="0">
                <a:solidFill>
                  <a:srgbClr val="000000"/>
                </a:solidFill>
                <a:latin typeface="Century Gothic" panose="020B0502020202020204" pitchFamily="34" charset="0"/>
                <a:cs typeface="Calibri" panose="020F0502020204030204" pitchFamily="34" charset="0"/>
              </a:rPr>
              <a:t>samples </a:t>
            </a:r>
            <a:r>
              <a:rPr lang="en-US" sz="2400" b="1" dirty="0">
                <a:solidFill>
                  <a:srgbClr val="000000"/>
                </a:solidFill>
                <a:latin typeface="Century Gothic" panose="020B0502020202020204" pitchFamily="34" charset="0"/>
                <a:cs typeface="Calibri" panose="020F0502020204030204" pitchFamily="34" charset="0"/>
              </a:rPr>
              <a:t>i</a:t>
            </a:r>
            <a:r>
              <a:rPr lang="en-US" sz="2400" b="1" dirty="0" smtClean="0">
                <a:solidFill>
                  <a:srgbClr val="000000"/>
                </a:solidFill>
                <a:latin typeface="Century Gothic" panose="020B0502020202020204" pitchFamily="34" charset="0"/>
                <a:cs typeface="Calibri" panose="020F0502020204030204" pitchFamily="34" charset="0"/>
              </a:rPr>
              <a:t>n </a:t>
            </a:r>
            <a:r>
              <a:rPr lang="en-US" sz="2400" b="1" dirty="0">
                <a:solidFill>
                  <a:srgbClr val="000000"/>
                </a:solidFill>
                <a:latin typeface="Century Gothic" panose="020B0502020202020204" pitchFamily="34" charset="0"/>
                <a:cs typeface="Calibri" panose="020F0502020204030204" pitchFamily="34" charset="0"/>
              </a:rPr>
              <a:t>less </a:t>
            </a:r>
            <a:r>
              <a:rPr lang="en-US" sz="2400" b="1" dirty="0" smtClean="0">
                <a:solidFill>
                  <a:srgbClr val="000000"/>
                </a:solidFill>
                <a:latin typeface="Century Gothic" panose="020B0502020202020204" pitchFamily="34" charset="0"/>
                <a:cs typeface="Calibri" panose="020F0502020204030204" pitchFamily="34" charset="0"/>
              </a:rPr>
              <a:t>than 48 hours </a:t>
            </a:r>
            <a:endParaRPr lang="en-GB" altLang="en-US" sz="2400" b="1" dirty="0" smtClean="0">
              <a:solidFill>
                <a:prstClr val="black"/>
              </a:solidFill>
              <a:latin typeface="Century Gothic" panose="020B0502020202020204" pitchFamily="34" charset="0"/>
              <a:cs typeface="Calibri" panose="020F0502020204030204" pitchFamily="34" charset="0"/>
            </a:endParaRPr>
          </a:p>
          <a:p>
            <a:pPr fontAlgn="base">
              <a:spcBef>
                <a:spcPct val="0"/>
              </a:spcBef>
              <a:spcAft>
                <a:spcPct val="0"/>
              </a:spcAft>
              <a:defRPr/>
            </a:pPr>
            <a:endParaRPr lang="en-GB" altLang="en-US" sz="3200" b="1" dirty="0">
              <a:solidFill>
                <a:prstClr val="black"/>
              </a:solidFill>
              <a:latin typeface="Century Gothic" panose="020B0502020202020204" pitchFamily="34" charset="0"/>
              <a:cs typeface="Calibri" panose="020F0502020204030204" pitchFamily="34" charset="0"/>
            </a:endParaRPr>
          </a:p>
        </p:txBody>
      </p:sp>
      <p:sp>
        <p:nvSpPr>
          <p:cNvPr id="16" name="Rectangle 15"/>
          <p:cNvSpPr>
            <a:spLocks noChangeArrowheads="1"/>
          </p:cNvSpPr>
          <p:nvPr/>
        </p:nvSpPr>
        <p:spPr bwMode="auto">
          <a:xfrm flipV="1">
            <a:off x="130669" y="984250"/>
            <a:ext cx="7804602"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entury Gothic" panose="020B0502020202020204" pitchFamily="34" charset="0"/>
              <a:cs typeface="Arial" charset="0"/>
            </a:endParaRPr>
          </a:p>
        </p:txBody>
      </p:sp>
      <p:sp>
        <p:nvSpPr>
          <p:cNvPr id="14" name="TextBox 13"/>
          <p:cNvSpPr txBox="1"/>
          <p:nvPr/>
        </p:nvSpPr>
        <p:spPr>
          <a:xfrm>
            <a:off x="6350605" y="1875596"/>
            <a:ext cx="2757899" cy="3785652"/>
          </a:xfrm>
          <a:prstGeom prst="rect">
            <a:avLst/>
          </a:prstGeom>
          <a:solidFill>
            <a:schemeClr val="bg1"/>
          </a:solid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000" dirty="0" smtClean="0">
                <a:solidFill>
                  <a:srgbClr val="000000"/>
                </a:solidFill>
                <a:latin typeface="Calibri" panose="020F0502020204030204" pitchFamily="34" charset="0"/>
                <a:cs typeface="Calibri" panose="020F0502020204030204" pitchFamily="34" charset="0"/>
              </a:rPr>
              <a:t>Accurate </a:t>
            </a:r>
            <a:r>
              <a:rPr lang="en-US" sz="2000" dirty="0">
                <a:solidFill>
                  <a:srgbClr val="000000"/>
                </a:solidFill>
                <a:latin typeface="Calibri" panose="020F0502020204030204" pitchFamily="34" charset="0"/>
                <a:cs typeface="Calibri" panose="020F0502020204030204" pitchFamily="34" charset="0"/>
              </a:rPr>
              <a:t>sequencing of </a:t>
            </a:r>
            <a:r>
              <a:rPr lang="en-US" sz="2000" i="1" dirty="0" err="1" smtClean="0">
                <a:solidFill>
                  <a:srgbClr val="000000"/>
                </a:solidFill>
                <a:latin typeface="Calibri" panose="020F0502020204030204" pitchFamily="34" charset="0"/>
                <a:cs typeface="Calibri" panose="020F0502020204030204" pitchFamily="34" charset="0"/>
              </a:rPr>
              <a:t>M.tuberculosis</a:t>
            </a:r>
            <a:r>
              <a:rPr lang="en-US" sz="2000" dirty="0">
                <a:solidFill>
                  <a:srgbClr val="000000"/>
                </a:solidFill>
                <a:latin typeface="Calibri" panose="020F0502020204030204" pitchFamily="34" charset="0"/>
                <a:cs typeface="Calibri" panose="020F0502020204030204" pitchFamily="34" charset="0"/>
              </a:rPr>
              <a:t/>
            </a:r>
            <a:br>
              <a:rPr lang="en-US" sz="2000" dirty="0">
                <a:solidFill>
                  <a:srgbClr val="000000"/>
                </a:solidFill>
                <a:latin typeface="Calibri" panose="020F0502020204030204" pitchFamily="34" charset="0"/>
                <a:cs typeface="Calibri" panose="020F0502020204030204" pitchFamily="34" charset="0"/>
              </a:rPr>
            </a:br>
            <a:r>
              <a:rPr lang="en-US" sz="2000" dirty="0" smtClean="0">
                <a:solidFill>
                  <a:srgbClr val="000000"/>
                </a:solidFill>
                <a:latin typeface="Calibri" panose="020F0502020204030204" pitchFamily="34" charset="0"/>
                <a:cs typeface="Calibri" panose="020F0502020204030204" pitchFamily="34" charset="0"/>
              </a:rPr>
              <a:t>genome</a:t>
            </a:r>
            <a:r>
              <a:rPr lang="en-US" sz="2000" b="1" dirty="0" smtClean="0">
                <a:solidFill>
                  <a:srgbClr val="FF0000"/>
                </a:solidFill>
                <a:latin typeface="Calibri" panose="020F0502020204030204" pitchFamily="34" charset="0"/>
                <a:cs typeface="Calibri" panose="020F0502020204030204" pitchFamily="34" charset="0"/>
              </a:rPr>
              <a:t> </a:t>
            </a:r>
            <a:r>
              <a:rPr lang="en-US" sz="2000" b="1" dirty="0">
                <a:solidFill>
                  <a:srgbClr val="FF0000"/>
                </a:solidFill>
                <a:latin typeface="Calibri" panose="020F0502020204030204" pitchFamily="34" charset="0"/>
                <a:cs typeface="Calibri" panose="020F0502020204030204" pitchFamily="34" charset="0"/>
              </a:rPr>
              <a:t>directly </a:t>
            </a:r>
            <a:r>
              <a:rPr lang="en-US" sz="2000" dirty="0">
                <a:solidFill>
                  <a:srgbClr val="000000"/>
                </a:solidFill>
                <a:latin typeface="Calibri" panose="020F0502020204030204" pitchFamily="34" charset="0"/>
                <a:cs typeface="Calibri" panose="020F0502020204030204" pitchFamily="34" charset="0"/>
              </a:rPr>
              <a:t>from uncultured </a:t>
            </a:r>
            <a:r>
              <a:rPr lang="en-US" sz="2000" dirty="0" smtClean="0">
                <a:solidFill>
                  <a:srgbClr val="000000"/>
                </a:solidFill>
                <a:latin typeface="Calibri" panose="020F0502020204030204" pitchFamily="34" charset="0"/>
                <a:cs typeface="Calibri" panose="020F0502020204030204" pitchFamily="34" charset="0"/>
              </a:rPr>
              <a:t>sputa.</a:t>
            </a:r>
            <a:br>
              <a:rPr lang="en-US" sz="2000" dirty="0" smtClean="0">
                <a:solidFill>
                  <a:srgbClr val="000000"/>
                </a:solidFill>
                <a:latin typeface="Calibri" panose="020F0502020204030204" pitchFamily="34" charset="0"/>
                <a:cs typeface="Calibri" panose="020F0502020204030204" pitchFamily="34" charset="0"/>
              </a:rPr>
            </a:br>
            <a:endParaRPr lang="en-US" sz="2000" dirty="0">
              <a:solidFill>
                <a:srgbClr val="000000"/>
              </a:solidFill>
              <a:latin typeface="Calibri" panose="020F0502020204030204" pitchFamily="34" charset="0"/>
              <a:cs typeface="Calibri" panose="020F0502020204030204" pitchFamily="34" charset="0"/>
            </a:endParaRPr>
          </a:p>
          <a:p>
            <a:pPr marL="342900" indent="-342900" fontAlgn="base">
              <a:spcBef>
                <a:spcPct val="0"/>
              </a:spcBef>
              <a:spcAft>
                <a:spcPct val="0"/>
              </a:spcAft>
              <a:buFont typeface="Arial" panose="020B0604020202020204" pitchFamily="34" charset="0"/>
              <a:buChar char="•"/>
            </a:pPr>
            <a:r>
              <a:rPr lang="en-US" sz="2000" b="1" dirty="0" smtClean="0">
                <a:solidFill>
                  <a:srgbClr val="FF0000"/>
                </a:solidFill>
                <a:latin typeface="Calibri" panose="020F0502020204030204" pitchFamily="34" charset="0"/>
                <a:cs typeface="Calibri" panose="020F0502020204030204" pitchFamily="34" charset="0"/>
              </a:rPr>
              <a:t>Identification </a:t>
            </a:r>
            <a:r>
              <a:rPr lang="en-US" sz="2000" b="1" dirty="0">
                <a:solidFill>
                  <a:srgbClr val="FF0000"/>
                </a:solidFill>
                <a:latin typeface="Calibri" panose="020F0502020204030204" pitchFamily="34" charset="0"/>
                <a:cs typeface="Calibri" panose="020F0502020204030204" pitchFamily="34" charset="0"/>
              </a:rPr>
              <a:t>of </a:t>
            </a:r>
            <a:r>
              <a:rPr lang="en-US" sz="2000" b="1" dirty="0" smtClean="0">
                <a:solidFill>
                  <a:srgbClr val="FF0000"/>
                </a:solidFill>
                <a:latin typeface="Calibri" panose="020F0502020204030204" pitchFamily="34" charset="0"/>
                <a:cs typeface="Calibri" panose="020F0502020204030204" pitchFamily="34" charset="0"/>
              </a:rPr>
              <a:t>resistance </a:t>
            </a:r>
            <a:r>
              <a:rPr lang="en-US" sz="2000" b="1" dirty="0">
                <a:solidFill>
                  <a:srgbClr val="FF0000"/>
                </a:solidFill>
                <a:latin typeface="Calibri" panose="020F0502020204030204" pitchFamily="34" charset="0"/>
                <a:cs typeface="Calibri" panose="020F0502020204030204" pitchFamily="34" charset="0"/>
              </a:rPr>
              <a:t>mutations </a:t>
            </a:r>
            <a:r>
              <a:rPr lang="en-US" sz="2000" dirty="0" smtClean="0">
                <a:solidFill>
                  <a:srgbClr val="000000"/>
                </a:solidFill>
                <a:latin typeface="Calibri" panose="020F0502020204030204" pitchFamily="34" charset="0"/>
                <a:cs typeface="Calibri" panose="020F0502020204030204" pitchFamily="34" charset="0"/>
              </a:rPr>
              <a:t>offers </a:t>
            </a:r>
            <a:r>
              <a:rPr lang="en-US" sz="2000" dirty="0">
                <a:solidFill>
                  <a:srgbClr val="000000"/>
                </a:solidFill>
                <a:latin typeface="Calibri" panose="020F0502020204030204" pitchFamily="34" charset="0"/>
                <a:cs typeface="Calibri" panose="020F0502020204030204" pitchFamily="34" charset="0"/>
              </a:rPr>
              <a:t>the prospect for </a:t>
            </a:r>
            <a:r>
              <a:rPr lang="en-US" sz="2000" b="1" dirty="0" smtClean="0">
                <a:solidFill>
                  <a:srgbClr val="FF0000"/>
                </a:solidFill>
                <a:latin typeface="Calibri" panose="020F0502020204030204" pitchFamily="34" charset="0"/>
                <a:cs typeface="Calibri" panose="020F0502020204030204" pitchFamily="34" charset="0"/>
              </a:rPr>
              <a:t>rational </a:t>
            </a:r>
            <a:r>
              <a:rPr lang="en-US" sz="2000" dirty="0">
                <a:solidFill>
                  <a:srgbClr val="000000"/>
                </a:solidFill>
                <a:latin typeface="Calibri" panose="020F0502020204030204" pitchFamily="34" charset="0"/>
                <a:cs typeface="Calibri" panose="020F0502020204030204" pitchFamily="34" charset="0"/>
              </a:rPr>
              <a:t>rather than empirical treatment of </a:t>
            </a:r>
            <a:r>
              <a:rPr lang="en-US" sz="2000" dirty="0" smtClean="0">
                <a:solidFill>
                  <a:srgbClr val="000000"/>
                </a:solidFill>
                <a:latin typeface="Calibri" panose="020F0502020204030204" pitchFamily="34" charset="0"/>
                <a:cs typeface="Calibri" panose="020F0502020204030204" pitchFamily="34" charset="0"/>
              </a:rPr>
              <a:t>MDR-TB</a:t>
            </a:r>
            <a:endParaRPr lang="en-GB" sz="2000" dirty="0">
              <a:solidFill>
                <a:srgbClr val="000000"/>
              </a:solidFill>
              <a:latin typeface="Calibri" panose="020F0502020204030204" pitchFamily="34" charset="0"/>
              <a:cs typeface="Calibri" panose="020F0502020204030204" pitchFamily="34" charset="0"/>
            </a:endParaRPr>
          </a:p>
        </p:txBody>
      </p:sp>
      <p:pic>
        <p:nvPicPr>
          <p:cNvPr id="5" name="Picture 4" descr="Rapid Whole-Genome Sequencing of Mycobacterium tuberculosis Isolates Directly from Clinical Samples - Google Chrome"/>
          <p:cNvPicPr>
            <a:picLocks noChangeAspect="1"/>
          </p:cNvPicPr>
          <p:nvPr/>
        </p:nvPicPr>
        <p:blipFill rotWithShape="1">
          <a:blip r:embed="rId8">
            <a:extLst>
              <a:ext uri="{28A0092B-C50C-407E-A947-70E740481C1C}">
                <a14:useLocalDpi xmlns:a14="http://schemas.microsoft.com/office/drawing/2010/main" val="0"/>
              </a:ext>
            </a:extLst>
          </a:blip>
          <a:srcRect l="14278" t="17357" r="40414" b="48657"/>
          <a:stretch/>
        </p:blipFill>
        <p:spPr>
          <a:xfrm>
            <a:off x="2347715" y="1844824"/>
            <a:ext cx="4104456" cy="1935112"/>
          </a:xfrm>
          <a:prstGeom prst="rect">
            <a:avLst/>
          </a:prstGeom>
        </p:spPr>
      </p:pic>
      <p:pic>
        <p:nvPicPr>
          <p:cNvPr id="19"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08" t="9366" r="1205" b="1799"/>
          <a:stretch/>
        </p:blipFill>
        <p:spPr bwMode="auto">
          <a:xfrm>
            <a:off x="7935271" y="418249"/>
            <a:ext cx="1006155" cy="562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7775844" y="44624"/>
            <a:ext cx="1332660" cy="369332"/>
          </a:xfrm>
          <a:prstGeom prst="rect">
            <a:avLst/>
          </a:prstGeom>
          <a:noFill/>
        </p:spPr>
        <p:txBody>
          <a:bodyPr wrap="square" rtlCol="0">
            <a:spAutoFit/>
          </a:bodyPr>
          <a:lstStyle/>
          <a:p>
            <a:pPr algn="ctr"/>
            <a:r>
              <a:rPr lang="en-GB" b="1" dirty="0" smtClean="0">
                <a:solidFill>
                  <a:srgbClr val="0070C0"/>
                </a:solidFill>
                <a:latin typeface="Calibri"/>
                <a:cs typeface="Arial" charset="0"/>
              </a:rPr>
              <a:t>PILLAR 1</a:t>
            </a:r>
            <a:endParaRPr lang="en-GB" b="1" dirty="0">
              <a:solidFill>
                <a:srgbClr val="1F497D"/>
              </a:solidFill>
              <a:latin typeface="Calibri"/>
              <a:cs typeface="Arial" charset="0"/>
            </a:endParaRPr>
          </a:p>
        </p:txBody>
      </p:sp>
    </p:spTree>
    <p:extLst>
      <p:ext uri="{BB962C8B-B14F-4D97-AF65-F5344CB8AC3E}">
        <p14:creationId xmlns:p14="http://schemas.microsoft.com/office/powerpoint/2010/main" val="3982279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22" y="1412615"/>
            <a:ext cx="1785116" cy="1785116"/>
          </a:xfrm>
          <a:prstGeom prst="rect">
            <a:avLst/>
          </a:prstGeom>
        </p:spPr>
      </p:pic>
      <p:sp>
        <p:nvSpPr>
          <p:cNvPr id="6" name="Rectangle 3"/>
          <p:cNvSpPr>
            <a:spLocks noChangeArrowheads="1"/>
          </p:cNvSpPr>
          <p:nvPr/>
        </p:nvSpPr>
        <p:spPr bwMode="auto">
          <a:xfrm>
            <a:off x="227825" y="10147"/>
            <a:ext cx="8808671" cy="898573"/>
          </a:xfrm>
          <a:prstGeom prst="rect">
            <a:avLst/>
          </a:prstGeom>
          <a:noFill/>
          <a:ln>
            <a:noFill/>
          </a:ln>
          <a:extLst/>
        </p:spPr>
        <p:style>
          <a:lnRef idx="2">
            <a:schemeClr val="dk1"/>
          </a:lnRef>
          <a:fillRef idx="1">
            <a:schemeClr val="lt1"/>
          </a:fillRef>
          <a:effectRef idx="0">
            <a:schemeClr val="dk1"/>
          </a:effectRef>
          <a:fontRef idx="minor">
            <a:schemeClr val="dk1"/>
          </a:fontRef>
        </p:style>
        <p:txBody>
          <a:bodyPr lIns="0" tIns="0" rIns="0" bIns="0" anchor="ctr"/>
          <a:lstStyle/>
          <a:p>
            <a:pPr defTabSz="955675" fontAlgn="base">
              <a:spcBef>
                <a:spcPct val="0"/>
              </a:spcBef>
              <a:spcAft>
                <a:spcPct val="0"/>
              </a:spcAft>
            </a:pPr>
            <a:endParaRPr lang="en-US" altLang="en-US" sz="2400" b="1" dirty="0">
              <a:solidFill>
                <a:srgbClr val="000000"/>
              </a:solidFill>
              <a:latin typeface="Calibri" panose="020F0502020204030204" pitchFamily="34" charset="0"/>
              <a:cs typeface="Calibri" panose="020F0502020204030204" pitchFamily="34" charset="0"/>
            </a:endParaRPr>
          </a:p>
        </p:txBody>
      </p:sp>
      <p:grpSp>
        <p:nvGrpSpPr>
          <p:cNvPr id="7" name="Group 6"/>
          <p:cNvGrpSpPr/>
          <p:nvPr/>
        </p:nvGrpSpPr>
        <p:grpSpPr>
          <a:xfrm>
            <a:off x="0" y="6298269"/>
            <a:ext cx="9180512" cy="587115"/>
            <a:chOff x="0" y="6239537"/>
            <a:chExt cx="9212088" cy="618462"/>
          </a:xfrm>
        </p:grpSpPr>
        <p:pic>
          <p:nvPicPr>
            <p:cNvPr id="8" name="Picture 7"/>
            <p:cNvPicPr>
              <a:picLocks noChangeAspect="1" noChangeArrowheads="1"/>
            </p:cNvPicPr>
            <p:nvPr/>
          </p:nvPicPr>
          <p:blipFill rotWithShape="1">
            <a:blip r:embed="rId3">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entagon 8"/>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latin typeface="Calibri" panose="020F0502020204030204" pitchFamily="34" charset="0"/>
                <a:cs typeface="Calibri" panose="020F0502020204030204" pitchFamily="34" charset="0"/>
              </a:endParaRPr>
            </a:p>
          </p:txBody>
        </p:sp>
        <p:pic>
          <p:nvPicPr>
            <p:cNvPr id="11"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
        <p:nvSpPr>
          <p:cNvPr id="16" name="Title 2"/>
          <p:cNvSpPr>
            <a:spLocks noGrp="1"/>
          </p:cNvSpPr>
          <p:nvPr>
            <p:ph type="title"/>
          </p:nvPr>
        </p:nvSpPr>
        <p:spPr>
          <a:xfrm>
            <a:off x="214884" y="194916"/>
            <a:ext cx="8605588" cy="785812"/>
          </a:xfrm>
        </p:spPr>
        <p:txBody>
          <a:bodyPr lIns="91434" tIns="45717" rIns="91434" bIns="45717"/>
          <a:lstStyle/>
          <a:p>
            <a:pPr algn="l">
              <a:lnSpc>
                <a:spcPts val="3700"/>
              </a:lnSpc>
            </a:pPr>
            <a:r>
              <a:rPr lang="en-GB" altLang="en-US" sz="3200" b="1" dirty="0" smtClean="0">
                <a:solidFill>
                  <a:srgbClr val="FF0000"/>
                </a:solidFill>
                <a:latin typeface="Century Gothic" panose="020B0502020202020204" pitchFamily="34" charset="0"/>
                <a:cs typeface="Calibri" panose="020F0502020204030204" pitchFamily="34" charset="0"/>
              </a:rPr>
              <a:t>Precision </a:t>
            </a:r>
            <a:r>
              <a:rPr lang="en-GB" altLang="en-US" sz="3200" b="1" dirty="0" smtClean="0">
                <a:latin typeface="Century Gothic" panose="020B0502020202020204" pitchFamily="34" charset="0"/>
                <a:cs typeface="Calibri" panose="020F0502020204030204" pitchFamily="34" charset="0"/>
              </a:rPr>
              <a:t>in TB preventive therapy</a:t>
            </a:r>
          </a:p>
        </p:txBody>
      </p:sp>
      <p:sp>
        <p:nvSpPr>
          <p:cNvPr id="17" name="Rectangle 16"/>
          <p:cNvSpPr>
            <a:spLocks noChangeArrowheads="1"/>
          </p:cNvSpPr>
          <p:nvPr/>
        </p:nvSpPr>
        <p:spPr bwMode="auto">
          <a:xfrm>
            <a:off x="293421" y="908720"/>
            <a:ext cx="6565199"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655841" y="1871724"/>
            <a:ext cx="934408" cy="934408"/>
          </a:xfrm>
          <a:prstGeom prst="rect">
            <a:avLst/>
          </a:prstGeom>
        </p:spPr>
      </p:pic>
      <p:sp>
        <p:nvSpPr>
          <p:cNvPr id="36" name="Text Box 39"/>
          <p:cNvSpPr txBox="1"/>
          <p:nvPr/>
        </p:nvSpPr>
        <p:spPr>
          <a:xfrm>
            <a:off x="279977" y="3260839"/>
            <a:ext cx="1798561" cy="9153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200" b="1" cap="all" dirty="0" smtClean="0">
                <a:solidFill>
                  <a:srgbClr val="000000"/>
                </a:solidFill>
                <a:latin typeface="Calibri" panose="020F0502020204030204" pitchFamily="34" charset="0"/>
                <a:ea typeface="SimSun"/>
                <a:cs typeface="Calibri" panose="020F0502020204030204" pitchFamily="34" charset="0"/>
              </a:rPr>
              <a:t>1/3 of the world’s population estimated to have latent </a:t>
            </a:r>
            <a:r>
              <a:rPr lang="en-GB" sz="1200" b="1" cap="all" dirty="0" err="1" smtClean="0">
                <a:solidFill>
                  <a:srgbClr val="000000"/>
                </a:solidFill>
                <a:latin typeface="Calibri" panose="020F0502020204030204" pitchFamily="34" charset="0"/>
                <a:ea typeface="SimSun"/>
                <a:cs typeface="Calibri" panose="020F0502020204030204" pitchFamily="34" charset="0"/>
              </a:rPr>
              <a:t>tb</a:t>
            </a:r>
            <a:endParaRPr lang="en-GB" sz="1200" b="1" cap="all" dirty="0">
              <a:solidFill>
                <a:srgbClr val="000000"/>
              </a:solidFill>
              <a:latin typeface="Calibri" panose="020F0502020204030204" pitchFamily="34" charset="0"/>
              <a:ea typeface="SimSun"/>
              <a:cs typeface="Calibri" panose="020F0502020204030204" pitchFamily="34" charset="0"/>
            </a:endParaRPr>
          </a:p>
        </p:txBody>
      </p:sp>
      <p:grpSp>
        <p:nvGrpSpPr>
          <p:cNvPr id="5" name="Group 4"/>
          <p:cNvGrpSpPr/>
          <p:nvPr/>
        </p:nvGrpSpPr>
        <p:grpSpPr>
          <a:xfrm>
            <a:off x="5580112" y="1988840"/>
            <a:ext cx="3779912" cy="3738443"/>
            <a:chOff x="5580112" y="1988840"/>
            <a:chExt cx="3779912" cy="3738443"/>
          </a:xfrm>
        </p:grpSpPr>
        <p:grpSp>
          <p:nvGrpSpPr>
            <p:cNvPr id="60" name="Group 59"/>
            <p:cNvGrpSpPr/>
            <p:nvPr/>
          </p:nvGrpSpPr>
          <p:grpSpPr>
            <a:xfrm>
              <a:off x="5580112" y="3068964"/>
              <a:ext cx="1166961" cy="2658319"/>
              <a:chOff x="5925319" y="2852936"/>
              <a:chExt cx="1166961" cy="2658319"/>
            </a:xfrm>
          </p:grpSpPr>
          <p:sp>
            <p:nvSpPr>
              <p:cNvPr id="59" name="Bent-Up Arrow 58"/>
              <p:cNvSpPr/>
              <p:nvPr/>
            </p:nvSpPr>
            <p:spPr>
              <a:xfrm rot="16200000" flipH="1">
                <a:off x="5168558" y="3801572"/>
                <a:ext cx="2111617" cy="598096"/>
              </a:xfrm>
              <a:prstGeom prst="bentUpArrow">
                <a:avLst/>
              </a:prstGeom>
              <a:solidFill>
                <a:srgbClr val="0093D5"/>
              </a:solidFill>
              <a:ln>
                <a:solidFill>
                  <a:srgbClr val="0093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63" name="Rectangle 62"/>
              <p:cNvSpPr/>
              <p:nvPr/>
            </p:nvSpPr>
            <p:spPr>
              <a:xfrm>
                <a:off x="5925319" y="4725140"/>
                <a:ext cx="299048" cy="5562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sp>
            <p:nvSpPr>
              <p:cNvPr id="33" name="Text Box 39"/>
              <p:cNvSpPr txBox="1"/>
              <p:nvPr/>
            </p:nvSpPr>
            <p:spPr>
              <a:xfrm rot="5400000">
                <a:off x="5470770" y="4090945"/>
                <a:ext cx="2472955" cy="3676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200" b="1" dirty="0" smtClean="0">
                    <a:solidFill>
                      <a:srgbClr val="BBE0E3">
                        <a:lumMod val="25000"/>
                      </a:srgbClr>
                    </a:solidFill>
                    <a:latin typeface="Calibri" panose="020F0502020204030204" pitchFamily="34" charset="0"/>
                    <a:ea typeface="SimSun"/>
                    <a:cs typeface="Calibri" panose="020F0502020204030204" pitchFamily="34" charset="0"/>
                  </a:rPr>
                  <a:t>POSITIVE</a:t>
                </a:r>
              </a:p>
              <a:p>
                <a:pPr algn="ctr" fontAlgn="base">
                  <a:lnSpc>
                    <a:spcPct val="115000"/>
                  </a:lnSpc>
                  <a:spcBef>
                    <a:spcPct val="0"/>
                  </a:spcBef>
                </a:pPr>
                <a:r>
                  <a:rPr lang="en-GB" sz="1200" b="1" dirty="0" smtClean="0">
                    <a:solidFill>
                      <a:srgbClr val="BBE0E3">
                        <a:lumMod val="25000"/>
                      </a:srgbClr>
                    </a:solidFill>
                    <a:latin typeface="Calibri" panose="020F0502020204030204" pitchFamily="34" charset="0"/>
                    <a:ea typeface="SimSun"/>
                    <a:cs typeface="Calibri" panose="020F0502020204030204" pitchFamily="34" charset="0"/>
                  </a:rPr>
                  <a:t> </a:t>
                </a:r>
                <a:endParaRPr lang="en-GB" sz="1200" b="1" dirty="0">
                  <a:solidFill>
                    <a:srgbClr val="BBE0E3">
                      <a:lumMod val="25000"/>
                    </a:srgbClr>
                  </a:solidFill>
                  <a:latin typeface="Calibri" panose="020F0502020204030204" pitchFamily="34" charset="0"/>
                  <a:ea typeface="SimSun"/>
                  <a:cs typeface="Calibri" panose="020F0502020204030204" pitchFamily="34" charset="0"/>
                </a:endParaRPr>
              </a:p>
            </p:txBody>
          </p:sp>
          <p:sp>
            <p:nvSpPr>
              <p:cNvPr id="61" name="Right Arrow 60"/>
              <p:cNvSpPr/>
              <p:nvPr/>
            </p:nvSpPr>
            <p:spPr>
              <a:xfrm>
                <a:off x="6372200" y="2852936"/>
                <a:ext cx="720080" cy="566743"/>
              </a:xfrm>
              <a:prstGeom prst="rightArrow">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grpSp>
        <p:sp>
          <p:nvSpPr>
            <p:cNvPr id="65" name="Text Box 39"/>
            <p:cNvSpPr txBox="1"/>
            <p:nvPr/>
          </p:nvSpPr>
          <p:spPr>
            <a:xfrm>
              <a:off x="6948264" y="1988840"/>
              <a:ext cx="1907704" cy="4954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spcBef>
                  <a:spcPct val="0"/>
                </a:spcBef>
              </a:pPr>
              <a:r>
                <a:rPr lang="en-GB" sz="1400" b="1" dirty="0" smtClean="0">
                  <a:solidFill>
                    <a:srgbClr val="000000"/>
                  </a:solidFill>
                  <a:latin typeface="Calibri" panose="020F0502020204030204" pitchFamily="34" charset="0"/>
                  <a:ea typeface="SimSun"/>
                  <a:cs typeface="Calibri" panose="020F0502020204030204" pitchFamily="34" charset="0"/>
                </a:rPr>
                <a:t>ISONIAZID PREVENTIVE </a:t>
              </a:r>
            </a:p>
            <a:p>
              <a:pPr algn="ctr" fontAlgn="base">
                <a:spcBef>
                  <a:spcPct val="0"/>
                </a:spcBef>
              </a:pPr>
              <a:r>
                <a:rPr lang="en-GB" sz="1400" b="1" dirty="0" smtClean="0">
                  <a:solidFill>
                    <a:srgbClr val="000000"/>
                  </a:solidFill>
                  <a:latin typeface="Calibri" panose="020F0502020204030204" pitchFamily="34" charset="0"/>
                  <a:ea typeface="SimSun"/>
                  <a:cs typeface="Calibri" panose="020F0502020204030204" pitchFamily="34" charset="0"/>
                </a:rPr>
                <a:t>THERAPY</a:t>
              </a:r>
            </a:p>
            <a:p>
              <a:pPr algn="ctr" fontAlgn="base">
                <a:spcBef>
                  <a:spcPct val="0"/>
                </a:spcBef>
              </a:pPr>
              <a:r>
                <a:rPr lang="en-GB" sz="1200" dirty="0" smtClean="0">
                  <a:solidFill>
                    <a:srgbClr val="000000"/>
                  </a:solidFill>
                  <a:latin typeface="Calibri" panose="020F0502020204030204" pitchFamily="34" charset="0"/>
                  <a:ea typeface="SimSun"/>
                  <a:cs typeface="Calibri" panose="020F0502020204030204" pitchFamily="34" charset="0"/>
                </a:rPr>
                <a:t>(to be phased out)</a:t>
              </a:r>
            </a:p>
            <a:p>
              <a:pPr algn="ctr" fontAlgn="base">
                <a:spcBef>
                  <a:spcPct val="0"/>
                </a:spcBef>
              </a:pPr>
              <a:endParaRPr lang="en-GB" sz="1200" b="1" dirty="0" smtClean="0">
                <a:solidFill>
                  <a:srgbClr val="000000"/>
                </a:solidFill>
                <a:latin typeface="Calibri" panose="020F0502020204030204" pitchFamily="34" charset="0"/>
                <a:ea typeface="SimSun"/>
                <a:cs typeface="Calibri" panose="020F0502020204030204" pitchFamily="34" charset="0"/>
              </a:endParaRPr>
            </a:p>
            <a:p>
              <a:pPr algn="ctr" fontAlgn="base">
                <a:spcBef>
                  <a:spcPct val="0"/>
                </a:spcBef>
              </a:pPr>
              <a:r>
                <a:rPr lang="en-GB" sz="1200" b="1" dirty="0" smtClean="0">
                  <a:solidFill>
                    <a:srgbClr val="000000"/>
                  </a:solidFill>
                  <a:latin typeface="Calibri" panose="020F0502020204030204" pitchFamily="34" charset="0"/>
                  <a:ea typeface="SimSun"/>
                  <a:cs typeface="Calibri" panose="020F0502020204030204" pitchFamily="34" charset="0"/>
                </a:rPr>
                <a:t> </a:t>
              </a:r>
              <a:endParaRPr lang="en-GB" sz="1200" dirty="0">
                <a:solidFill>
                  <a:srgbClr val="000000"/>
                </a:solidFill>
                <a:latin typeface="Calibri" panose="020F0502020204030204" pitchFamily="34" charset="0"/>
                <a:ea typeface="SimSun"/>
                <a:cs typeface="Calibri" panose="020F0502020204030204" pitchFamily="34" charset="0"/>
              </a:endParaRPr>
            </a:p>
          </p:txBody>
        </p:sp>
        <p:sp>
          <p:nvSpPr>
            <p:cNvPr id="73" name="Text Box 39"/>
            <p:cNvSpPr txBox="1"/>
            <p:nvPr/>
          </p:nvSpPr>
          <p:spPr>
            <a:xfrm>
              <a:off x="7308304" y="3197082"/>
              <a:ext cx="2051720" cy="951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spcBef>
                  <a:spcPct val="0"/>
                </a:spcBef>
              </a:pPr>
              <a:r>
                <a:rPr lang="en-GB" sz="1400" b="1" dirty="0">
                  <a:solidFill>
                    <a:srgbClr val="000000"/>
                  </a:solidFill>
                  <a:latin typeface="Calibri" panose="020F0502020204030204" pitchFamily="34" charset="0"/>
                  <a:ea typeface="SimSun"/>
                  <a:cs typeface="Calibri" panose="020F0502020204030204" pitchFamily="34" charset="0"/>
                </a:rPr>
                <a:t>3</a:t>
              </a:r>
              <a:r>
                <a:rPr lang="en-GB" sz="1400" b="1" dirty="0" smtClean="0">
                  <a:solidFill>
                    <a:srgbClr val="000000"/>
                  </a:solidFill>
                  <a:latin typeface="Calibri" panose="020F0502020204030204" pitchFamily="34" charset="0"/>
                  <a:ea typeface="SimSun"/>
                  <a:cs typeface="Calibri" panose="020F0502020204030204" pitchFamily="34" charset="0"/>
                </a:rPr>
                <a:t>-MONTH </a:t>
              </a:r>
            </a:p>
            <a:p>
              <a:pPr algn="ctr" fontAlgn="base">
                <a:spcBef>
                  <a:spcPct val="0"/>
                </a:spcBef>
              </a:pPr>
              <a:r>
                <a:rPr lang="en-GB" sz="1400" b="1" dirty="0" smtClean="0">
                  <a:solidFill>
                    <a:srgbClr val="000000"/>
                  </a:solidFill>
                  <a:latin typeface="Calibri" panose="020F0502020204030204" pitchFamily="34" charset="0"/>
                  <a:ea typeface="SimSun"/>
                  <a:cs typeface="Calibri" panose="020F0502020204030204" pitchFamily="34" charset="0"/>
                </a:rPr>
                <a:t>RPT-INH REGIMEN</a:t>
              </a:r>
              <a:endParaRPr lang="en-GB" sz="1200" dirty="0" smtClean="0">
                <a:solidFill>
                  <a:srgbClr val="000000"/>
                </a:solidFill>
                <a:latin typeface="Calibri" panose="020F0502020204030204" pitchFamily="34" charset="0"/>
                <a:ea typeface="SimSun"/>
                <a:cs typeface="Calibri" panose="020F0502020204030204" pitchFamily="34" charset="0"/>
              </a:endParaRPr>
            </a:p>
            <a:p>
              <a:pPr algn="ctr" fontAlgn="base">
                <a:spcBef>
                  <a:spcPct val="0"/>
                </a:spcBef>
              </a:pPr>
              <a:r>
                <a:rPr lang="en-GB" sz="1200" b="1" dirty="0" smtClean="0">
                  <a:solidFill>
                    <a:srgbClr val="000000"/>
                  </a:solidFill>
                  <a:latin typeface="Calibri" panose="020F0502020204030204" pitchFamily="34" charset="0"/>
                  <a:ea typeface="SimSun"/>
                  <a:cs typeface="Calibri" panose="020F0502020204030204" pitchFamily="34" charset="0"/>
                </a:rPr>
                <a:t> </a:t>
              </a:r>
              <a:r>
                <a:rPr lang="en-GB" sz="1200" dirty="0">
                  <a:solidFill>
                    <a:srgbClr val="000000"/>
                  </a:solidFill>
                  <a:latin typeface="Calibri" panose="020F0502020204030204" pitchFamily="34" charset="0"/>
                  <a:ea typeface="SimSun"/>
                  <a:cs typeface="Calibri" panose="020F0502020204030204" pitchFamily="34" charset="0"/>
                </a:rPr>
                <a:t>WEEKLY DOSE</a:t>
              </a:r>
            </a:p>
            <a:p>
              <a:pPr algn="ctr" fontAlgn="base">
                <a:spcBef>
                  <a:spcPct val="0"/>
                </a:spcBef>
              </a:pPr>
              <a:endParaRPr lang="en-GB" sz="1200" dirty="0">
                <a:solidFill>
                  <a:srgbClr val="000000"/>
                </a:solidFill>
                <a:latin typeface="Calibri" panose="020F0502020204030204" pitchFamily="34" charset="0"/>
                <a:ea typeface="SimSun"/>
                <a:cs typeface="Calibri" panose="020F0502020204030204" pitchFamily="34" charset="0"/>
              </a:endParaRPr>
            </a:p>
          </p:txBody>
        </p:sp>
        <p:cxnSp>
          <p:nvCxnSpPr>
            <p:cNvPr id="74" name="Straight Arrow Connector 73"/>
            <p:cNvCxnSpPr/>
            <p:nvPr/>
          </p:nvCxnSpPr>
          <p:spPr>
            <a:xfrm>
              <a:off x="6880153" y="3319802"/>
              <a:ext cx="677016" cy="93729"/>
            </a:xfrm>
            <a:prstGeom prst="straightConnector1">
              <a:avLst/>
            </a:prstGeom>
            <a:ln w="28575">
              <a:solidFill>
                <a:srgbClr val="0093D5"/>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6837089" y="2564908"/>
              <a:ext cx="514517" cy="727508"/>
            </a:xfrm>
            <a:prstGeom prst="straightConnector1">
              <a:avLst/>
            </a:prstGeom>
            <a:ln w="28575">
              <a:solidFill>
                <a:srgbClr val="0093D5"/>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2064" name="Group 2063"/>
            <p:cNvGrpSpPr/>
            <p:nvPr/>
          </p:nvGrpSpPr>
          <p:grpSpPr>
            <a:xfrm>
              <a:off x="6837089" y="3358879"/>
              <a:ext cx="2123777" cy="1942333"/>
              <a:chOff x="6837089" y="3142851"/>
              <a:chExt cx="2123777" cy="1942333"/>
            </a:xfrm>
          </p:grpSpPr>
          <p:cxnSp>
            <p:nvCxnSpPr>
              <p:cNvPr id="37" name="Straight Arrow Connector 36"/>
              <p:cNvCxnSpPr/>
              <p:nvPr/>
            </p:nvCxnSpPr>
            <p:spPr>
              <a:xfrm>
                <a:off x="6837089" y="3142851"/>
                <a:ext cx="720080" cy="1162586"/>
              </a:xfrm>
              <a:prstGeom prst="straightConnector1">
                <a:avLst/>
              </a:prstGeom>
              <a:ln w="28575">
                <a:solidFill>
                  <a:srgbClr val="0093D5"/>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1" name="Text Box 39"/>
              <p:cNvSpPr txBox="1"/>
              <p:nvPr/>
            </p:nvSpPr>
            <p:spPr>
              <a:xfrm>
                <a:off x="7308304" y="4133186"/>
                <a:ext cx="1652562" cy="95199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spcBef>
                    <a:spcPct val="0"/>
                  </a:spcBef>
                </a:pPr>
                <a:r>
                  <a:rPr lang="en-GB" sz="1400" b="1" dirty="0" smtClean="0">
                    <a:solidFill>
                      <a:srgbClr val="000000"/>
                    </a:solidFill>
                    <a:latin typeface="Calibri" panose="020F0502020204030204" pitchFamily="34" charset="0"/>
                    <a:ea typeface="SimSun"/>
                    <a:cs typeface="Calibri" panose="020F0502020204030204" pitchFamily="34" charset="0"/>
                  </a:rPr>
                  <a:t>NEW DRUG REGIMEN FOR MDR-TB CONTACTS</a:t>
                </a:r>
                <a:endParaRPr lang="en-GB" sz="1200" dirty="0" smtClean="0">
                  <a:solidFill>
                    <a:srgbClr val="000000"/>
                  </a:solidFill>
                  <a:latin typeface="Calibri" panose="020F0502020204030204" pitchFamily="34" charset="0"/>
                  <a:ea typeface="SimSun"/>
                  <a:cs typeface="Calibri" panose="020F0502020204030204" pitchFamily="34" charset="0"/>
                </a:endParaRPr>
              </a:p>
              <a:p>
                <a:pPr algn="ctr" fontAlgn="base">
                  <a:spcBef>
                    <a:spcPct val="0"/>
                  </a:spcBef>
                </a:pPr>
                <a:endParaRPr lang="en-GB" sz="1200" dirty="0">
                  <a:solidFill>
                    <a:srgbClr val="000000"/>
                  </a:solidFill>
                  <a:latin typeface="Calibri" panose="020F0502020204030204" pitchFamily="34" charset="0"/>
                  <a:ea typeface="SimSun"/>
                  <a:cs typeface="Calibri" panose="020F0502020204030204" pitchFamily="34" charset="0"/>
                </a:endParaRPr>
              </a:p>
            </p:txBody>
          </p:sp>
        </p:grpSp>
      </p:grpSp>
      <p:grpSp>
        <p:nvGrpSpPr>
          <p:cNvPr id="2" name="Group 1"/>
          <p:cNvGrpSpPr/>
          <p:nvPr/>
        </p:nvGrpSpPr>
        <p:grpSpPr>
          <a:xfrm>
            <a:off x="1922656" y="1556796"/>
            <a:ext cx="4089504" cy="3815657"/>
            <a:chOff x="1922656" y="1556796"/>
            <a:chExt cx="4089504" cy="3815657"/>
          </a:xfrm>
        </p:grpSpPr>
        <p:grpSp>
          <p:nvGrpSpPr>
            <p:cNvPr id="2063" name="Group 2062"/>
            <p:cNvGrpSpPr/>
            <p:nvPr/>
          </p:nvGrpSpPr>
          <p:grpSpPr>
            <a:xfrm>
              <a:off x="1922656" y="1556796"/>
              <a:ext cx="4089504" cy="3815657"/>
              <a:chOff x="1922656" y="1340768"/>
              <a:chExt cx="4089504" cy="3815657"/>
            </a:xfrm>
          </p:grpSpPr>
          <p:sp>
            <p:nvSpPr>
              <p:cNvPr id="21" name="Right Arrow 20"/>
              <p:cNvSpPr/>
              <p:nvPr/>
            </p:nvSpPr>
            <p:spPr>
              <a:xfrm>
                <a:off x="2335754" y="1619230"/>
                <a:ext cx="720080" cy="566743"/>
              </a:xfrm>
              <a:prstGeom prst="rightArrow">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grpSp>
            <p:nvGrpSpPr>
              <p:cNvPr id="2062" name="Group 2061"/>
              <p:cNvGrpSpPr/>
              <p:nvPr/>
            </p:nvGrpSpPr>
            <p:grpSpPr>
              <a:xfrm>
                <a:off x="1922656" y="1340768"/>
                <a:ext cx="4089504" cy="3815657"/>
                <a:chOff x="1922656" y="1340768"/>
                <a:chExt cx="4089504" cy="3815657"/>
              </a:xfrm>
            </p:grpSpPr>
            <p:pic>
              <p:nvPicPr>
                <p:cNvPr id="18" name="Picture 17"/>
                <p:cNvPicPr>
                  <a:picLocks noChangeAspect="1"/>
                </p:cNvPicPr>
                <p:nvPr/>
              </p:nvPicPr>
              <p:blipFill rotWithShape="1">
                <a:blip r:embed="rId8">
                  <a:extLst>
                    <a:ext uri="{28A0092B-C50C-407E-A947-70E740481C1C}">
                      <a14:useLocalDpi xmlns:a14="http://schemas.microsoft.com/office/drawing/2010/main" val="0"/>
                    </a:ext>
                  </a:extLst>
                </a:blip>
                <a:srcRect b="38890"/>
                <a:stretch/>
              </p:blipFill>
              <p:spPr>
                <a:xfrm>
                  <a:off x="3347864" y="1340768"/>
                  <a:ext cx="1507270" cy="1190690"/>
                </a:xfrm>
                <a:prstGeom prst="rect">
                  <a:avLst/>
                </a:prstGeom>
              </p:spPr>
            </p:pic>
            <p:sp>
              <p:nvSpPr>
                <p:cNvPr id="28" name="Text Box 39"/>
                <p:cNvSpPr txBox="1"/>
                <p:nvPr/>
              </p:nvSpPr>
              <p:spPr>
                <a:xfrm>
                  <a:off x="3161957" y="2420888"/>
                  <a:ext cx="1842091" cy="3676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200" b="1" cap="all" dirty="0" smtClean="0">
                      <a:solidFill>
                        <a:srgbClr val="000000"/>
                      </a:solidFill>
                      <a:latin typeface="Calibri" panose="020F0502020204030204" pitchFamily="34" charset="0"/>
                      <a:ea typeface="SimSun"/>
                      <a:cs typeface="Calibri" panose="020F0502020204030204" pitchFamily="34" charset="0"/>
                    </a:rPr>
                    <a:t>TESTING OF SPECIFIC HIGH-RISK POPULATIONS</a:t>
                  </a:r>
                  <a:endParaRPr lang="en-GB" sz="1200" cap="all" dirty="0">
                    <a:solidFill>
                      <a:srgbClr val="000000"/>
                    </a:solidFill>
                    <a:latin typeface="Calibri" panose="020F0502020204030204" pitchFamily="34" charset="0"/>
                    <a:ea typeface="SimSun"/>
                    <a:cs typeface="Calibri" panose="020F0502020204030204" pitchFamily="34" charset="0"/>
                  </a:endParaRPr>
                </a:p>
              </p:txBody>
            </p:sp>
            <p:sp>
              <p:nvSpPr>
                <p:cNvPr id="26" name="Text Box 39"/>
                <p:cNvSpPr txBox="1"/>
                <p:nvPr/>
              </p:nvSpPr>
              <p:spPr>
                <a:xfrm>
                  <a:off x="1922656" y="4365104"/>
                  <a:ext cx="921152" cy="3676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200" b="1" dirty="0" smtClean="0">
                      <a:solidFill>
                        <a:srgbClr val="0093D5"/>
                      </a:solidFill>
                      <a:latin typeface="Calibri" panose="020F0502020204030204" pitchFamily="34" charset="0"/>
                      <a:ea typeface="SimSun"/>
                      <a:cs typeface="Calibri" panose="020F0502020204030204" pitchFamily="34" charset="0"/>
                    </a:rPr>
                    <a:t>PPD SKIN TEST</a:t>
                  </a:r>
                </a:p>
                <a:p>
                  <a:pPr algn="ctr" fontAlgn="base">
                    <a:lnSpc>
                      <a:spcPct val="115000"/>
                    </a:lnSpc>
                    <a:spcBef>
                      <a:spcPct val="0"/>
                    </a:spcBef>
                  </a:pPr>
                  <a:r>
                    <a:rPr lang="en-GB" sz="1200" b="1" dirty="0" smtClean="0">
                      <a:solidFill>
                        <a:srgbClr val="0093D5"/>
                      </a:solidFill>
                      <a:latin typeface="Calibri" panose="020F0502020204030204" pitchFamily="34" charset="0"/>
                      <a:ea typeface="SimSun"/>
                      <a:cs typeface="Calibri" panose="020F0502020204030204" pitchFamily="34" charset="0"/>
                    </a:rPr>
                    <a:t> </a:t>
                  </a:r>
                  <a:endParaRPr lang="en-GB" sz="1200" dirty="0">
                    <a:solidFill>
                      <a:srgbClr val="0093D5"/>
                    </a:solidFill>
                    <a:latin typeface="Calibri" panose="020F0502020204030204" pitchFamily="34" charset="0"/>
                    <a:ea typeface="SimSun"/>
                    <a:cs typeface="Calibri" panose="020F0502020204030204" pitchFamily="34" charset="0"/>
                  </a:endParaRPr>
                </a:p>
              </p:txBody>
            </p:sp>
            <p:cxnSp>
              <p:nvCxnSpPr>
                <p:cNvPr id="3" name="Straight Arrow Connector 2"/>
                <p:cNvCxnSpPr/>
                <p:nvPr/>
              </p:nvCxnSpPr>
              <p:spPr>
                <a:xfrm>
                  <a:off x="4716016" y="2981703"/>
                  <a:ext cx="288032" cy="397138"/>
                </a:xfrm>
                <a:prstGeom prst="straightConnector1">
                  <a:avLst/>
                </a:prstGeom>
                <a:ln w="28575">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3276719" y="2966007"/>
                  <a:ext cx="289029" cy="46299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3722834" y="2996948"/>
                  <a:ext cx="117918" cy="447297"/>
                </a:xfrm>
                <a:prstGeom prst="straightConnector1">
                  <a:avLst/>
                </a:prstGeom>
                <a:ln w="28575">
                  <a:solidFill>
                    <a:srgbClr val="C00000"/>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2081198" y="3501004"/>
                  <a:ext cx="1104318" cy="801702"/>
                  <a:chOff x="1845529" y="3562593"/>
                  <a:chExt cx="2390775" cy="1735631"/>
                </a:xfrm>
              </p:grpSpPr>
              <p:pic>
                <p:nvPicPr>
                  <p:cNvPr id="47" name="Picture 46"/>
                  <p:cNvPicPr>
                    <a:picLocks noChangeAspect="1"/>
                  </p:cNvPicPr>
                  <p:nvPr/>
                </p:nvPicPr>
                <p:blipFill rotWithShape="1">
                  <a:blip r:embed="rId9">
                    <a:extLst>
                      <a:ext uri="{28A0092B-C50C-407E-A947-70E740481C1C}">
                        <a14:useLocalDpi xmlns:a14="http://schemas.microsoft.com/office/drawing/2010/main" val="0"/>
                      </a:ext>
                    </a:extLst>
                  </a:blip>
                  <a:srcRect b="9344"/>
                  <a:stretch/>
                </p:blipFill>
                <p:spPr>
                  <a:xfrm>
                    <a:off x="1845529" y="3562593"/>
                    <a:ext cx="2390775" cy="1735631"/>
                  </a:xfrm>
                  <a:prstGeom prst="rect">
                    <a:avLst/>
                  </a:prstGeom>
                </p:spPr>
              </p:pic>
              <p:sp>
                <p:nvSpPr>
                  <p:cNvPr id="48" name="Rectangle 47"/>
                  <p:cNvSpPr/>
                  <p:nvPr/>
                </p:nvSpPr>
                <p:spPr>
                  <a:xfrm>
                    <a:off x="1983429" y="3748628"/>
                    <a:ext cx="1045423" cy="46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grpSp>
            <p:pic>
              <p:nvPicPr>
                <p:cNvPr id="50" name="Picture 49"/>
                <p:cNvPicPr>
                  <a:picLocks noChangeAspect="1"/>
                </p:cNvPicPr>
                <p:nvPr/>
              </p:nvPicPr>
              <p:blipFill rotWithShape="1">
                <a:blip r:embed="rId10" cstate="print">
                  <a:extLst>
                    <a:ext uri="{28A0092B-C50C-407E-A947-70E740481C1C}">
                      <a14:useLocalDpi xmlns:a14="http://schemas.microsoft.com/office/drawing/2010/main" val="0"/>
                    </a:ext>
                  </a:extLst>
                </a:blip>
                <a:srcRect t="1282" b="11504"/>
                <a:stretch/>
              </p:blipFill>
              <p:spPr>
                <a:xfrm>
                  <a:off x="3183234" y="3581960"/>
                  <a:ext cx="849167" cy="816450"/>
                </a:xfrm>
                <a:prstGeom prst="rect">
                  <a:avLst/>
                </a:prstGeom>
              </p:spPr>
            </p:pic>
            <p:sp>
              <p:nvSpPr>
                <p:cNvPr id="53" name="Text Box 39"/>
                <p:cNvSpPr txBox="1"/>
                <p:nvPr/>
              </p:nvSpPr>
              <p:spPr>
                <a:xfrm>
                  <a:off x="3707904" y="4429483"/>
                  <a:ext cx="1582815" cy="3676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200" b="1" dirty="0" smtClean="0">
                      <a:solidFill>
                        <a:srgbClr val="0093D5"/>
                      </a:solidFill>
                      <a:latin typeface="Calibri" panose="020F0502020204030204" pitchFamily="34" charset="0"/>
                      <a:ea typeface="SimSun"/>
                      <a:cs typeface="Calibri" panose="020F0502020204030204" pitchFamily="34" charset="0"/>
                    </a:rPr>
                    <a:t>C8/C4 </a:t>
                  </a:r>
                </a:p>
                <a:p>
                  <a:pPr algn="ctr" fontAlgn="base">
                    <a:lnSpc>
                      <a:spcPct val="115000"/>
                    </a:lnSpc>
                    <a:spcBef>
                      <a:spcPct val="0"/>
                    </a:spcBef>
                  </a:pPr>
                  <a:r>
                    <a:rPr lang="en-GB" sz="1000" b="1" dirty="0" smtClean="0">
                      <a:solidFill>
                        <a:srgbClr val="808080"/>
                      </a:solidFill>
                      <a:latin typeface="Calibri" panose="020F0502020204030204" pitchFamily="34" charset="0"/>
                      <a:ea typeface="SimSun"/>
                      <a:cs typeface="Calibri" panose="020F0502020204030204" pitchFamily="34" charset="0"/>
                    </a:rPr>
                    <a:t>(proof of concept)</a:t>
                  </a:r>
                </a:p>
                <a:p>
                  <a:pPr algn="ctr" fontAlgn="base">
                    <a:lnSpc>
                      <a:spcPct val="115000"/>
                    </a:lnSpc>
                    <a:spcBef>
                      <a:spcPct val="0"/>
                    </a:spcBef>
                  </a:pPr>
                  <a:r>
                    <a:rPr lang="en-GB" sz="1200" b="1" dirty="0" smtClean="0">
                      <a:solidFill>
                        <a:srgbClr val="808080"/>
                      </a:solidFill>
                      <a:latin typeface="Calibri" panose="020F0502020204030204" pitchFamily="34" charset="0"/>
                      <a:ea typeface="SimSun"/>
                      <a:cs typeface="Calibri" panose="020F0502020204030204" pitchFamily="34" charset="0"/>
                    </a:rPr>
                    <a:t> </a:t>
                  </a:r>
                  <a:endParaRPr lang="en-GB" sz="1200" dirty="0">
                    <a:solidFill>
                      <a:srgbClr val="808080"/>
                    </a:solidFill>
                    <a:latin typeface="Calibri" panose="020F0502020204030204" pitchFamily="34" charset="0"/>
                    <a:ea typeface="SimSun"/>
                    <a:cs typeface="Calibri" panose="020F0502020204030204" pitchFamily="34" charset="0"/>
                  </a:endParaRPr>
                </a:p>
              </p:txBody>
            </p:sp>
            <p:grpSp>
              <p:nvGrpSpPr>
                <p:cNvPr id="55" name="Group 54"/>
                <p:cNvGrpSpPr/>
                <p:nvPr/>
              </p:nvGrpSpPr>
              <p:grpSpPr>
                <a:xfrm flipH="1">
                  <a:off x="4883447" y="3502471"/>
                  <a:ext cx="884041" cy="801702"/>
                  <a:chOff x="2813257" y="3657413"/>
                  <a:chExt cx="2390775" cy="1735631"/>
                </a:xfrm>
              </p:grpSpPr>
              <p:pic>
                <p:nvPicPr>
                  <p:cNvPr id="56" name="Picture 55"/>
                  <p:cNvPicPr>
                    <a:picLocks noChangeAspect="1"/>
                  </p:cNvPicPr>
                  <p:nvPr/>
                </p:nvPicPr>
                <p:blipFill rotWithShape="1">
                  <a:blip r:embed="rId9">
                    <a:extLst>
                      <a:ext uri="{28A0092B-C50C-407E-A947-70E740481C1C}">
                        <a14:useLocalDpi xmlns:a14="http://schemas.microsoft.com/office/drawing/2010/main" val="0"/>
                      </a:ext>
                    </a:extLst>
                  </a:blip>
                  <a:srcRect b="9344"/>
                  <a:stretch/>
                </p:blipFill>
                <p:spPr>
                  <a:xfrm>
                    <a:off x="2813257" y="3657413"/>
                    <a:ext cx="2390775" cy="1735631"/>
                  </a:xfrm>
                  <a:prstGeom prst="rect">
                    <a:avLst/>
                  </a:prstGeom>
                </p:spPr>
              </p:pic>
              <p:sp>
                <p:nvSpPr>
                  <p:cNvPr id="57" name="Rectangle 56"/>
                  <p:cNvSpPr/>
                  <p:nvPr/>
                </p:nvSpPr>
                <p:spPr>
                  <a:xfrm>
                    <a:off x="2915816" y="3752519"/>
                    <a:ext cx="1045423" cy="46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grpSp>
            <p:sp>
              <p:nvSpPr>
                <p:cNvPr id="52" name="Left Bracket 51"/>
                <p:cNvSpPr/>
                <p:nvPr/>
              </p:nvSpPr>
              <p:spPr>
                <a:xfrm rot="16200000">
                  <a:off x="4001395" y="3693077"/>
                  <a:ext cx="205227" cy="272146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GB">
                    <a:solidFill>
                      <a:srgbClr val="000000"/>
                    </a:solidFill>
                  </a:endParaRPr>
                </a:p>
              </p:txBody>
            </p:sp>
            <p:sp>
              <p:nvSpPr>
                <p:cNvPr id="54" name="Text Box 39"/>
                <p:cNvSpPr txBox="1"/>
                <p:nvPr/>
              </p:nvSpPr>
              <p:spPr>
                <a:xfrm>
                  <a:off x="5091008" y="4429483"/>
                  <a:ext cx="921152" cy="3676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200" b="1" dirty="0" smtClean="0">
                      <a:solidFill>
                        <a:srgbClr val="0093D5"/>
                      </a:solidFill>
                      <a:latin typeface="Calibri" panose="020F0502020204030204" pitchFamily="34" charset="0"/>
                      <a:ea typeface="SimSun"/>
                      <a:cs typeface="Calibri" panose="020F0502020204030204" pitchFamily="34" charset="0"/>
                    </a:rPr>
                    <a:t>C-TB SKIN TEST</a:t>
                  </a:r>
                  <a:endParaRPr lang="en-GB" sz="1200" dirty="0">
                    <a:solidFill>
                      <a:srgbClr val="0093D5"/>
                    </a:solidFill>
                    <a:latin typeface="Calibri" panose="020F0502020204030204" pitchFamily="34" charset="0"/>
                    <a:ea typeface="SimSun"/>
                    <a:cs typeface="Calibri" panose="020F0502020204030204" pitchFamily="34" charset="0"/>
                  </a:endParaRPr>
                </a:p>
              </p:txBody>
            </p:sp>
          </p:grpSp>
        </p:grpSp>
        <p:sp>
          <p:nvSpPr>
            <p:cNvPr id="51" name="Text Box 39"/>
            <p:cNvSpPr txBox="1"/>
            <p:nvPr/>
          </p:nvSpPr>
          <p:spPr>
            <a:xfrm>
              <a:off x="2773161" y="4641380"/>
              <a:ext cx="1582815" cy="3676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fontAlgn="base">
                <a:lnSpc>
                  <a:spcPct val="115000"/>
                </a:lnSpc>
                <a:spcBef>
                  <a:spcPct val="0"/>
                </a:spcBef>
              </a:pPr>
              <a:r>
                <a:rPr lang="en-GB" sz="1200" b="1" dirty="0" smtClean="0">
                  <a:solidFill>
                    <a:srgbClr val="0093D5"/>
                  </a:solidFill>
                  <a:latin typeface="Calibri" panose="020F0502020204030204" pitchFamily="34" charset="0"/>
                  <a:ea typeface="SimSun"/>
                  <a:cs typeface="Calibri" panose="020F0502020204030204" pitchFamily="34" charset="0"/>
                </a:rPr>
                <a:t>IGRA</a:t>
              </a:r>
              <a:endParaRPr lang="en-GB" sz="1200" dirty="0">
                <a:solidFill>
                  <a:srgbClr val="808080"/>
                </a:solidFill>
                <a:latin typeface="Calibri" panose="020F0502020204030204" pitchFamily="34" charset="0"/>
                <a:ea typeface="SimSun"/>
                <a:cs typeface="Calibri" panose="020F0502020204030204" pitchFamily="34" charset="0"/>
              </a:endParaRPr>
            </a:p>
          </p:txBody>
        </p:sp>
        <p:cxnSp>
          <p:nvCxnSpPr>
            <p:cNvPr id="58" name="Straight Arrow Connector 57"/>
            <p:cNvCxnSpPr/>
            <p:nvPr/>
          </p:nvCxnSpPr>
          <p:spPr>
            <a:xfrm>
              <a:off x="4241344" y="3230780"/>
              <a:ext cx="114632" cy="487719"/>
            </a:xfrm>
            <a:prstGeom prst="straightConnector1">
              <a:avLst/>
            </a:prstGeom>
            <a:ln w="28575">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p:nvPicPr>
          <p:blipFill rotWithShape="1">
            <a:blip r:embed="rId11" cstate="print">
              <a:extLst>
                <a:ext uri="{BEBA8EAE-BF5A-486C-A8C5-ECC9F3942E4B}">
                  <a14:imgProps xmlns:a14="http://schemas.microsoft.com/office/drawing/2010/main">
                    <a14:imgLayer r:embed="rId12">
                      <a14:imgEffect>
                        <a14:artisticPhotocopy/>
                      </a14:imgEffect>
                      <a14:imgEffect>
                        <a14:saturation sat="0"/>
                      </a14:imgEffect>
                    </a14:imgLayer>
                  </a14:imgProps>
                </a:ext>
                <a:ext uri="{28A0092B-C50C-407E-A947-70E740481C1C}">
                  <a14:useLocalDpi xmlns:a14="http://schemas.microsoft.com/office/drawing/2010/main" val="0"/>
                </a:ext>
              </a:extLst>
            </a:blip>
            <a:srcRect t="1282" b="11504"/>
            <a:stretch/>
          </p:blipFill>
          <p:spPr>
            <a:xfrm>
              <a:off x="4010865" y="3797988"/>
              <a:ext cx="849167" cy="816450"/>
            </a:xfrm>
            <a:prstGeom prst="rect">
              <a:avLst/>
            </a:prstGeom>
          </p:spPr>
        </p:pic>
      </p:grpSp>
      <p:grpSp>
        <p:nvGrpSpPr>
          <p:cNvPr id="64" name="Group 63"/>
          <p:cNvGrpSpPr/>
          <p:nvPr/>
        </p:nvGrpSpPr>
        <p:grpSpPr>
          <a:xfrm>
            <a:off x="7452320" y="116632"/>
            <a:ext cx="1332660" cy="936104"/>
            <a:chOff x="7703836" y="44624"/>
            <a:chExt cx="1332660" cy="936104"/>
          </a:xfrm>
        </p:grpSpPr>
        <p:pic>
          <p:nvPicPr>
            <p:cNvPr id="66" name="Picture 3"/>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7863263" y="418249"/>
              <a:ext cx="1006155" cy="562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TextBox 66"/>
            <p:cNvSpPr txBox="1"/>
            <p:nvPr/>
          </p:nvSpPr>
          <p:spPr>
            <a:xfrm>
              <a:off x="7703836" y="44624"/>
              <a:ext cx="1332660" cy="369332"/>
            </a:xfrm>
            <a:prstGeom prst="rect">
              <a:avLst/>
            </a:prstGeom>
            <a:noFill/>
          </p:spPr>
          <p:txBody>
            <a:bodyPr wrap="square" rtlCol="0">
              <a:spAutoFit/>
            </a:bodyPr>
            <a:lstStyle/>
            <a:p>
              <a:pPr algn="ctr"/>
              <a:r>
                <a:rPr lang="en-GB" b="1" dirty="0" smtClean="0">
                  <a:solidFill>
                    <a:srgbClr val="0070C0"/>
                  </a:solidFill>
                  <a:latin typeface="Calibri"/>
                  <a:cs typeface="Arial" charset="0"/>
                </a:rPr>
                <a:t>PILLAR 1</a:t>
              </a:r>
              <a:endParaRPr lang="en-GB" b="1" dirty="0">
                <a:solidFill>
                  <a:srgbClr val="1F497D"/>
                </a:solidFill>
                <a:latin typeface="Calibri"/>
                <a:cs typeface="Arial" charset="0"/>
              </a:endParaRPr>
            </a:p>
          </p:txBody>
        </p:sp>
      </p:grpSp>
    </p:spTree>
    <p:extLst>
      <p:ext uri="{BB962C8B-B14F-4D97-AF65-F5344CB8AC3E}">
        <p14:creationId xmlns:p14="http://schemas.microsoft.com/office/powerpoint/2010/main" val="3591177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title"/>
          </p:nvPr>
        </p:nvSpPr>
        <p:spPr>
          <a:xfrm>
            <a:off x="143690" y="44624"/>
            <a:ext cx="8908298" cy="1081643"/>
          </a:xfrm>
        </p:spPr>
        <p:txBody>
          <a:bodyPr>
            <a:normAutofit/>
          </a:bodyPr>
          <a:lstStyle/>
          <a:p>
            <a:pPr algn="l"/>
            <a:r>
              <a:rPr lang="fr-CH" altLang="en-US" sz="3200" b="1" dirty="0">
                <a:solidFill>
                  <a:srgbClr val="FF0000"/>
                </a:solidFill>
                <a:latin typeface="Century Gothic" panose="020B0502020202020204" pitchFamily="34" charset="0"/>
                <a:cs typeface="Tahoma" pitchFamily="34" charset="0"/>
              </a:rPr>
              <a:t>TB </a:t>
            </a:r>
            <a:r>
              <a:rPr lang="fr-CH" altLang="en-US" sz="3200" b="1" dirty="0" smtClean="0">
                <a:solidFill>
                  <a:srgbClr val="FF0000"/>
                </a:solidFill>
                <a:latin typeface="Century Gothic" panose="020B0502020202020204" pitchFamily="34" charset="0"/>
                <a:cs typeface="Tahoma" pitchFamily="34" charset="0"/>
              </a:rPr>
              <a:t>digital </a:t>
            </a:r>
            <a:r>
              <a:rPr lang="fr-CH" altLang="en-US" sz="3200" b="1" dirty="0" err="1">
                <a:solidFill>
                  <a:srgbClr val="FF0000"/>
                </a:solidFill>
                <a:latin typeface="Century Gothic" panose="020B0502020202020204" pitchFamily="34" charset="0"/>
                <a:cs typeface="Tahoma" pitchFamily="34" charset="0"/>
              </a:rPr>
              <a:t>health</a:t>
            </a:r>
            <a:r>
              <a:rPr lang="fr-CH" altLang="en-US" sz="3200" b="1" dirty="0">
                <a:solidFill>
                  <a:srgbClr val="FF0000"/>
                </a:solidFill>
                <a:latin typeface="Century Gothic" panose="020B0502020202020204" pitchFamily="34" charset="0"/>
                <a:cs typeface="Tahoma" pitchFamily="34" charset="0"/>
              </a:rPr>
              <a:t> </a:t>
            </a:r>
            <a:r>
              <a:rPr lang="fr-CH" altLang="en-US" sz="3200" b="1" dirty="0" smtClean="0">
                <a:solidFill>
                  <a:srgbClr val="FF0000"/>
                </a:solidFill>
                <a:latin typeface="Century Gothic" panose="020B0502020202020204" pitchFamily="34" charset="0"/>
                <a:cs typeface="Tahoma" pitchFamily="34" charset="0"/>
              </a:rPr>
              <a:t>applications </a:t>
            </a:r>
            <a:r>
              <a:rPr lang="fr-CH" altLang="en-US" sz="3200" b="1" dirty="0" err="1" smtClean="0">
                <a:latin typeface="Century Gothic" panose="020B0502020202020204" pitchFamily="34" charset="0"/>
                <a:cs typeface="Tahoma" pitchFamily="34" charset="0"/>
              </a:rPr>
              <a:t>already</a:t>
            </a:r>
            <a:r>
              <a:rPr lang="fr-CH" altLang="en-US" sz="3200" b="1" dirty="0" smtClean="0">
                <a:latin typeface="Century Gothic" panose="020B0502020202020204" pitchFamily="34" charset="0"/>
                <a:cs typeface="Tahoma" pitchFamily="34" charset="0"/>
              </a:rPr>
              <a:t> </a:t>
            </a:r>
            <a:br>
              <a:rPr lang="fr-CH" altLang="en-US" sz="3200" b="1" dirty="0" smtClean="0">
                <a:latin typeface="Century Gothic" panose="020B0502020202020204" pitchFamily="34" charset="0"/>
                <a:cs typeface="Tahoma" pitchFamily="34" charset="0"/>
              </a:rPr>
            </a:br>
            <a:r>
              <a:rPr lang="fr-CH" altLang="en-US" sz="3200" b="1" dirty="0" err="1" smtClean="0">
                <a:latin typeface="Century Gothic" panose="020B0502020202020204" pitchFamily="34" charset="0"/>
                <a:cs typeface="Tahoma" pitchFamily="34" charset="0"/>
              </a:rPr>
              <a:t>harness</a:t>
            </a:r>
            <a:r>
              <a:rPr lang="fr-CH" altLang="en-US" sz="3200" b="1" dirty="0" smtClean="0">
                <a:latin typeface="Century Gothic" panose="020B0502020202020204" pitchFamily="34" charset="0"/>
                <a:cs typeface="Tahoma" pitchFamily="34" charset="0"/>
              </a:rPr>
              <a:t> </a:t>
            </a:r>
            <a:r>
              <a:rPr lang="fr-CH" altLang="en-US" sz="3200" b="1" dirty="0">
                <a:latin typeface="Century Gothic" panose="020B0502020202020204" pitchFamily="34" charset="0"/>
                <a:cs typeface="Tahoma" pitchFamily="34" charset="0"/>
              </a:rPr>
              <a:t>the power of </a:t>
            </a:r>
            <a:r>
              <a:rPr lang="fr-CH" altLang="en-US" sz="3200" b="1" dirty="0" err="1">
                <a:latin typeface="Century Gothic" panose="020B0502020202020204" pitchFamily="34" charset="0"/>
                <a:cs typeface="Tahoma" pitchFamily="34" charset="0"/>
              </a:rPr>
              <a:t>big</a:t>
            </a:r>
            <a:r>
              <a:rPr lang="fr-CH" altLang="en-US" sz="3200" b="1" dirty="0">
                <a:latin typeface="Century Gothic" panose="020B0502020202020204" pitchFamily="34" charset="0"/>
                <a:cs typeface="Tahoma" pitchFamily="34" charset="0"/>
              </a:rPr>
              <a:t> </a:t>
            </a:r>
            <a:r>
              <a:rPr lang="fr-CH" altLang="en-US" sz="3200" b="1" dirty="0" smtClean="0">
                <a:latin typeface="Century Gothic" panose="020B0502020202020204" pitchFamily="34" charset="0"/>
                <a:cs typeface="Tahoma" pitchFamily="34" charset="0"/>
              </a:rPr>
              <a:t>data</a:t>
            </a:r>
            <a:endParaRPr lang="en-US" altLang="en-US" sz="3200" b="1" dirty="0" smtClean="0">
              <a:solidFill>
                <a:srgbClr val="FF0000"/>
              </a:solidFill>
              <a:latin typeface="Century Gothic" panose="020B0502020202020204" pitchFamily="34" charset="0"/>
            </a:endParaRPr>
          </a:p>
        </p:txBody>
      </p:sp>
      <p:grpSp>
        <p:nvGrpSpPr>
          <p:cNvPr id="8" name="Group 7"/>
          <p:cNvGrpSpPr/>
          <p:nvPr/>
        </p:nvGrpSpPr>
        <p:grpSpPr>
          <a:xfrm>
            <a:off x="0" y="6298265"/>
            <a:ext cx="9180512" cy="587115"/>
            <a:chOff x="0" y="6239537"/>
            <a:chExt cx="9212088" cy="618462"/>
          </a:xfrm>
        </p:grpSpPr>
        <p:pic>
          <p:nvPicPr>
            <p:cNvPr id="9" name="Picture 7"/>
            <p:cNvPicPr>
              <a:picLocks noChangeAspect="1" noChangeArrowheads="1"/>
            </p:cNvPicPr>
            <p:nvPr/>
          </p:nvPicPr>
          <p:blipFill rotWithShape="1">
            <a:blip r:embed="rId3">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entagon 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11"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pic>
        <p:nvPicPr>
          <p:cNvPr id="20"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04122" y="1340768"/>
            <a:ext cx="2963008" cy="420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88666" y="1340767"/>
            <a:ext cx="1383534" cy="420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1"/>
          <p:cNvSpPr>
            <a:spLocks noChangeArrowheads="1"/>
          </p:cNvSpPr>
          <p:nvPr/>
        </p:nvSpPr>
        <p:spPr bwMode="auto">
          <a:xfrm>
            <a:off x="323528" y="5601811"/>
            <a:ext cx="85486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GB" altLang="en-US" b="1" dirty="0" smtClean="0">
                <a:solidFill>
                  <a:prstClr val="black"/>
                </a:solidFill>
                <a:ea typeface="Calibri" panose="020F0502020204030204" pitchFamily="34" charset="0"/>
                <a:cs typeface="Segoe UI" pitchFamily="34" charset="0"/>
                <a:hlinkClick r:id="rId9"/>
              </a:rPr>
              <a:t>http://www.who.int/tb/areas-of-work/digital-health/Digital_health_EndTBstrategy.pdf</a:t>
            </a:r>
            <a:endParaRPr lang="en-GB" altLang="en-US" b="1" dirty="0" smtClean="0">
              <a:solidFill>
                <a:prstClr val="black"/>
              </a:solidFill>
              <a:cs typeface="Arial" charset="0"/>
            </a:endParaRPr>
          </a:p>
        </p:txBody>
      </p:sp>
      <p:grpSp>
        <p:nvGrpSpPr>
          <p:cNvPr id="14" name="Group 13"/>
          <p:cNvGrpSpPr/>
          <p:nvPr/>
        </p:nvGrpSpPr>
        <p:grpSpPr>
          <a:xfrm>
            <a:off x="7703836" y="44624"/>
            <a:ext cx="1332660" cy="936104"/>
            <a:chOff x="7703836" y="44624"/>
            <a:chExt cx="1332660" cy="936104"/>
          </a:xfrm>
        </p:grpSpPr>
        <p:pic>
          <p:nvPicPr>
            <p:cNvPr id="15" name="Picture 3"/>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7863263" y="418249"/>
              <a:ext cx="1006155" cy="562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7703836" y="44624"/>
              <a:ext cx="1332660" cy="369332"/>
            </a:xfrm>
            <a:prstGeom prst="rect">
              <a:avLst/>
            </a:prstGeom>
            <a:noFill/>
          </p:spPr>
          <p:txBody>
            <a:bodyPr wrap="square" rtlCol="0">
              <a:spAutoFit/>
            </a:bodyPr>
            <a:lstStyle/>
            <a:p>
              <a:pPr algn="ctr"/>
              <a:r>
                <a:rPr lang="en-GB" b="1" dirty="0" smtClean="0">
                  <a:solidFill>
                    <a:srgbClr val="0070C0"/>
                  </a:solidFill>
                  <a:cs typeface="Arial" charset="0"/>
                </a:rPr>
                <a:t>PILLAR 1</a:t>
              </a:r>
              <a:endParaRPr lang="en-GB" b="1" dirty="0">
                <a:solidFill>
                  <a:srgbClr val="1F497D"/>
                </a:solidFill>
                <a:cs typeface="Arial" charset="0"/>
              </a:endParaRPr>
            </a:p>
          </p:txBody>
        </p:sp>
      </p:grpSp>
      <p:sp>
        <p:nvSpPr>
          <p:cNvPr id="17" name="Rectangle 16"/>
          <p:cNvSpPr>
            <a:spLocks noChangeArrowheads="1"/>
          </p:cNvSpPr>
          <p:nvPr/>
        </p:nvSpPr>
        <p:spPr bwMode="auto">
          <a:xfrm>
            <a:off x="293421" y="1103408"/>
            <a:ext cx="8535459"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38833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ChangeArrowheads="1"/>
          </p:cNvSpPr>
          <p:nvPr/>
        </p:nvSpPr>
        <p:spPr bwMode="auto">
          <a:xfrm>
            <a:off x="107950" y="1267939"/>
            <a:ext cx="8915400" cy="4824413"/>
          </a:xfrm>
          <a:prstGeom prst="rect">
            <a:avLst/>
          </a:prstGeom>
          <a:noFill/>
          <a:ln w="9525" algn="ctr">
            <a:no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GB" altLang="en-US" sz="3600">
              <a:solidFill>
                <a:srgbClr val="000000"/>
              </a:solidFill>
              <a:latin typeface="Tahoma" pitchFamily="34" charset="0"/>
              <a:cs typeface="Tahoma" pitchFamily="34" charset="0"/>
            </a:endParaRPr>
          </a:p>
        </p:txBody>
      </p:sp>
      <p:grpSp>
        <p:nvGrpSpPr>
          <p:cNvPr id="70659" name="Group 17"/>
          <p:cNvGrpSpPr>
            <a:grpSpLocks/>
          </p:cNvGrpSpPr>
          <p:nvPr/>
        </p:nvGrpSpPr>
        <p:grpSpPr bwMode="auto">
          <a:xfrm>
            <a:off x="133554" y="1352550"/>
            <a:ext cx="9153323" cy="4491623"/>
            <a:chOff x="179512" y="1410608"/>
            <a:chExt cx="9153366" cy="4492799"/>
          </a:xfrm>
        </p:grpSpPr>
        <p:sp>
          <p:nvSpPr>
            <p:cNvPr id="70668" name="Rectangle 2"/>
            <p:cNvSpPr>
              <a:spLocks noChangeArrowheads="1"/>
            </p:cNvSpPr>
            <p:nvPr/>
          </p:nvSpPr>
          <p:spPr bwMode="auto">
            <a:xfrm>
              <a:off x="2961940" y="1410608"/>
              <a:ext cx="2978364" cy="707891"/>
            </a:xfrm>
            <a:prstGeom prst="rect">
              <a:avLst/>
            </a:prstGeom>
            <a:solidFill>
              <a:srgbClr val="0093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20000"/>
                </a:spcBef>
              </a:pPr>
              <a:r>
                <a:rPr lang="en-GB" altLang="en-US" sz="2000" b="1" dirty="0">
                  <a:solidFill>
                    <a:srgbClr val="FFFFFF"/>
                  </a:solidFill>
                  <a:latin typeface="Tahoma" pitchFamily="34" charset="0"/>
                  <a:cs typeface="Tahoma" pitchFamily="34" charset="0"/>
                </a:rPr>
                <a:t>Estimated number </a:t>
              </a:r>
              <a:br>
                <a:rPr lang="en-GB" altLang="en-US" sz="2000" b="1" dirty="0">
                  <a:solidFill>
                    <a:srgbClr val="FFFFFF"/>
                  </a:solidFill>
                  <a:latin typeface="Tahoma" pitchFamily="34" charset="0"/>
                  <a:cs typeface="Tahoma" pitchFamily="34" charset="0"/>
                </a:rPr>
              </a:br>
              <a:r>
                <a:rPr lang="en-GB" altLang="en-US" sz="2000" b="1" dirty="0">
                  <a:solidFill>
                    <a:srgbClr val="FFFFFF"/>
                  </a:solidFill>
                  <a:latin typeface="Tahoma" pitchFamily="34" charset="0"/>
                  <a:cs typeface="Tahoma" pitchFamily="34" charset="0"/>
                </a:rPr>
                <a:t>of cases</a:t>
              </a:r>
            </a:p>
          </p:txBody>
        </p:sp>
        <p:sp>
          <p:nvSpPr>
            <p:cNvPr id="70669" name="Rectangle 3"/>
            <p:cNvSpPr>
              <a:spLocks noChangeArrowheads="1"/>
            </p:cNvSpPr>
            <p:nvPr/>
          </p:nvSpPr>
          <p:spPr bwMode="auto">
            <a:xfrm>
              <a:off x="6109835" y="1413340"/>
              <a:ext cx="2979396" cy="707891"/>
            </a:xfrm>
            <a:prstGeom prst="rect">
              <a:avLst/>
            </a:prstGeom>
            <a:solidFill>
              <a:srgbClr val="0093D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000" b="1" dirty="0">
                  <a:solidFill>
                    <a:srgbClr val="FFFFFF"/>
                  </a:solidFill>
                  <a:latin typeface="Tahoma" pitchFamily="34" charset="0"/>
                  <a:cs typeface="Tahoma" pitchFamily="34" charset="0"/>
                </a:rPr>
                <a:t>Estimated number </a:t>
              </a:r>
              <a:br>
                <a:rPr lang="en-GB" altLang="en-US" sz="2000" b="1" dirty="0">
                  <a:solidFill>
                    <a:srgbClr val="FFFFFF"/>
                  </a:solidFill>
                  <a:latin typeface="Tahoma" pitchFamily="34" charset="0"/>
                  <a:cs typeface="Tahoma" pitchFamily="34" charset="0"/>
                </a:rPr>
              </a:br>
              <a:r>
                <a:rPr lang="en-GB" altLang="en-US" sz="2000" b="1" dirty="0">
                  <a:solidFill>
                    <a:srgbClr val="FFFFFF"/>
                  </a:solidFill>
                  <a:latin typeface="Tahoma" pitchFamily="34" charset="0"/>
                  <a:cs typeface="Tahoma" pitchFamily="34" charset="0"/>
                </a:rPr>
                <a:t>of deaths</a:t>
              </a:r>
              <a:endParaRPr lang="en-US" altLang="en-US" sz="2000" b="1" dirty="0">
                <a:solidFill>
                  <a:srgbClr val="FFFFFF"/>
                </a:solidFill>
                <a:latin typeface="Tahoma" pitchFamily="34" charset="0"/>
                <a:cs typeface="Tahoma" pitchFamily="34" charset="0"/>
              </a:endParaRPr>
            </a:p>
          </p:txBody>
        </p:sp>
        <p:sp>
          <p:nvSpPr>
            <p:cNvPr id="70670" name="Rectangle 4"/>
            <p:cNvSpPr>
              <a:spLocks noChangeArrowheads="1"/>
            </p:cNvSpPr>
            <p:nvPr/>
          </p:nvSpPr>
          <p:spPr bwMode="auto">
            <a:xfrm>
              <a:off x="5841950" y="2479226"/>
              <a:ext cx="3490928" cy="145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20000"/>
                </a:spcBef>
              </a:pPr>
              <a:r>
                <a:rPr lang="en-GB" altLang="en-US" sz="2400" dirty="0">
                  <a:solidFill>
                    <a:srgbClr val="000000"/>
                  </a:solidFill>
                  <a:latin typeface="Calibri" pitchFamily="34" charset="0"/>
                </a:rPr>
                <a:t>    </a:t>
              </a:r>
              <a:r>
                <a:rPr lang="en-GB" altLang="en-US" sz="2400" b="1" dirty="0" smtClean="0">
                  <a:solidFill>
                    <a:srgbClr val="000000"/>
                  </a:solidFill>
                  <a:latin typeface="Calibri" pitchFamily="34" charset="0"/>
                  <a:cs typeface="Tahoma" pitchFamily="34" charset="0"/>
                </a:rPr>
                <a:t>1.8 </a:t>
              </a:r>
              <a:r>
                <a:rPr lang="en-GB" altLang="en-US" sz="2400" dirty="0" smtClean="0">
                  <a:solidFill>
                    <a:srgbClr val="000000"/>
                  </a:solidFill>
                  <a:latin typeface="Calibri" pitchFamily="34" charset="0"/>
                  <a:cs typeface="Tahoma" pitchFamily="34" charset="0"/>
                </a:rPr>
                <a:t>million*</a:t>
              </a:r>
              <a:endParaRPr lang="en-GB" altLang="en-US" sz="2400" dirty="0">
                <a:solidFill>
                  <a:srgbClr val="000000"/>
                </a:solidFill>
                <a:latin typeface="Calibri" pitchFamily="34" charset="0"/>
                <a:cs typeface="Tahoma" pitchFamily="34" charset="0"/>
              </a:endParaRPr>
            </a:p>
            <a:p>
              <a:pPr marL="808038" indent="-180975">
                <a:spcBef>
                  <a:spcPct val="20000"/>
                </a:spcBef>
                <a:buFontTx/>
                <a:buChar char="•"/>
              </a:pPr>
              <a:r>
                <a:rPr lang="en-GB" altLang="en-US" dirty="0" smtClean="0">
                  <a:solidFill>
                    <a:srgbClr val="000000"/>
                  </a:solidFill>
                  <a:latin typeface="Calibri" pitchFamily="34" charset="0"/>
                  <a:cs typeface="Tahoma" pitchFamily="34" charset="0"/>
                </a:rPr>
                <a:t>210,000 </a:t>
              </a:r>
              <a:r>
                <a:rPr lang="en-GB" altLang="en-US" dirty="0">
                  <a:solidFill>
                    <a:srgbClr val="000000"/>
                  </a:solidFill>
                  <a:latin typeface="Calibri" pitchFamily="34" charset="0"/>
                  <a:cs typeface="Tahoma" pitchFamily="34" charset="0"/>
                </a:rPr>
                <a:t>in children</a:t>
              </a:r>
            </a:p>
            <a:p>
              <a:pPr marL="808038" indent="-180975">
                <a:spcBef>
                  <a:spcPct val="20000"/>
                </a:spcBef>
                <a:buFontTx/>
                <a:buChar char="•"/>
              </a:pPr>
              <a:r>
                <a:rPr lang="en-GB" altLang="en-US" dirty="0" smtClean="0">
                  <a:solidFill>
                    <a:srgbClr val="000000"/>
                  </a:solidFill>
                  <a:latin typeface="Calibri" pitchFamily="34" charset="0"/>
                  <a:cs typeface="Tahoma" pitchFamily="34" charset="0"/>
                </a:rPr>
                <a:t>500,000 </a:t>
              </a:r>
              <a:r>
                <a:rPr lang="en-GB" altLang="en-US" dirty="0">
                  <a:solidFill>
                    <a:srgbClr val="000000"/>
                  </a:solidFill>
                  <a:latin typeface="Calibri" pitchFamily="34" charset="0"/>
                  <a:cs typeface="Tahoma" pitchFamily="34" charset="0"/>
                </a:rPr>
                <a:t>in </a:t>
              </a:r>
              <a:r>
                <a:rPr lang="en-GB" altLang="en-US" dirty="0" smtClean="0">
                  <a:solidFill>
                    <a:srgbClr val="000000"/>
                  </a:solidFill>
                  <a:latin typeface="Calibri" pitchFamily="34" charset="0"/>
                  <a:cs typeface="Tahoma" pitchFamily="34" charset="0"/>
                </a:rPr>
                <a:t>women</a:t>
              </a:r>
            </a:p>
            <a:p>
              <a:pPr marL="808038" indent="-180975">
                <a:spcBef>
                  <a:spcPct val="20000"/>
                </a:spcBef>
                <a:buFontTx/>
                <a:buChar char="•"/>
              </a:pPr>
              <a:r>
                <a:rPr lang="en-GB" altLang="en-US" dirty="0" smtClean="0">
                  <a:solidFill>
                    <a:srgbClr val="000000"/>
                  </a:solidFill>
                  <a:latin typeface="Calibri" pitchFamily="34" charset="0"/>
                  <a:cs typeface="Tahoma" pitchFamily="34" charset="0"/>
                </a:rPr>
                <a:t>1,100,000 in men</a:t>
              </a:r>
              <a:endParaRPr lang="en-GB" altLang="en-US" dirty="0">
                <a:solidFill>
                  <a:srgbClr val="000000"/>
                </a:solidFill>
                <a:latin typeface="Calibri" pitchFamily="34" charset="0"/>
                <a:cs typeface="Tahoma" pitchFamily="34" charset="0"/>
              </a:endParaRPr>
            </a:p>
          </p:txBody>
        </p:sp>
        <p:sp>
          <p:nvSpPr>
            <p:cNvPr id="68622" name="Rectangle 5"/>
            <p:cNvSpPr>
              <a:spLocks noChangeArrowheads="1"/>
            </p:cNvSpPr>
            <p:nvPr/>
          </p:nvSpPr>
          <p:spPr bwMode="auto">
            <a:xfrm>
              <a:off x="2601846" y="2490027"/>
              <a:ext cx="3554430" cy="171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20000"/>
                </a:spcBef>
                <a:defRPr/>
              </a:pPr>
              <a:r>
                <a:rPr lang="en-GB" sz="2400" b="1" dirty="0" smtClean="0">
                  <a:solidFill>
                    <a:srgbClr val="000000"/>
                  </a:solidFill>
                  <a:latin typeface="Calibri" pitchFamily="34" charset="0"/>
                  <a:cs typeface="Tahoma" pitchFamily="34" charset="0"/>
                </a:rPr>
                <a:t>10.4</a:t>
              </a:r>
              <a:r>
                <a:rPr lang="en-GB" sz="2400" dirty="0" smtClean="0">
                  <a:solidFill>
                    <a:srgbClr val="000000"/>
                  </a:solidFill>
                  <a:latin typeface="Calibri" pitchFamily="34" charset="0"/>
                  <a:cs typeface="Tahoma" pitchFamily="34" charset="0"/>
                </a:rPr>
                <a:t> million</a:t>
              </a:r>
            </a:p>
            <a:p>
              <a:pPr algn="ctr">
                <a:spcBef>
                  <a:spcPct val="20000"/>
                </a:spcBef>
                <a:defRPr/>
              </a:pPr>
              <a:r>
                <a:rPr lang="en-GB" sz="1400" dirty="0" smtClean="0">
                  <a:solidFill>
                    <a:srgbClr val="000000"/>
                  </a:solidFill>
                  <a:latin typeface="Calibri" pitchFamily="34" charset="0"/>
                  <a:cs typeface="Tahoma" pitchFamily="34" charset="0"/>
                </a:rPr>
                <a:t>142 per 100,000</a:t>
              </a:r>
              <a:endParaRPr lang="en-GB" sz="1400" dirty="0">
                <a:solidFill>
                  <a:srgbClr val="000000"/>
                </a:solidFill>
                <a:latin typeface="Calibri" pitchFamily="34" charset="0"/>
                <a:cs typeface="Tahoma" pitchFamily="34" charset="0"/>
              </a:endParaRPr>
            </a:p>
            <a:p>
              <a:pPr marL="800100" lvl="1" indent="-173038">
                <a:spcBef>
                  <a:spcPct val="20000"/>
                </a:spcBef>
                <a:buFont typeface="Arial" pitchFamily="34" charset="0"/>
                <a:buChar char="•"/>
                <a:defRPr/>
              </a:pPr>
              <a:r>
                <a:rPr lang="en-GB" dirty="0" smtClean="0">
                  <a:solidFill>
                    <a:srgbClr val="000000"/>
                  </a:solidFill>
                  <a:latin typeface="Calibri" pitchFamily="34" charset="0"/>
                  <a:cs typeface="Tahoma" pitchFamily="34" charset="0"/>
                </a:rPr>
                <a:t>1 million </a:t>
              </a:r>
              <a:r>
                <a:rPr lang="en-GB" dirty="0">
                  <a:solidFill>
                    <a:srgbClr val="000000"/>
                  </a:solidFill>
                  <a:latin typeface="Calibri" pitchFamily="34" charset="0"/>
                  <a:cs typeface="Tahoma" pitchFamily="34" charset="0"/>
                </a:rPr>
                <a:t>children</a:t>
              </a:r>
            </a:p>
            <a:p>
              <a:pPr marL="800100" lvl="1" indent="-173038">
                <a:spcBef>
                  <a:spcPct val="20000"/>
                </a:spcBef>
                <a:buFont typeface="Arial" pitchFamily="34" charset="0"/>
                <a:buChar char="•"/>
                <a:defRPr/>
              </a:pPr>
              <a:r>
                <a:rPr lang="en-GB" dirty="0" smtClean="0">
                  <a:solidFill>
                    <a:srgbClr val="000000"/>
                  </a:solidFill>
                  <a:latin typeface="Calibri" pitchFamily="34" charset="0"/>
                  <a:cs typeface="Tahoma" pitchFamily="34" charset="0"/>
                </a:rPr>
                <a:t>3.5 million women</a:t>
              </a:r>
            </a:p>
            <a:p>
              <a:pPr marL="800100" lvl="1" indent="-173038">
                <a:spcBef>
                  <a:spcPct val="20000"/>
                </a:spcBef>
                <a:buFont typeface="Arial" pitchFamily="34" charset="0"/>
                <a:buChar char="•"/>
                <a:defRPr/>
              </a:pPr>
              <a:r>
                <a:rPr lang="en-GB" dirty="0" smtClean="0">
                  <a:solidFill>
                    <a:srgbClr val="000000"/>
                  </a:solidFill>
                  <a:latin typeface="Calibri" pitchFamily="34" charset="0"/>
                  <a:cs typeface="Tahoma" pitchFamily="34" charset="0"/>
                </a:rPr>
                <a:t>5.9 million men</a:t>
              </a:r>
              <a:endParaRPr lang="en-GB" dirty="0">
                <a:solidFill>
                  <a:srgbClr val="000000"/>
                </a:solidFill>
                <a:latin typeface="Calibri" pitchFamily="34" charset="0"/>
                <a:cs typeface="Tahoma" pitchFamily="34" charset="0"/>
              </a:endParaRPr>
            </a:p>
          </p:txBody>
        </p:sp>
        <p:sp>
          <p:nvSpPr>
            <p:cNvPr id="70672" name="Rectangle 6"/>
            <p:cNvSpPr>
              <a:spLocks noChangeArrowheads="1"/>
            </p:cNvSpPr>
            <p:nvPr/>
          </p:nvSpPr>
          <p:spPr bwMode="auto">
            <a:xfrm>
              <a:off x="2889840" y="5072192"/>
              <a:ext cx="3240316" cy="83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20000"/>
                </a:spcBef>
              </a:pPr>
              <a:r>
                <a:rPr lang="en-GB" altLang="en-US" sz="2400" b="1" dirty="0" smtClean="0">
                  <a:solidFill>
                    <a:srgbClr val="000000"/>
                  </a:solidFill>
                  <a:latin typeface="Calibri" pitchFamily="34" charset="0"/>
                  <a:cs typeface="Tahoma" pitchFamily="34" charset="0"/>
                </a:rPr>
                <a:t>480,000</a:t>
              </a:r>
            </a:p>
            <a:p>
              <a:pPr algn="ctr">
                <a:spcBef>
                  <a:spcPct val="20000"/>
                </a:spcBef>
              </a:pPr>
              <a:r>
                <a:rPr lang="en-GB" altLang="en-US" sz="2000" b="1" dirty="0" smtClean="0">
                  <a:solidFill>
                    <a:srgbClr val="000000"/>
                  </a:solidFill>
                  <a:latin typeface="Calibri" pitchFamily="34" charset="0"/>
                  <a:cs typeface="Tahoma" pitchFamily="34" charset="0"/>
                </a:rPr>
                <a:t>580,000</a:t>
              </a:r>
              <a:r>
                <a:rPr lang="en-GB" altLang="en-US" sz="2000" dirty="0" smtClean="0">
                  <a:solidFill>
                    <a:srgbClr val="000000"/>
                  </a:solidFill>
                  <a:latin typeface="Calibri" pitchFamily="34" charset="0"/>
                  <a:cs typeface="Tahoma" pitchFamily="34" charset="0"/>
                </a:rPr>
                <a:t>  </a:t>
              </a:r>
              <a:endParaRPr lang="en-GB" altLang="en-US" sz="2000" dirty="0">
                <a:solidFill>
                  <a:srgbClr val="000000"/>
                </a:solidFill>
                <a:latin typeface="Calibri" pitchFamily="34" charset="0"/>
                <a:cs typeface="Tahoma" pitchFamily="34" charset="0"/>
              </a:endParaRPr>
            </a:p>
          </p:txBody>
        </p:sp>
        <p:sp>
          <p:nvSpPr>
            <p:cNvPr id="70673" name="Rectangle 7"/>
            <p:cNvSpPr>
              <a:spLocks noChangeArrowheads="1"/>
            </p:cNvSpPr>
            <p:nvPr/>
          </p:nvSpPr>
          <p:spPr bwMode="auto">
            <a:xfrm>
              <a:off x="179512" y="2696116"/>
              <a:ext cx="2566406" cy="400113"/>
            </a:xfrm>
            <a:prstGeom prst="rect">
              <a:avLst/>
            </a:prstGeom>
            <a:solidFill>
              <a:srgbClr val="0085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000" b="1" dirty="0">
                  <a:solidFill>
                    <a:srgbClr val="FFFFFF"/>
                  </a:solidFill>
                  <a:latin typeface="Calibri" pitchFamily="34" charset="0"/>
                </a:rPr>
                <a:t>All forms of TB</a:t>
              </a:r>
            </a:p>
          </p:txBody>
        </p:sp>
        <p:sp>
          <p:nvSpPr>
            <p:cNvPr id="70674" name="Rectangle 8"/>
            <p:cNvSpPr>
              <a:spLocks noChangeArrowheads="1"/>
            </p:cNvSpPr>
            <p:nvPr/>
          </p:nvSpPr>
          <p:spPr bwMode="auto">
            <a:xfrm>
              <a:off x="179512" y="5103681"/>
              <a:ext cx="2566406" cy="708071"/>
            </a:xfrm>
            <a:prstGeom prst="rect">
              <a:avLst/>
            </a:prstGeom>
            <a:solidFill>
              <a:srgbClr val="0085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000" b="1" dirty="0">
                  <a:solidFill>
                    <a:srgbClr val="FFFFFF"/>
                  </a:solidFill>
                  <a:latin typeface="Calibri" pitchFamily="34" charset="0"/>
                  <a:cs typeface="Tahoma" pitchFamily="34" charset="0"/>
                </a:rPr>
                <a:t>Multidrug-resistant </a:t>
              </a:r>
              <a:r>
                <a:rPr lang="en-GB" altLang="en-US" sz="2000" b="1" dirty="0" smtClean="0">
                  <a:solidFill>
                    <a:srgbClr val="FFFFFF"/>
                  </a:solidFill>
                  <a:latin typeface="Calibri" pitchFamily="34" charset="0"/>
                  <a:cs typeface="Tahoma" pitchFamily="34" charset="0"/>
                </a:rPr>
                <a:t>TB</a:t>
              </a:r>
              <a:br>
                <a:rPr lang="en-GB" altLang="en-US" sz="2000" b="1" dirty="0" smtClean="0">
                  <a:solidFill>
                    <a:srgbClr val="FFFFFF"/>
                  </a:solidFill>
                  <a:latin typeface="Calibri" pitchFamily="34" charset="0"/>
                  <a:cs typeface="Tahoma" pitchFamily="34" charset="0"/>
                </a:rPr>
              </a:br>
              <a:r>
                <a:rPr lang="en-GB" altLang="en-US" sz="2000" b="1" dirty="0" smtClean="0">
                  <a:solidFill>
                    <a:srgbClr val="FFFFFF"/>
                  </a:solidFill>
                  <a:latin typeface="Calibri" pitchFamily="34" charset="0"/>
                  <a:cs typeface="Tahoma" pitchFamily="34" charset="0"/>
                </a:rPr>
                <a:t>MDR/RR</a:t>
              </a:r>
              <a:endParaRPr lang="en-GB" altLang="en-US" sz="2000" b="1" dirty="0">
                <a:solidFill>
                  <a:srgbClr val="FFFFFF"/>
                </a:solidFill>
                <a:latin typeface="Calibri" pitchFamily="34" charset="0"/>
                <a:cs typeface="Tahoma" pitchFamily="34" charset="0"/>
              </a:endParaRPr>
            </a:p>
          </p:txBody>
        </p:sp>
        <p:sp>
          <p:nvSpPr>
            <p:cNvPr id="70675" name="Rectangle 9"/>
            <p:cNvSpPr>
              <a:spLocks noChangeArrowheads="1"/>
            </p:cNvSpPr>
            <p:nvPr/>
          </p:nvSpPr>
          <p:spPr bwMode="auto">
            <a:xfrm>
              <a:off x="179512" y="4311945"/>
              <a:ext cx="2566406" cy="400113"/>
            </a:xfrm>
            <a:prstGeom prst="rect">
              <a:avLst/>
            </a:prstGeom>
            <a:solidFill>
              <a:srgbClr val="0085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000" b="1" dirty="0">
                  <a:solidFill>
                    <a:srgbClr val="FFFFFF"/>
                  </a:solidFill>
                  <a:latin typeface="Calibri" pitchFamily="34" charset="0"/>
                  <a:cs typeface="Tahoma" pitchFamily="34" charset="0"/>
                </a:rPr>
                <a:t>HIV-associated TB</a:t>
              </a:r>
            </a:p>
          </p:txBody>
        </p:sp>
        <p:sp>
          <p:nvSpPr>
            <p:cNvPr id="70676" name="Rectangle 10"/>
            <p:cNvSpPr>
              <a:spLocks noChangeArrowheads="1"/>
            </p:cNvSpPr>
            <p:nvPr/>
          </p:nvSpPr>
          <p:spPr bwMode="auto">
            <a:xfrm>
              <a:off x="3020854" y="4322299"/>
              <a:ext cx="2808311" cy="46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400" b="1" dirty="0">
                  <a:solidFill>
                    <a:srgbClr val="000000"/>
                  </a:solidFill>
                  <a:latin typeface="Calibri" pitchFamily="34" charset="0"/>
                </a:rPr>
                <a:t>  </a:t>
              </a:r>
              <a:r>
                <a:rPr lang="en-GB" altLang="en-US" sz="2400" b="1" dirty="0" smtClean="0">
                  <a:solidFill>
                    <a:srgbClr val="000000"/>
                  </a:solidFill>
                  <a:latin typeface="Calibri" pitchFamily="34" charset="0"/>
                  <a:cs typeface="Tahoma" pitchFamily="34" charset="0"/>
                </a:rPr>
                <a:t>1.2 </a:t>
              </a:r>
              <a:r>
                <a:rPr lang="en-GB" altLang="en-US" sz="2400" dirty="0" smtClean="0">
                  <a:solidFill>
                    <a:srgbClr val="000000"/>
                  </a:solidFill>
                  <a:latin typeface="Calibri" pitchFamily="34" charset="0"/>
                  <a:cs typeface="Tahoma" pitchFamily="34" charset="0"/>
                </a:rPr>
                <a:t>million </a:t>
              </a:r>
              <a:r>
                <a:rPr lang="en-GB" altLang="en-US" sz="2400" dirty="0">
                  <a:solidFill>
                    <a:srgbClr val="000000"/>
                  </a:solidFill>
                  <a:latin typeface="Calibri" pitchFamily="34" charset="0"/>
                  <a:cs typeface="Tahoma" pitchFamily="34" charset="0"/>
                </a:rPr>
                <a:t>(</a:t>
              </a:r>
              <a:r>
                <a:rPr lang="en-GB" altLang="en-US" sz="2400" dirty="0" smtClean="0">
                  <a:solidFill>
                    <a:srgbClr val="000000"/>
                  </a:solidFill>
                  <a:latin typeface="Calibri" pitchFamily="34" charset="0"/>
                  <a:cs typeface="Tahoma" pitchFamily="34" charset="0"/>
                </a:rPr>
                <a:t>11%) </a:t>
              </a:r>
              <a:endParaRPr lang="en-GB" altLang="en-US" sz="2000" dirty="0">
                <a:solidFill>
                  <a:srgbClr val="000000"/>
                </a:solidFill>
                <a:latin typeface="Calibri" pitchFamily="34" charset="0"/>
                <a:cs typeface="Tahoma" pitchFamily="34" charset="0"/>
              </a:endParaRPr>
            </a:p>
          </p:txBody>
        </p:sp>
        <p:sp>
          <p:nvSpPr>
            <p:cNvPr id="70677" name="Rectangle 11"/>
            <p:cNvSpPr>
              <a:spLocks noChangeArrowheads="1"/>
            </p:cNvSpPr>
            <p:nvPr/>
          </p:nvSpPr>
          <p:spPr bwMode="auto">
            <a:xfrm>
              <a:off x="6130249" y="4351923"/>
              <a:ext cx="2759454" cy="46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400" b="1" dirty="0" smtClean="0">
                  <a:solidFill>
                    <a:srgbClr val="000000"/>
                  </a:solidFill>
                  <a:latin typeface="Calibri" pitchFamily="34" charset="0"/>
                  <a:cs typeface="Tahoma" pitchFamily="34" charset="0"/>
                </a:rPr>
                <a:t>390,000</a:t>
              </a:r>
              <a:endParaRPr lang="en-GB" altLang="en-US" sz="2000" dirty="0">
                <a:solidFill>
                  <a:srgbClr val="000000"/>
                </a:solidFill>
                <a:latin typeface="Calibri" pitchFamily="34" charset="0"/>
                <a:cs typeface="Tahoma" pitchFamily="34" charset="0"/>
              </a:endParaRPr>
            </a:p>
          </p:txBody>
        </p:sp>
        <p:cxnSp>
          <p:nvCxnSpPr>
            <p:cNvPr id="70679" name="Straight Connector 16"/>
            <p:cNvCxnSpPr>
              <a:cxnSpLocks noChangeShapeType="1"/>
            </p:cNvCxnSpPr>
            <p:nvPr/>
          </p:nvCxnSpPr>
          <p:spPr bwMode="auto">
            <a:xfrm>
              <a:off x="6019054" y="2564904"/>
              <a:ext cx="0" cy="30963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70660" name="TextBox 14"/>
          <p:cNvSpPr txBox="1">
            <a:spLocks noChangeArrowheads="1"/>
          </p:cNvSpPr>
          <p:nvPr/>
        </p:nvSpPr>
        <p:spPr bwMode="auto">
          <a:xfrm>
            <a:off x="164407" y="5967118"/>
            <a:ext cx="8281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200" i="1" dirty="0" smtClean="0">
                <a:solidFill>
                  <a:srgbClr val="002060"/>
                </a:solidFill>
                <a:latin typeface="Calibri" pitchFamily="34" charset="0"/>
              </a:rPr>
              <a:t>Source: WHO Global TB Report 2016				* </a:t>
            </a:r>
            <a:r>
              <a:rPr lang="en-GB" altLang="en-US" sz="1200" i="1" dirty="0">
                <a:solidFill>
                  <a:srgbClr val="002060"/>
                </a:solidFill>
                <a:latin typeface="Calibri" pitchFamily="34" charset="0"/>
              </a:rPr>
              <a:t>Including deaths attributed to </a:t>
            </a:r>
            <a:r>
              <a:rPr lang="en-GB" altLang="en-US" sz="1200" i="1" dirty="0" smtClean="0">
                <a:solidFill>
                  <a:srgbClr val="002060"/>
                </a:solidFill>
                <a:latin typeface="Calibri" pitchFamily="34" charset="0"/>
              </a:rPr>
              <a:t>HIV/TB</a:t>
            </a:r>
            <a:endParaRPr lang="en-GB" altLang="en-US" sz="1200" i="1" dirty="0">
              <a:solidFill>
                <a:srgbClr val="002060"/>
              </a:solidFill>
              <a:latin typeface="Calibri" pitchFamily="34" charset="0"/>
            </a:endParaRPr>
          </a:p>
        </p:txBody>
      </p:sp>
      <p:sp>
        <p:nvSpPr>
          <p:cNvPr id="70661" name="Rectangle 13"/>
          <p:cNvSpPr>
            <a:spLocks noChangeArrowheads="1"/>
          </p:cNvSpPr>
          <p:nvPr/>
        </p:nvSpPr>
        <p:spPr bwMode="auto">
          <a:xfrm>
            <a:off x="683568" y="73429"/>
            <a:ext cx="7045325" cy="622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US" altLang="en-US" sz="2000" b="1">
              <a:solidFill>
                <a:srgbClr val="000000"/>
              </a:solidFill>
              <a:latin typeface="Calibri" pitchFamily="34" charset="0"/>
              <a:cs typeface="Tahoma" pitchFamily="34" charset="0"/>
            </a:endParaRPr>
          </a:p>
        </p:txBody>
      </p:sp>
      <p:sp>
        <p:nvSpPr>
          <p:cNvPr id="70662" name="Title 1"/>
          <p:cNvSpPr>
            <a:spLocks/>
          </p:cNvSpPr>
          <p:nvPr/>
        </p:nvSpPr>
        <p:spPr bwMode="auto">
          <a:xfrm>
            <a:off x="454298" y="116632"/>
            <a:ext cx="735806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z="3600" b="1" dirty="0">
                <a:solidFill>
                  <a:srgbClr val="000000"/>
                </a:solidFill>
                <a:latin typeface="Century Gothic" panose="020B0502020202020204" pitchFamily="34" charset="0"/>
              </a:rPr>
              <a:t>The Glob</a:t>
            </a:r>
            <a:r>
              <a:rPr lang="en-US" altLang="en-US" sz="3600" b="1" dirty="0">
                <a:latin typeface="Century Gothic" panose="020B0502020202020204" pitchFamily="34" charset="0"/>
              </a:rPr>
              <a:t>al Burden of </a:t>
            </a:r>
            <a:r>
              <a:rPr lang="en-US" altLang="en-US" sz="3600" b="1" dirty="0" smtClean="0">
                <a:latin typeface="Century Gothic" panose="020B0502020202020204" pitchFamily="34" charset="0"/>
              </a:rPr>
              <a:t>TB,</a:t>
            </a:r>
            <a:r>
              <a:rPr lang="en-US" altLang="en-US" sz="3600" b="1" dirty="0" smtClean="0">
                <a:solidFill>
                  <a:srgbClr val="FF0000"/>
                </a:solidFill>
                <a:latin typeface="Century Gothic" panose="020B0502020202020204" pitchFamily="34" charset="0"/>
              </a:rPr>
              <a:t> 2015</a:t>
            </a:r>
            <a:endParaRPr lang="en-US" altLang="en-US" sz="3600" b="1" dirty="0">
              <a:solidFill>
                <a:srgbClr val="FF0000"/>
              </a:solidFill>
              <a:latin typeface="Century Gothic" panose="020B0502020202020204" pitchFamily="34" charset="0"/>
            </a:endParaRPr>
          </a:p>
        </p:txBody>
      </p:sp>
      <p:sp>
        <p:nvSpPr>
          <p:cNvPr id="70663" name="Rectangle 11"/>
          <p:cNvSpPr>
            <a:spLocks noChangeArrowheads="1"/>
          </p:cNvSpPr>
          <p:nvPr/>
        </p:nvSpPr>
        <p:spPr bwMode="auto">
          <a:xfrm>
            <a:off x="6084895" y="5013176"/>
            <a:ext cx="2759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altLang="en-US" sz="2400" b="1" dirty="0" smtClean="0">
                <a:solidFill>
                  <a:srgbClr val="000000"/>
                </a:solidFill>
                <a:latin typeface="Calibri" pitchFamily="34" charset="0"/>
                <a:cs typeface="Tahoma" pitchFamily="34" charset="0"/>
              </a:rPr>
              <a:t>190,000 </a:t>
            </a:r>
            <a:endParaRPr lang="en-GB" altLang="en-US" sz="2000" dirty="0">
              <a:solidFill>
                <a:srgbClr val="000000"/>
              </a:solidFill>
              <a:latin typeface="Calibri" pitchFamily="34" charset="0"/>
              <a:cs typeface="Tahoma" pitchFamily="34" charset="0"/>
            </a:endParaRPr>
          </a:p>
        </p:txBody>
      </p:sp>
      <p:grpSp>
        <p:nvGrpSpPr>
          <p:cNvPr id="24" name="Group 23"/>
          <p:cNvGrpSpPr/>
          <p:nvPr/>
        </p:nvGrpSpPr>
        <p:grpSpPr>
          <a:xfrm>
            <a:off x="2" y="6298275"/>
            <a:ext cx="9180512" cy="587115"/>
            <a:chOff x="0" y="6239537"/>
            <a:chExt cx="9212088" cy="618462"/>
          </a:xfrm>
        </p:grpSpPr>
        <p:pic>
          <p:nvPicPr>
            <p:cNvPr id="25"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Pentagon 27"/>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
        <p:nvSpPr>
          <p:cNvPr id="32" name="Rectangle 31"/>
          <p:cNvSpPr>
            <a:spLocks noChangeArrowheads="1"/>
          </p:cNvSpPr>
          <p:nvPr/>
        </p:nvSpPr>
        <p:spPr bwMode="auto">
          <a:xfrm>
            <a:off x="445892" y="786203"/>
            <a:ext cx="7524337" cy="50509"/>
          </a:xfrm>
          <a:prstGeom prst="rect">
            <a:avLst/>
          </a:prstGeom>
          <a:solidFill>
            <a:srgbClr val="0093D5"/>
          </a:solidFill>
          <a:ln>
            <a:noFill/>
          </a:ln>
          <a:extLst/>
        </p:spPr>
        <p:txBody>
          <a:bodyPr rot="0" vert="horz" wrap="square" lIns="91440" tIns="45720" rIns="91440" bIns="45720" anchor="t" anchorCtr="0" upright="1">
            <a:noAutofit/>
          </a:bodyPr>
          <a:lstStyle/>
          <a:p>
            <a:endParaRPr lang="en-US">
              <a:latin typeface="Arial Narrow" panose="020B0606020202030204" pitchFamily="34" charset="0"/>
            </a:endParaRPr>
          </a:p>
        </p:txBody>
      </p:sp>
      <p:pic>
        <p:nvPicPr>
          <p:cNvPr id="1026" name="Picture 2" descr="Global tuberculosis report 2016 - cover 200p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0392" y="21348"/>
            <a:ext cx="929169" cy="131942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4000" contrast="-31000"/>
                    </a14:imgEffect>
                  </a14:imgLayer>
                </a14:imgProps>
              </a:ext>
              <a:ext uri="{28A0092B-C50C-407E-A947-70E740481C1C}">
                <a14:useLocalDpi xmlns:a14="http://schemas.microsoft.com/office/drawing/2010/main" val="0"/>
              </a:ext>
            </a:extLst>
          </a:blip>
          <a:srcRect/>
          <a:stretch>
            <a:fillRect/>
          </a:stretch>
        </p:blipFill>
        <p:spPr bwMode="auto">
          <a:xfrm>
            <a:off x="107505" y="908721"/>
            <a:ext cx="2648628"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641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5"/>
          <p:cNvSpPr>
            <a:spLocks noChangeArrowheads="1"/>
          </p:cNvSpPr>
          <p:nvPr/>
        </p:nvSpPr>
        <p:spPr bwMode="auto">
          <a:xfrm>
            <a:off x="101194" y="-1"/>
            <a:ext cx="9144000" cy="981075"/>
          </a:xfrm>
          <a:prstGeom prst="rect">
            <a:avLst/>
          </a:prstGeom>
          <a:solidFill>
            <a:schemeClr val="bg1"/>
          </a:solidFill>
          <a:ln w="9525" algn="ctr">
            <a:solidFill>
              <a:schemeClr val="bg1"/>
            </a:solidFill>
            <a:round/>
            <a:headEnd/>
            <a:tailEnd/>
          </a:ln>
        </p:spPr>
        <p:txBody>
          <a:bodyPr lIns="91364" tIns="45685" rIns="91364" bIns="45685"/>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0"/>
              </a:spcBef>
              <a:spcAft>
                <a:spcPct val="0"/>
              </a:spcAft>
            </a:pPr>
            <a:endParaRPr lang="fr-CH" altLang="en-US" sz="1100" b="1" dirty="0">
              <a:solidFill>
                <a:prstClr val="black"/>
              </a:solidFill>
              <a:latin typeface="Century Gothic" panose="020B0502020202020204" pitchFamily="34" charset="0"/>
              <a:cs typeface="Tahoma" pitchFamily="34" charset="0"/>
            </a:endParaRPr>
          </a:p>
          <a:p>
            <a:pPr eaLnBrk="1" fontAlgn="base" hangingPunct="1">
              <a:spcBef>
                <a:spcPct val="0"/>
              </a:spcBef>
              <a:spcAft>
                <a:spcPct val="0"/>
              </a:spcAft>
            </a:pPr>
            <a:r>
              <a:rPr lang="fr-CH" altLang="en-US" sz="3200" b="1" dirty="0">
                <a:solidFill>
                  <a:prstClr val="black"/>
                </a:solidFill>
                <a:latin typeface="Century Gothic" panose="020B0502020202020204" pitchFamily="34" charset="0"/>
                <a:cs typeface="Tahoma" pitchFamily="34" charset="0"/>
              </a:rPr>
              <a:t> TB Digital </a:t>
            </a:r>
            <a:r>
              <a:rPr lang="fr-CH" altLang="en-US" sz="3200" b="1" dirty="0" err="1">
                <a:solidFill>
                  <a:prstClr val="black"/>
                </a:solidFill>
                <a:latin typeface="Century Gothic" panose="020B0502020202020204" pitchFamily="34" charset="0"/>
                <a:cs typeface="Tahoma" pitchFamily="34" charset="0"/>
              </a:rPr>
              <a:t>health</a:t>
            </a:r>
            <a:r>
              <a:rPr lang="fr-CH" altLang="en-US" sz="3200" b="1" dirty="0">
                <a:solidFill>
                  <a:prstClr val="black"/>
                </a:solidFill>
                <a:latin typeface="Century Gothic" panose="020B0502020202020204" pitchFamily="34" charset="0"/>
                <a:cs typeface="Tahoma" pitchFamily="34" charset="0"/>
              </a:rPr>
              <a:t> applications</a:t>
            </a:r>
            <a:endParaRPr lang="en-GB" altLang="en-US" sz="3200" b="1" dirty="0">
              <a:solidFill>
                <a:prstClr val="black"/>
              </a:solidFill>
              <a:latin typeface="Century Gothic" panose="020B0502020202020204" pitchFamily="34" charset="0"/>
              <a:cs typeface="Tahoma" pitchFamily="34" charset="0"/>
            </a:endParaRPr>
          </a:p>
        </p:txBody>
      </p:sp>
      <p:grpSp>
        <p:nvGrpSpPr>
          <p:cNvPr id="92162" name="Group 1"/>
          <p:cNvGrpSpPr>
            <a:grpSpLocks/>
          </p:cNvGrpSpPr>
          <p:nvPr/>
        </p:nvGrpSpPr>
        <p:grpSpPr bwMode="auto">
          <a:xfrm>
            <a:off x="453163" y="1125539"/>
            <a:ext cx="7863253" cy="4971988"/>
            <a:chOff x="115888" y="333375"/>
            <a:chExt cx="9683750" cy="6292850"/>
          </a:xfrm>
        </p:grpSpPr>
        <p:pic>
          <p:nvPicPr>
            <p:cNvPr id="92165" name="Shape 95"/>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0838" y="4559300"/>
              <a:ext cx="14033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Shape 80"/>
            <p:cNvPicPr preferRelativeResize="0">
              <a:picLocks noChangeAspect="1" noChangeArrowheads="1"/>
            </p:cNvPicPr>
            <p:nvPr/>
          </p:nvPicPr>
          <p:blipFill>
            <a:blip r:embed="rId4">
              <a:extLst>
                <a:ext uri="{28A0092B-C50C-407E-A947-70E740481C1C}">
                  <a14:useLocalDpi xmlns:a14="http://schemas.microsoft.com/office/drawing/2010/main"/>
                </a:ext>
              </a:extLst>
            </a:blip>
            <a:srcRect l="7510" t="-706" r="19798" b="15688"/>
            <a:stretch>
              <a:fillRect/>
            </a:stretch>
          </p:blipFill>
          <p:spPr bwMode="auto">
            <a:xfrm rot="-833260">
              <a:off x="5221288" y="1063625"/>
              <a:ext cx="25050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Shape 82"/>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5888" y="476250"/>
              <a:ext cx="2887662" cy="1912938"/>
            </a:xfrm>
            <a:prstGeom prst="rect">
              <a:avLst/>
            </a:prstGeom>
            <a:noFill/>
            <a:ln w="9525">
              <a:solidFill>
                <a:srgbClr val="538CD5"/>
              </a:solidFill>
              <a:miter lim="800000"/>
              <a:headEnd/>
              <a:tailEnd/>
            </a:ln>
            <a:extLst>
              <a:ext uri="{909E8E84-426E-40DD-AFC4-6F175D3DCCD1}">
                <a14:hiddenFill xmlns:a14="http://schemas.microsoft.com/office/drawing/2010/main">
                  <a:solidFill>
                    <a:srgbClr val="FFFFFF"/>
                  </a:solidFill>
                </a14:hiddenFill>
              </a:ext>
            </a:extLst>
          </p:spPr>
        </p:pic>
        <p:cxnSp>
          <p:nvCxnSpPr>
            <p:cNvPr id="92168" name="Shape 83"/>
            <p:cNvCxnSpPr>
              <a:cxnSpLocks noChangeShapeType="1"/>
            </p:cNvCxnSpPr>
            <p:nvPr/>
          </p:nvCxnSpPr>
          <p:spPr bwMode="auto">
            <a:xfrm>
              <a:off x="4953000" y="735013"/>
              <a:ext cx="0" cy="5473700"/>
            </a:xfrm>
            <a:prstGeom prst="straightConnector1">
              <a:avLst/>
            </a:prstGeom>
            <a:noFill/>
            <a:ln w="28575">
              <a:solidFill>
                <a:srgbClr val="A5A5A5"/>
              </a:solidFill>
              <a:round/>
              <a:headEnd/>
              <a:tailEnd/>
            </a:ln>
            <a:extLst>
              <a:ext uri="{909E8E84-426E-40DD-AFC4-6F175D3DCCD1}">
                <a14:hiddenFill xmlns:a14="http://schemas.microsoft.com/office/drawing/2010/main">
                  <a:noFill/>
                </a14:hiddenFill>
              </a:ext>
            </a:extLst>
          </p:spPr>
        </p:cxnSp>
        <p:cxnSp>
          <p:nvCxnSpPr>
            <p:cNvPr id="92169" name="Shape 84"/>
            <p:cNvCxnSpPr>
              <a:cxnSpLocks noChangeShapeType="1"/>
            </p:cNvCxnSpPr>
            <p:nvPr/>
          </p:nvCxnSpPr>
          <p:spPr bwMode="auto">
            <a:xfrm>
              <a:off x="428625" y="3471863"/>
              <a:ext cx="9282113" cy="0"/>
            </a:xfrm>
            <a:prstGeom prst="straightConnector1">
              <a:avLst/>
            </a:prstGeom>
            <a:noFill/>
            <a:ln w="28575">
              <a:solidFill>
                <a:srgbClr val="A5A5A5"/>
              </a:solidFill>
              <a:round/>
              <a:headEnd/>
              <a:tailEnd/>
            </a:ln>
            <a:extLst>
              <a:ext uri="{909E8E84-426E-40DD-AFC4-6F175D3DCCD1}">
                <a14:hiddenFill xmlns:a14="http://schemas.microsoft.com/office/drawing/2010/main">
                  <a:noFill/>
                </a14:hiddenFill>
              </a:ext>
            </a:extLst>
          </p:spPr>
        </p:cxnSp>
        <p:sp>
          <p:nvSpPr>
            <p:cNvPr id="92170" name="Shape 85"/>
            <p:cNvSpPr txBox="1">
              <a:spLocks noChangeArrowheads="1"/>
            </p:cNvSpPr>
            <p:nvPr/>
          </p:nvSpPr>
          <p:spPr bwMode="auto">
            <a:xfrm>
              <a:off x="2768600" y="3074988"/>
              <a:ext cx="21844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lnSpc>
                  <a:spcPct val="90000"/>
                </a:lnSpc>
                <a:spcBef>
                  <a:spcPct val="0"/>
                </a:spcBef>
                <a:spcAft>
                  <a:spcPct val="0"/>
                </a:spcAft>
                <a:buClr>
                  <a:srgbClr val="000000"/>
                </a:buClr>
                <a:buSzPct val="25000"/>
                <a:buFont typeface="Calibri" pitchFamily="34" charset="0"/>
                <a:buNone/>
              </a:pPr>
              <a:r>
                <a:rPr lang="fr-CH" altLang="en-US" sz="2400" b="1">
                  <a:solidFill>
                    <a:srgbClr val="000000"/>
                  </a:solidFill>
                  <a:latin typeface="Calibri" pitchFamily="34" charset="0"/>
                  <a:sym typeface="Calibri" pitchFamily="34" charset="0"/>
                </a:rPr>
                <a:t>Patient care</a:t>
              </a:r>
            </a:p>
          </p:txBody>
        </p:sp>
        <p:sp>
          <p:nvSpPr>
            <p:cNvPr id="92171" name="Shape 86"/>
            <p:cNvSpPr txBox="1">
              <a:spLocks noChangeArrowheads="1"/>
            </p:cNvSpPr>
            <p:nvPr/>
          </p:nvSpPr>
          <p:spPr bwMode="auto">
            <a:xfrm>
              <a:off x="2809874" y="3533774"/>
              <a:ext cx="21844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algn="ctr" eaLnBrk="1" fontAlgn="base" hangingPunct="1">
                <a:lnSpc>
                  <a:spcPct val="90000"/>
                </a:lnSpc>
                <a:spcBef>
                  <a:spcPct val="0"/>
                </a:spcBef>
                <a:spcAft>
                  <a:spcPct val="0"/>
                </a:spcAft>
                <a:buClr>
                  <a:srgbClr val="000000"/>
                </a:buClr>
                <a:buSzPct val="25000"/>
                <a:buFont typeface="Calibri" pitchFamily="34" charset="0"/>
                <a:buNone/>
              </a:pPr>
              <a:r>
                <a:rPr lang="fr-CH" altLang="en-US" sz="2400" b="1" dirty="0">
                  <a:solidFill>
                    <a:srgbClr val="000000"/>
                  </a:solidFill>
                  <a:latin typeface="Calibri" pitchFamily="34" charset="0"/>
                  <a:sym typeface="Calibri" pitchFamily="34" charset="0"/>
                </a:rPr>
                <a:t>Surveillance</a:t>
              </a:r>
            </a:p>
          </p:txBody>
        </p:sp>
        <p:sp>
          <p:nvSpPr>
            <p:cNvPr id="92172" name="Shape 88"/>
            <p:cNvSpPr txBox="1">
              <a:spLocks noChangeArrowheads="1"/>
            </p:cNvSpPr>
            <p:nvPr/>
          </p:nvSpPr>
          <p:spPr bwMode="auto">
            <a:xfrm>
              <a:off x="5124043" y="3533774"/>
              <a:ext cx="17700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lnSpc>
                  <a:spcPct val="90000"/>
                </a:lnSpc>
                <a:spcBef>
                  <a:spcPct val="0"/>
                </a:spcBef>
                <a:spcAft>
                  <a:spcPct val="0"/>
                </a:spcAft>
                <a:buClr>
                  <a:srgbClr val="000000"/>
                </a:buClr>
                <a:buSzPct val="25000"/>
                <a:buFont typeface="Calibri" pitchFamily="34" charset="0"/>
                <a:buNone/>
              </a:pPr>
              <a:r>
                <a:rPr lang="fr-CH" altLang="en-US" sz="2400" b="1" dirty="0" err="1">
                  <a:solidFill>
                    <a:srgbClr val="000000"/>
                  </a:solidFill>
                  <a:latin typeface="Calibri" pitchFamily="34" charset="0"/>
                  <a:sym typeface="Calibri" pitchFamily="34" charset="0"/>
                </a:rPr>
                <a:t>eLearning</a:t>
              </a:r>
              <a:endParaRPr lang="fr-CH" altLang="en-US" sz="2400" b="1" dirty="0">
                <a:solidFill>
                  <a:srgbClr val="000000"/>
                </a:solidFill>
                <a:latin typeface="Calibri" pitchFamily="34" charset="0"/>
                <a:sym typeface="Calibri" pitchFamily="34" charset="0"/>
              </a:endParaRPr>
            </a:p>
          </p:txBody>
        </p:sp>
        <p:pic>
          <p:nvPicPr>
            <p:cNvPr id="92173" name="Shape 90"/>
            <p:cNvPicPr preferRelativeResize="0">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97000" y="846138"/>
              <a:ext cx="3211513" cy="1968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74" name="Shape 91"/>
            <p:cNvPicPr preferRelativeResize="0">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989138" y="4557713"/>
              <a:ext cx="2846387" cy="1793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75" name="Shape 93"/>
            <p:cNvPicPr preferRelativeResize="0">
              <a:picLocks noChangeAspect="1" noChangeArrowheads="1"/>
            </p:cNvPicPr>
            <p:nvPr/>
          </p:nvPicPr>
          <p:blipFill>
            <a:blip r:embed="rId8" cstate="screen">
              <a:extLst>
                <a:ext uri="{28A0092B-C50C-407E-A947-70E740481C1C}">
                  <a14:useLocalDpi xmlns:a14="http://schemas.microsoft.com/office/drawing/2010/main"/>
                </a:ext>
              </a:extLst>
            </a:blip>
            <a:srcRect l="35342" t="24873" r="2649" b="29382"/>
            <a:stretch>
              <a:fillRect/>
            </a:stretch>
          </p:blipFill>
          <p:spPr bwMode="auto">
            <a:xfrm>
              <a:off x="350838" y="3640138"/>
              <a:ext cx="2417762" cy="1296987"/>
            </a:xfrm>
            <a:prstGeom prst="rect">
              <a:avLst/>
            </a:prstGeom>
            <a:noFill/>
            <a:ln w="9525">
              <a:solidFill>
                <a:srgbClr val="76923C"/>
              </a:solidFill>
              <a:miter lim="800000"/>
              <a:headEnd/>
              <a:tailEnd/>
            </a:ln>
            <a:extLst>
              <a:ext uri="{909E8E84-426E-40DD-AFC4-6F175D3DCCD1}">
                <a14:hiddenFill xmlns:a14="http://schemas.microsoft.com/office/drawing/2010/main">
                  <a:solidFill>
                    <a:srgbClr val="FFFFFF"/>
                  </a:solidFill>
                </a14:hiddenFill>
              </a:ext>
            </a:extLst>
          </p:spPr>
        </p:pic>
        <p:pic>
          <p:nvPicPr>
            <p:cNvPr id="92176" name="Shape 96"/>
            <p:cNvPicPr preferRelativeResize="0">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056188" y="4394200"/>
              <a:ext cx="2808287" cy="2232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C:\Users\falzond\Dropbox\ERS mHealth consultation 2015\concept notes &amp; TPPs\QuanTB Dashboard Pic updated.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993923" y="333375"/>
              <a:ext cx="2825933" cy="1583655"/>
            </a:xfrm>
            <a:prstGeom prst="rect">
              <a:avLst/>
            </a:prstGeom>
            <a:noFill/>
            <a:ln>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92178" name="Shape 94"/>
            <p:cNvPicPr preferRelativeResize="0">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502525" y="3933825"/>
              <a:ext cx="2233613" cy="2087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179" name="Shape 92"/>
            <p:cNvPicPr preferRelativeResize="0">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192963" y="703263"/>
              <a:ext cx="260667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0"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999163" y="1731963"/>
              <a:ext cx="1812925" cy="11350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81" name="Shape 87"/>
            <p:cNvSpPr txBox="1">
              <a:spLocks noChangeArrowheads="1"/>
            </p:cNvSpPr>
            <p:nvPr/>
          </p:nvSpPr>
          <p:spPr bwMode="auto">
            <a:xfrm>
              <a:off x="5155127" y="3074988"/>
              <a:ext cx="4291012"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lnSpc>
                  <a:spcPct val="90000"/>
                </a:lnSpc>
                <a:spcBef>
                  <a:spcPct val="0"/>
                </a:spcBef>
                <a:spcAft>
                  <a:spcPct val="0"/>
                </a:spcAft>
                <a:buClr>
                  <a:srgbClr val="000000"/>
                </a:buClr>
                <a:buSzPct val="25000"/>
                <a:buFont typeface="Calibri" pitchFamily="34" charset="0"/>
                <a:buNone/>
              </a:pPr>
              <a:r>
                <a:rPr lang="fr-CH" altLang="en-US" sz="2400" b="1">
                  <a:solidFill>
                    <a:srgbClr val="000000"/>
                  </a:solidFill>
                  <a:latin typeface="Calibri" pitchFamily="34" charset="0"/>
                  <a:sym typeface="Calibri" pitchFamily="34" charset="0"/>
                </a:rPr>
                <a:t>Programme management</a:t>
              </a:r>
            </a:p>
          </p:txBody>
        </p:sp>
        <p:pic>
          <p:nvPicPr>
            <p:cNvPr id="92182"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380163" y="4211638"/>
              <a:ext cx="136525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32"/>
          <p:cNvSpPr>
            <a:spLocks noChangeArrowheads="1"/>
          </p:cNvSpPr>
          <p:nvPr/>
        </p:nvSpPr>
        <p:spPr bwMode="auto">
          <a:xfrm>
            <a:off x="293421" y="908720"/>
            <a:ext cx="8535459"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alibri" panose="020F0502020204030204" pitchFamily="34" charset="0"/>
              <a:cs typeface="Calibri" panose="020F0502020204030204" pitchFamily="34" charset="0"/>
            </a:endParaRPr>
          </a:p>
        </p:txBody>
      </p:sp>
      <p:grpSp>
        <p:nvGrpSpPr>
          <p:cNvPr id="23" name="Group 22"/>
          <p:cNvGrpSpPr/>
          <p:nvPr/>
        </p:nvGrpSpPr>
        <p:grpSpPr>
          <a:xfrm>
            <a:off x="0" y="6298265"/>
            <a:ext cx="9180512" cy="587115"/>
            <a:chOff x="0" y="6239537"/>
            <a:chExt cx="9212088" cy="618462"/>
          </a:xfrm>
        </p:grpSpPr>
        <p:pic>
          <p:nvPicPr>
            <p:cNvPr id="24" name="Picture 7"/>
            <p:cNvPicPr>
              <a:picLocks noChangeAspect="1" noChangeArrowheads="1"/>
            </p:cNvPicPr>
            <p:nvPr/>
          </p:nvPicPr>
          <p:blipFill rotWithShape="1">
            <a:blip r:embed="rId15">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Pentagon 24"/>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26" name="Picture 5"/>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0"/>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grpSp>
        <p:nvGrpSpPr>
          <p:cNvPr id="30" name="Group 29"/>
          <p:cNvGrpSpPr/>
          <p:nvPr/>
        </p:nvGrpSpPr>
        <p:grpSpPr>
          <a:xfrm>
            <a:off x="7668344" y="44624"/>
            <a:ext cx="1332660" cy="936104"/>
            <a:chOff x="7703836" y="44624"/>
            <a:chExt cx="1332660" cy="936104"/>
          </a:xfrm>
        </p:grpSpPr>
        <p:pic>
          <p:nvPicPr>
            <p:cNvPr id="31" name="Picture 3"/>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p:blipFill>
          <p:spPr bwMode="auto">
            <a:xfrm>
              <a:off x="7863263" y="418249"/>
              <a:ext cx="1006155" cy="562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TextBox 31"/>
            <p:cNvSpPr txBox="1"/>
            <p:nvPr/>
          </p:nvSpPr>
          <p:spPr>
            <a:xfrm>
              <a:off x="7703836" y="44624"/>
              <a:ext cx="1332660" cy="369332"/>
            </a:xfrm>
            <a:prstGeom prst="rect">
              <a:avLst/>
            </a:prstGeom>
            <a:noFill/>
          </p:spPr>
          <p:txBody>
            <a:bodyPr wrap="square" rtlCol="0">
              <a:spAutoFit/>
            </a:bodyPr>
            <a:lstStyle/>
            <a:p>
              <a:pPr algn="ctr"/>
              <a:r>
                <a:rPr lang="en-GB" b="1" dirty="0" smtClean="0">
                  <a:solidFill>
                    <a:srgbClr val="0070C0"/>
                  </a:solidFill>
                  <a:cs typeface="Arial" charset="0"/>
                </a:rPr>
                <a:t>PILLAR 1</a:t>
              </a:r>
              <a:endParaRPr lang="en-GB" b="1" dirty="0">
                <a:solidFill>
                  <a:srgbClr val="1F497D"/>
                </a:solidFill>
                <a:cs typeface="Arial" charset="0"/>
              </a:endParaRPr>
            </a:p>
          </p:txBody>
        </p:sp>
      </p:grpSp>
    </p:spTree>
    <p:extLst>
      <p:ext uri="{BB962C8B-B14F-4D97-AF65-F5344CB8AC3E}">
        <p14:creationId xmlns:p14="http://schemas.microsoft.com/office/powerpoint/2010/main" val="3911686741"/>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ealthdata.org/sites/default/files/files/Data_viz/DataViz_FGH2015_Landingpage_Image_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37374" y="764704"/>
            <a:ext cx="6574839" cy="326158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a:spLocks noChangeArrowheads="1"/>
          </p:cNvSpPr>
          <p:nvPr/>
        </p:nvSpPr>
        <p:spPr bwMode="auto">
          <a:xfrm>
            <a:off x="293421" y="851570"/>
            <a:ext cx="8535459"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alibri" panose="020F0502020204030204" pitchFamily="34" charset="0"/>
              <a:cs typeface="Calibri" panose="020F0502020204030204" pitchFamily="34" charset="0"/>
            </a:endParaRPr>
          </a:p>
        </p:txBody>
      </p:sp>
      <p:grpSp>
        <p:nvGrpSpPr>
          <p:cNvPr id="7" name="Group 6"/>
          <p:cNvGrpSpPr/>
          <p:nvPr/>
        </p:nvGrpSpPr>
        <p:grpSpPr>
          <a:xfrm>
            <a:off x="0" y="6298265"/>
            <a:ext cx="9180512" cy="587115"/>
            <a:chOff x="0" y="6239537"/>
            <a:chExt cx="9212088" cy="618462"/>
          </a:xfrm>
        </p:grpSpPr>
        <p:pic>
          <p:nvPicPr>
            <p:cNvPr id="8" name="Picture 7"/>
            <p:cNvPicPr>
              <a:picLocks noChangeAspect="1" noChangeArrowheads="1"/>
            </p:cNvPicPr>
            <p:nvPr/>
          </p:nvPicPr>
          <p:blipFill rotWithShape="1">
            <a:blip r:embed="rId3">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entagon 8"/>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1"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
        <p:nvSpPr>
          <p:cNvPr id="14" name="Rectangle 5"/>
          <p:cNvSpPr>
            <a:spLocks noChangeArrowheads="1"/>
          </p:cNvSpPr>
          <p:nvPr/>
        </p:nvSpPr>
        <p:spPr bwMode="auto">
          <a:xfrm>
            <a:off x="324544" y="-347"/>
            <a:ext cx="9144000" cy="981075"/>
          </a:xfrm>
          <a:prstGeom prst="rect">
            <a:avLst/>
          </a:prstGeom>
          <a:noFill/>
          <a:ln w="9525" algn="ctr">
            <a:noFill/>
            <a:round/>
            <a:headEnd/>
            <a:tailEnd/>
          </a:ln>
        </p:spPr>
        <p:txBody>
          <a:bodyPr lIns="91364" tIns="45685" rIns="91364" bIns="45685"/>
          <a:lstStyle>
            <a:lvl1pPr eaLnBrk="0" hangingPunct="0">
              <a:defRPr>
                <a:solidFill>
                  <a:schemeClr val="tx1"/>
                </a:solidFill>
                <a:latin typeface="Helvetica-Narrow" pitchFamily="34" charset="0"/>
                <a:cs typeface="Arial" pitchFamily="34" charset="0"/>
              </a:defRPr>
            </a:lvl1pPr>
            <a:lvl2pPr marL="742950" indent="-285750" eaLnBrk="0" hangingPunct="0">
              <a:defRPr>
                <a:solidFill>
                  <a:schemeClr val="tx1"/>
                </a:solidFill>
                <a:latin typeface="Helvetica-Narrow" pitchFamily="34" charset="0"/>
                <a:cs typeface="Arial" pitchFamily="34" charset="0"/>
              </a:defRPr>
            </a:lvl2pPr>
            <a:lvl3pPr marL="1143000" indent="-228600" eaLnBrk="0" hangingPunct="0">
              <a:defRPr>
                <a:solidFill>
                  <a:schemeClr val="tx1"/>
                </a:solidFill>
                <a:latin typeface="Helvetica-Narrow" pitchFamily="34" charset="0"/>
                <a:cs typeface="Arial" pitchFamily="34" charset="0"/>
              </a:defRPr>
            </a:lvl3pPr>
            <a:lvl4pPr marL="1600200" indent="-228600" eaLnBrk="0" hangingPunct="0">
              <a:defRPr>
                <a:solidFill>
                  <a:schemeClr val="tx1"/>
                </a:solidFill>
                <a:latin typeface="Helvetica-Narrow" pitchFamily="34" charset="0"/>
                <a:cs typeface="Arial" pitchFamily="34" charset="0"/>
              </a:defRPr>
            </a:lvl4pPr>
            <a:lvl5pPr marL="2057400" indent="-228600" eaLnBrk="0" hangingPunct="0">
              <a:defRPr>
                <a:solidFill>
                  <a:schemeClr val="tx1"/>
                </a:solidFill>
                <a:latin typeface="Helvetica-Narrow" pitchFamily="34" charset="0"/>
                <a:cs typeface="Arial" pitchFamily="34" charset="0"/>
              </a:defRPr>
            </a:lvl5pPr>
            <a:lvl6pPr marL="2514600" indent="-228600" eaLnBrk="0" fontAlgn="base" hangingPunct="0">
              <a:spcBef>
                <a:spcPct val="0"/>
              </a:spcBef>
              <a:spcAft>
                <a:spcPct val="0"/>
              </a:spcAft>
              <a:defRPr>
                <a:solidFill>
                  <a:schemeClr val="tx1"/>
                </a:solidFill>
                <a:latin typeface="Helvetica-Narrow" pitchFamily="34" charset="0"/>
                <a:cs typeface="Arial" pitchFamily="34" charset="0"/>
              </a:defRPr>
            </a:lvl6pPr>
            <a:lvl7pPr marL="2971800" indent="-228600" eaLnBrk="0" fontAlgn="base" hangingPunct="0">
              <a:spcBef>
                <a:spcPct val="0"/>
              </a:spcBef>
              <a:spcAft>
                <a:spcPct val="0"/>
              </a:spcAft>
              <a:defRPr>
                <a:solidFill>
                  <a:schemeClr val="tx1"/>
                </a:solidFill>
                <a:latin typeface="Helvetica-Narrow" pitchFamily="34" charset="0"/>
                <a:cs typeface="Arial" pitchFamily="34" charset="0"/>
              </a:defRPr>
            </a:lvl7pPr>
            <a:lvl8pPr marL="3429000" indent="-228600" eaLnBrk="0" fontAlgn="base" hangingPunct="0">
              <a:spcBef>
                <a:spcPct val="0"/>
              </a:spcBef>
              <a:spcAft>
                <a:spcPct val="0"/>
              </a:spcAft>
              <a:defRPr>
                <a:solidFill>
                  <a:schemeClr val="tx1"/>
                </a:solidFill>
                <a:latin typeface="Helvetica-Narrow" pitchFamily="34" charset="0"/>
                <a:cs typeface="Arial" pitchFamily="34" charset="0"/>
              </a:defRPr>
            </a:lvl8pPr>
            <a:lvl9pPr marL="3886200" indent="-228600" eaLnBrk="0" fontAlgn="base" hangingPunct="0">
              <a:spcBef>
                <a:spcPct val="0"/>
              </a:spcBef>
              <a:spcAft>
                <a:spcPct val="0"/>
              </a:spcAft>
              <a:defRPr>
                <a:solidFill>
                  <a:schemeClr val="tx1"/>
                </a:solidFill>
                <a:latin typeface="Helvetica-Narrow" pitchFamily="34" charset="0"/>
                <a:cs typeface="Arial" pitchFamily="34" charset="0"/>
              </a:defRPr>
            </a:lvl9pPr>
          </a:lstStyle>
          <a:p>
            <a:pPr eaLnBrk="1" fontAlgn="base" hangingPunct="1">
              <a:spcBef>
                <a:spcPct val="0"/>
              </a:spcBef>
              <a:spcAft>
                <a:spcPct val="0"/>
              </a:spcAft>
            </a:pPr>
            <a:r>
              <a:rPr lang="en-US" altLang="en-US" sz="2600" b="1" dirty="0">
                <a:solidFill>
                  <a:srgbClr val="000000"/>
                </a:solidFill>
                <a:latin typeface="Century Gothic" panose="020B0502020202020204" pitchFamily="34" charset="0"/>
                <a:cs typeface="Tahoma" pitchFamily="34" charset="0"/>
              </a:rPr>
              <a:t>Game changing tools for </a:t>
            </a:r>
            <a:endParaRPr lang="en-US" altLang="en-US" sz="2600" b="1" dirty="0" smtClean="0">
              <a:solidFill>
                <a:srgbClr val="000000"/>
              </a:solidFill>
              <a:latin typeface="Century Gothic" panose="020B0502020202020204" pitchFamily="34" charset="0"/>
              <a:cs typeface="Tahoma" pitchFamily="34" charset="0"/>
            </a:endParaRPr>
          </a:p>
          <a:p>
            <a:pPr eaLnBrk="1" fontAlgn="base" hangingPunct="1">
              <a:spcBef>
                <a:spcPct val="0"/>
              </a:spcBef>
              <a:spcAft>
                <a:spcPct val="0"/>
              </a:spcAft>
            </a:pPr>
            <a:r>
              <a:rPr lang="en-US" altLang="en-US" sz="2600" b="1" dirty="0" smtClean="0">
                <a:solidFill>
                  <a:srgbClr val="FF0000"/>
                </a:solidFill>
                <a:latin typeface="Century Gothic" panose="020B0502020202020204" pitchFamily="34" charset="0"/>
                <a:cs typeface="Tahoma" pitchFamily="34" charset="0"/>
              </a:rPr>
              <a:t>large-scale </a:t>
            </a:r>
            <a:r>
              <a:rPr lang="en-US" altLang="en-US" sz="2600" b="1" dirty="0">
                <a:solidFill>
                  <a:srgbClr val="FF0000"/>
                </a:solidFill>
                <a:latin typeface="Century Gothic" panose="020B0502020202020204" pitchFamily="34" charset="0"/>
                <a:cs typeface="Tahoma" pitchFamily="34" charset="0"/>
              </a:rPr>
              <a:t>social impact </a:t>
            </a:r>
          </a:p>
        </p:txBody>
      </p:sp>
      <p:sp>
        <p:nvSpPr>
          <p:cNvPr id="16" name="TextBox 15"/>
          <p:cNvSpPr txBox="1"/>
          <p:nvPr/>
        </p:nvSpPr>
        <p:spPr>
          <a:xfrm>
            <a:off x="107504" y="1124744"/>
            <a:ext cx="2892373" cy="1477328"/>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GB" b="1" dirty="0" smtClean="0">
                <a:solidFill>
                  <a:srgbClr val="000000"/>
                </a:solidFill>
                <a:latin typeface="Calibri" panose="020F0502020204030204" pitchFamily="34" charset="0"/>
                <a:cs typeface="Calibri" panose="020F0502020204030204" pitchFamily="34" charset="0"/>
              </a:rPr>
              <a:t>Global health financing flows through data visualization: more accountability and transparency</a:t>
            </a:r>
          </a:p>
        </p:txBody>
      </p:sp>
      <p:grpSp>
        <p:nvGrpSpPr>
          <p:cNvPr id="17" name="Group 16"/>
          <p:cNvGrpSpPr/>
          <p:nvPr/>
        </p:nvGrpSpPr>
        <p:grpSpPr>
          <a:xfrm>
            <a:off x="7775844" y="116632"/>
            <a:ext cx="1332660" cy="862873"/>
            <a:chOff x="7775844" y="95434"/>
            <a:chExt cx="1332660" cy="862873"/>
          </a:xfrm>
        </p:grpSpPr>
        <p:sp>
          <p:nvSpPr>
            <p:cNvPr id="18" name="TextBox 17"/>
            <p:cNvSpPr txBox="1"/>
            <p:nvPr/>
          </p:nvSpPr>
          <p:spPr>
            <a:xfrm>
              <a:off x="7775844" y="95434"/>
              <a:ext cx="1332660" cy="369332"/>
            </a:xfrm>
            <a:prstGeom prst="rect">
              <a:avLst/>
            </a:prstGeom>
            <a:noFill/>
          </p:spPr>
          <p:txBody>
            <a:bodyPr wrap="square" rtlCol="0">
              <a:spAutoFit/>
            </a:bodyPr>
            <a:lstStyle/>
            <a:p>
              <a:pPr algn="ctr"/>
              <a:r>
                <a:rPr lang="en-GB" b="1" dirty="0" smtClean="0">
                  <a:solidFill>
                    <a:srgbClr val="0070C0"/>
                  </a:solidFill>
                  <a:latin typeface="Calibri"/>
                  <a:cs typeface="Arial" charset="0"/>
                </a:rPr>
                <a:t>PILLAR 2</a:t>
              </a:r>
              <a:endParaRPr lang="en-GB" b="1" dirty="0">
                <a:solidFill>
                  <a:srgbClr val="1F497D"/>
                </a:solidFill>
                <a:latin typeface="Calibri"/>
                <a:cs typeface="Arial" charset="0"/>
              </a:endParaRPr>
            </a:p>
          </p:txBody>
        </p:sp>
        <p:pic>
          <p:nvPicPr>
            <p:cNvPr id="19"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962743" y="390627"/>
              <a:ext cx="1022472" cy="56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TextBox 19"/>
          <p:cNvSpPr txBox="1"/>
          <p:nvPr/>
        </p:nvSpPr>
        <p:spPr>
          <a:xfrm>
            <a:off x="107505" y="2636912"/>
            <a:ext cx="2892372" cy="646331"/>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GB" b="1" dirty="0" smtClean="0">
                <a:solidFill>
                  <a:srgbClr val="000000"/>
                </a:solidFill>
                <a:latin typeface="Calibri" panose="020F0502020204030204" pitchFamily="34" charset="0"/>
                <a:cs typeface="Calibri" panose="020F0502020204030204" pitchFamily="34" charset="0"/>
              </a:rPr>
              <a:t>Social media for community engagement</a:t>
            </a:r>
          </a:p>
        </p:txBody>
      </p:sp>
      <p:sp>
        <p:nvSpPr>
          <p:cNvPr id="21" name="TextBox 20"/>
          <p:cNvSpPr txBox="1"/>
          <p:nvPr/>
        </p:nvSpPr>
        <p:spPr>
          <a:xfrm>
            <a:off x="83348" y="5518973"/>
            <a:ext cx="3912588" cy="646331"/>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GB" b="1" dirty="0" smtClean="0">
                <a:solidFill>
                  <a:srgbClr val="000000"/>
                </a:solidFill>
                <a:latin typeface="Calibri" panose="020F0502020204030204" pitchFamily="34" charset="0"/>
                <a:cs typeface="Calibri" panose="020F0502020204030204" pitchFamily="34" charset="0"/>
              </a:rPr>
              <a:t>Case notification systems for engagement of private providers</a:t>
            </a:r>
          </a:p>
        </p:txBody>
      </p:sp>
      <p:sp>
        <p:nvSpPr>
          <p:cNvPr id="22" name="TextBox 21"/>
          <p:cNvSpPr txBox="1"/>
          <p:nvPr/>
        </p:nvSpPr>
        <p:spPr>
          <a:xfrm>
            <a:off x="83348" y="3423771"/>
            <a:ext cx="3912588" cy="2123658"/>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GB" b="1" dirty="0" smtClean="0">
                <a:solidFill>
                  <a:srgbClr val="000000"/>
                </a:solidFill>
                <a:latin typeface="Calibri" panose="020F0502020204030204" pitchFamily="34" charset="0"/>
                <a:cs typeface="Calibri" panose="020F0502020204030204" pitchFamily="34" charset="0"/>
              </a:rPr>
              <a:t>Unique identifiers</a:t>
            </a:r>
          </a:p>
          <a:p>
            <a:pPr marL="742950" lvl="1" indent="-285750" fontAlgn="base">
              <a:spcBef>
                <a:spcPct val="0"/>
              </a:spcBef>
              <a:spcAft>
                <a:spcPct val="0"/>
              </a:spcAft>
              <a:buFont typeface="Wingdings" panose="05000000000000000000" pitchFamily="2" charset="2"/>
              <a:buChar char="ü"/>
            </a:pPr>
            <a:r>
              <a:rPr lang="en-US" sz="1600" b="1" dirty="0">
                <a:solidFill>
                  <a:srgbClr val="000000"/>
                </a:solidFill>
                <a:latin typeface="Calibri" panose="020F0502020204030204" pitchFamily="34" charset="0"/>
                <a:cs typeface="Calibri" panose="020F0502020204030204" pitchFamily="34" charset="0"/>
              </a:rPr>
              <a:t>Epidemiological database</a:t>
            </a:r>
          </a:p>
          <a:p>
            <a:pPr marL="742950" lvl="1" indent="-285750" fontAlgn="base">
              <a:spcBef>
                <a:spcPct val="0"/>
              </a:spcBef>
              <a:spcAft>
                <a:spcPct val="0"/>
              </a:spcAft>
              <a:buFont typeface="Wingdings" panose="05000000000000000000" pitchFamily="2" charset="2"/>
              <a:buChar char="ü"/>
            </a:pPr>
            <a:r>
              <a:rPr lang="en-US" sz="1600" b="1" dirty="0">
                <a:solidFill>
                  <a:srgbClr val="000000"/>
                </a:solidFill>
                <a:latin typeface="Calibri" panose="020F0502020204030204" pitchFamily="34" charset="0"/>
                <a:cs typeface="Calibri" panose="020F0502020204030204" pitchFamily="34" charset="0"/>
              </a:rPr>
              <a:t>Disease prevalence</a:t>
            </a:r>
          </a:p>
          <a:p>
            <a:pPr marL="742950" lvl="1" indent="-285750" fontAlgn="base">
              <a:spcBef>
                <a:spcPct val="0"/>
              </a:spcBef>
              <a:spcAft>
                <a:spcPct val="0"/>
              </a:spcAft>
              <a:buFont typeface="Wingdings" panose="05000000000000000000" pitchFamily="2" charset="2"/>
              <a:buChar char="ü"/>
            </a:pPr>
            <a:r>
              <a:rPr lang="en-US" sz="1600" b="1" dirty="0">
                <a:solidFill>
                  <a:srgbClr val="000000"/>
                </a:solidFill>
                <a:latin typeface="Calibri" panose="020F0502020204030204" pitchFamily="34" charset="0"/>
                <a:cs typeface="Calibri" panose="020F0502020204030204" pitchFamily="34" charset="0"/>
              </a:rPr>
              <a:t>Data mining</a:t>
            </a:r>
          </a:p>
          <a:p>
            <a:pPr marL="742950" lvl="1" indent="-285750" fontAlgn="base">
              <a:spcBef>
                <a:spcPct val="0"/>
              </a:spcBef>
              <a:spcAft>
                <a:spcPct val="0"/>
              </a:spcAft>
              <a:buFont typeface="Wingdings" panose="05000000000000000000" pitchFamily="2" charset="2"/>
              <a:buChar char="ü"/>
            </a:pPr>
            <a:r>
              <a:rPr lang="en-US" sz="1600" b="1" dirty="0">
                <a:solidFill>
                  <a:srgbClr val="000000"/>
                </a:solidFill>
                <a:latin typeface="Calibri" panose="020F0502020204030204" pitchFamily="34" charset="0"/>
                <a:cs typeface="Calibri" panose="020F0502020204030204" pitchFamily="34" charset="0"/>
              </a:rPr>
              <a:t>Preventive measures</a:t>
            </a:r>
          </a:p>
          <a:p>
            <a:pPr marL="742950" lvl="1" indent="-285750" fontAlgn="base">
              <a:spcBef>
                <a:spcPct val="0"/>
              </a:spcBef>
              <a:spcAft>
                <a:spcPct val="0"/>
              </a:spcAft>
              <a:buFont typeface="Wingdings" panose="05000000000000000000" pitchFamily="2" charset="2"/>
              <a:buChar char="ü"/>
            </a:pPr>
            <a:r>
              <a:rPr lang="en-US" sz="1600" b="1" dirty="0">
                <a:solidFill>
                  <a:srgbClr val="000000"/>
                </a:solidFill>
                <a:latin typeface="Calibri" panose="020F0502020204030204" pitchFamily="34" charset="0"/>
                <a:cs typeface="Calibri" panose="020F0502020204030204" pitchFamily="34" charset="0"/>
              </a:rPr>
              <a:t>Improvement in </a:t>
            </a:r>
            <a:r>
              <a:rPr lang="en-US" sz="1600" b="1" dirty="0" smtClean="0">
                <a:solidFill>
                  <a:srgbClr val="000000"/>
                </a:solidFill>
                <a:latin typeface="Calibri" panose="020F0502020204030204" pitchFamily="34" charset="0"/>
                <a:cs typeface="Calibri" panose="020F0502020204030204" pitchFamily="34" charset="0"/>
              </a:rPr>
              <a:t>immunization</a:t>
            </a:r>
            <a:br>
              <a:rPr lang="en-US" sz="1600" b="1" dirty="0" smtClean="0">
                <a:solidFill>
                  <a:srgbClr val="000000"/>
                </a:solidFill>
                <a:latin typeface="Calibri" panose="020F0502020204030204" pitchFamily="34" charset="0"/>
                <a:cs typeface="Calibri" panose="020F0502020204030204" pitchFamily="34" charset="0"/>
              </a:rPr>
            </a:br>
            <a:endParaRPr lang="en-GB" sz="1600" b="1" dirty="0" smtClean="0">
              <a:solidFill>
                <a:srgbClr val="000000"/>
              </a:solidFill>
              <a:latin typeface="Calibri" panose="020F0502020204030204" pitchFamily="34" charset="0"/>
              <a:cs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en-GB" b="1" dirty="0" smtClean="0">
                <a:solidFill>
                  <a:srgbClr val="000000"/>
                </a:solidFill>
                <a:latin typeface="Calibri" panose="020F0502020204030204" pitchFamily="34" charset="0"/>
                <a:cs typeface="Calibri" panose="020F0502020204030204" pitchFamily="34" charset="0"/>
              </a:rPr>
              <a:t>Digital Cash transfers</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936" y="3717032"/>
            <a:ext cx="4071936" cy="2414389"/>
          </a:xfrm>
          <a:prstGeom prst="rect">
            <a:avLst/>
          </a:prstGeom>
          <a:ln>
            <a:solidFill>
              <a:srgbClr val="C00000"/>
            </a:solidFill>
          </a:ln>
        </p:spPr>
      </p:pic>
    </p:spTree>
    <p:extLst>
      <p:ext uri="{BB962C8B-B14F-4D97-AF65-F5344CB8AC3E}">
        <p14:creationId xmlns:p14="http://schemas.microsoft.com/office/powerpoint/2010/main" val="880755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977949"/>
            <a:ext cx="7744891" cy="5365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3187"/>
            <a:ext cx="7993063" cy="137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461" y="836712"/>
            <a:ext cx="1512019" cy="536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eeform 17"/>
          <p:cNvSpPr>
            <a:spLocks/>
          </p:cNvSpPr>
          <p:nvPr/>
        </p:nvSpPr>
        <p:spPr bwMode="auto">
          <a:xfrm>
            <a:off x="107504" y="881162"/>
            <a:ext cx="8885237" cy="3175"/>
          </a:xfrm>
          <a:custGeom>
            <a:avLst/>
            <a:gdLst>
              <a:gd name="T0" fmla="*/ 0 w 5597"/>
              <a:gd name="T1" fmla="*/ 0 h 2"/>
              <a:gd name="T2" fmla="*/ 2147483647 w 5597"/>
              <a:gd name="T3" fmla="*/ 2147483647 h 2"/>
              <a:gd name="T4" fmla="*/ 0 60000 65536"/>
              <a:gd name="T5" fmla="*/ 0 60000 65536"/>
              <a:gd name="T6" fmla="*/ 0 w 5597"/>
              <a:gd name="T7" fmla="*/ 0 h 2"/>
              <a:gd name="T8" fmla="*/ 5597 w 5597"/>
              <a:gd name="T9" fmla="*/ 2 h 2"/>
            </a:gdLst>
            <a:ahLst/>
            <a:cxnLst>
              <a:cxn ang="T4">
                <a:pos x="T0" y="T1"/>
              </a:cxn>
              <a:cxn ang="T5">
                <a:pos x="T2" y="T3"/>
              </a:cxn>
            </a:cxnLst>
            <a:rect l="T6" t="T7" r="T8" b="T9"/>
            <a:pathLst>
              <a:path w="5597" h="2">
                <a:moveTo>
                  <a:pt x="0" y="0"/>
                </a:moveTo>
                <a:lnTo>
                  <a:pt x="5597" y="2"/>
                </a:lnTo>
              </a:path>
            </a:pathLst>
          </a:cu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solidFill>
                <a:prstClr val="black"/>
              </a:solidFill>
              <a:latin typeface="Calibri"/>
            </a:endParaRPr>
          </a:p>
        </p:txBody>
      </p:sp>
      <p:grpSp>
        <p:nvGrpSpPr>
          <p:cNvPr id="6" name="Group 5"/>
          <p:cNvGrpSpPr/>
          <p:nvPr/>
        </p:nvGrpSpPr>
        <p:grpSpPr>
          <a:xfrm>
            <a:off x="2" y="6298279"/>
            <a:ext cx="9180512" cy="587115"/>
            <a:chOff x="0" y="6239537"/>
            <a:chExt cx="9212088" cy="618462"/>
          </a:xfrm>
        </p:grpSpPr>
        <p:pic>
          <p:nvPicPr>
            <p:cNvPr id="7"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entagon 7"/>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Tree>
    <p:extLst>
      <p:ext uri="{BB962C8B-B14F-4D97-AF65-F5344CB8AC3E}">
        <p14:creationId xmlns:p14="http://schemas.microsoft.com/office/powerpoint/2010/main" val="2739162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0" y="185400"/>
            <a:ext cx="8229600" cy="654553"/>
          </a:xfrm>
        </p:spPr>
        <p:txBody>
          <a:bodyPr>
            <a:normAutofit/>
          </a:bodyPr>
          <a:lstStyle/>
          <a:p>
            <a:pPr algn="l"/>
            <a:r>
              <a:rPr lang="en-IN" sz="3200" b="1" dirty="0" smtClean="0">
                <a:solidFill>
                  <a:srgbClr val="FF0000"/>
                </a:solidFill>
                <a:latin typeface="Century Gothic" panose="020B0502020202020204" pitchFamily="34" charset="0"/>
              </a:rPr>
              <a:t>NIKSHAY</a:t>
            </a:r>
            <a:r>
              <a:rPr lang="en-IN" sz="3200" dirty="0" smtClean="0">
                <a:latin typeface="Century Gothic" panose="020B0502020202020204" pitchFamily="34" charset="0"/>
              </a:rPr>
              <a:t> </a:t>
            </a:r>
            <a:r>
              <a:rPr lang="en-IN" sz="3200" b="1" dirty="0" smtClean="0">
                <a:latin typeface="Century Gothic" panose="020B0502020202020204" pitchFamily="34" charset="0"/>
              </a:rPr>
              <a:t>e-surveillance </a:t>
            </a:r>
            <a:r>
              <a:rPr lang="en-IN" sz="3200" b="1" dirty="0">
                <a:latin typeface="Century Gothic" panose="020B0502020202020204" pitchFamily="34" charset="0"/>
              </a:rPr>
              <a:t>system</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29361475"/>
              </p:ext>
            </p:extLst>
          </p:nvPr>
        </p:nvGraphicFramePr>
        <p:xfrm>
          <a:off x="52848" y="1710876"/>
          <a:ext cx="5990303" cy="4297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C:\Users\RNTCP consultants\Pictures\tb NOTIFICAITON 201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4600" y="1172344"/>
            <a:ext cx="2438400" cy="1249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599" y="2543944"/>
            <a:ext cx="2438401" cy="182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RNTCP consultants\Pictures\Mehsana notification rate.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24600" y="4509120"/>
            <a:ext cx="2438400" cy="15016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5536" y="1052736"/>
            <a:ext cx="5688632" cy="830997"/>
          </a:xfrm>
          <a:prstGeom prst="rect">
            <a:avLst/>
          </a:prstGeom>
        </p:spPr>
        <p:txBody>
          <a:bodyPr wrap="square">
            <a:spAutoFit/>
          </a:bodyPr>
          <a:lstStyle/>
          <a:p>
            <a:r>
              <a:rPr lang="en-US" sz="2400" b="1" dirty="0" err="1">
                <a:solidFill>
                  <a:prstClr val="black"/>
                </a:solidFill>
                <a:cs typeface="Arial" charset="0"/>
              </a:rPr>
              <a:t>Nikshay</a:t>
            </a:r>
            <a:r>
              <a:rPr lang="en-US" sz="2400" b="1" dirty="0">
                <a:solidFill>
                  <a:prstClr val="black"/>
                </a:solidFill>
                <a:cs typeface="Arial" charset="0"/>
              </a:rPr>
              <a:t> is </a:t>
            </a:r>
            <a:r>
              <a:rPr lang="en-US" sz="2400" b="1" dirty="0" smtClean="0">
                <a:solidFill>
                  <a:prstClr val="black"/>
                </a:solidFill>
                <a:cs typeface="Arial" charset="0"/>
              </a:rPr>
              <a:t>the web-enabled application of the RNTCP India </a:t>
            </a:r>
            <a:endParaRPr lang="en-US" sz="2400" b="1" dirty="0">
              <a:solidFill>
                <a:prstClr val="black"/>
              </a:solidFill>
              <a:cs typeface="Arial" charset="0"/>
            </a:endParaRPr>
          </a:p>
        </p:txBody>
      </p:sp>
      <p:sp>
        <p:nvSpPr>
          <p:cNvPr id="8" name="Rectangle 7"/>
          <p:cNvSpPr/>
          <p:nvPr/>
        </p:nvSpPr>
        <p:spPr>
          <a:xfrm>
            <a:off x="617612" y="5719739"/>
            <a:ext cx="5105400" cy="338554"/>
          </a:xfrm>
          <a:prstGeom prst="rect">
            <a:avLst/>
          </a:prstGeom>
        </p:spPr>
        <p:txBody>
          <a:bodyPr wrap="square">
            <a:spAutoFit/>
          </a:bodyPr>
          <a:lstStyle/>
          <a:p>
            <a:r>
              <a:rPr lang="en-US" sz="1600" dirty="0" smtClean="0">
                <a:solidFill>
                  <a:prstClr val="black"/>
                </a:solidFill>
                <a:cs typeface="Arial" charset="0"/>
              </a:rPr>
              <a:t>Analyzing patient-level data, e.g. nutritional status</a:t>
            </a:r>
            <a:endParaRPr lang="en-US" sz="1600" dirty="0">
              <a:solidFill>
                <a:prstClr val="black"/>
              </a:solidFill>
              <a:cs typeface="Arial" charset="0"/>
            </a:endParaRPr>
          </a:p>
        </p:txBody>
      </p:sp>
      <p:grpSp>
        <p:nvGrpSpPr>
          <p:cNvPr id="10" name="Group 9"/>
          <p:cNvGrpSpPr/>
          <p:nvPr/>
        </p:nvGrpSpPr>
        <p:grpSpPr>
          <a:xfrm>
            <a:off x="7430340" y="116632"/>
            <a:ext cx="1332660" cy="862873"/>
            <a:chOff x="7775844" y="95434"/>
            <a:chExt cx="1332660" cy="862873"/>
          </a:xfrm>
        </p:grpSpPr>
        <p:sp>
          <p:nvSpPr>
            <p:cNvPr id="11" name="TextBox 10"/>
            <p:cNvSpPr txBox="1"/>
            <p:nvPr/>
          </p:nvSpPr>
          <p:spPr>
            <a:xfrm>
              <a:off x="7775844" y="95434"/>
              <a:ext cx="1332660" cy="369332"/>
            </a:xfrm>
            <a:prstGeom prst="rect">
              <a:avLst/>
            </a:prstGeom>
            <a:noFill/>
          </p:spPr>
          <p:txBody>
            <a:bodyPr wrap="square" rtlCol="0">
              <a:spAutoFit/>
            </a:bodyPr>
            <a:lstStyle/>
            <a:p>
              <a:pPr algn="ctr"/>
              <a:r>
                <a:rPr lang="en-GB" b="1" dirty="0" smtClean="0">
                  <a:solidFill>
                    <a:srgbClr val="0070C0"/>
                  </a:solidFill>
                  <a:cs typeface="Arial" charset="0"/>
                </a:rPr>
                <a:t>PILLAR 2</a:t>
              </a:r>
              <a:endParaRPr lang="en-GB" b="1" dirty="0">
                <a:solidFill>
                  <a:srgbClr val="1F497D"/>
                </a:solidFill>
                <a:cs typeface="Arial" charset="0"/>
              </a:endParaRPr>
            </a:p>
          </p:txBody>
        </p:sp>
        <p:pic>
          <p:nvPicPr>
            <p:cNvPr id="12" name="Picture 2"/>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7962743" y="390627"/>
              <a:ext cx="1022472" cy="56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a:off x="6408204" y="6093296"/>
            <a:ext cx="2556284" cy="230832"/>
          </a:xfrm>
          <a:prstGeom prst="rect">
            <a:avLst/>
          </a:prstGeom>
        </p:spPr>
        <p:txBody>
          <a:bodyPr wrap="square">
            <a:spAutoFit/>
          </a:bodyPr>
          <a:lstStyle/>
          <a:p>
            <a:r>
              <a:rPr lang="en-US" sz="900" dirty="0" smtClean="0">
                <a:solidFill>
                  <a:prstClr val="black"/>
                </a:solidFill>
                <a:cs typeface="Arial" charset="0"/>
              </a:rPr>
              <a:t>Credit: </a:t>
            </a:r>
            <a:r>
              <a:rPr lang="en-US" sz="900" dirty="0" err="1" smtClean="0">
                <a:solidFill>
                  <a:prstClr val="black"/>
                </a:solidFill>
                <a:cs typeface="Arial" charset="0"/>
              </a:rPr>
              <a:t>Sreenivas</a:t>
            </a:r>
            <a:r>
              <a:rPr lang="en-US" sz="900" dirty="0" smtClean="0">
                <a:solidFill>
                  <a:prstClr val="black"/>
                </a:solidFill>
                <a:cs typeface="Arial" charset="0"/>
              </a:rPr>
              <a:t> Nair</a:t>
            </a:r>
            <a:r>
              <a:rPr lang="en-US" sz="900" dirty="0">
                <a:solidFill>
                  <a:prstClr val="black"/>
                </a:solidFill>
                <a:cs typeface="Arial" charset="0"/>
              </a:rPr>
              <a:t> </a:t>
            </a:r>
            <a:r>
              <a:rPr lang="en-US" sz="900" dirty="0" smtClean="0">
                <a:solidFill>
                  <a:prstClr val="black"/>
                </a:solidFill>
                <a:cs typeface="Arial" charset="0"/>
              </a:rPr>
              <a:t>&amp; K. </a:t>
            </a:r>
            <a:r>
              <a:rPr lang="en-US" sz="900" dirty="0" err="1" smtClean="0">
                <a:solidFill>
                  <a:prstClr val="black"/>
                </a:solidFill>
                <a:cs typeface="Arial" charset="0"/>
              </a:rPr>
              <a:t>Rade</a:t>
            </a:r>
            <a:endParaRPr lang="en-US" sz="900" dirty="0">
              <a:solidFill>
                <a:prstClr val="black"/>
              </a:solidFill>
              <a:cs typeface="Arial" charset="0"/>
            </a:endParaRPr>
          </a:p>
        </p:txBody>
      </p:sp>
      <p:grpSp>
        <p:nvGrpSpPr>
          <p:cNvPr id="14" name="Group 13"/>
          <p:cNvGrpSpPr/>
          <p:nvPr/>
        </p:nvGrpSpPr>
        <p:grpSpPr>
          <a:xfrm>
            <a:off x="2" y="6298279"/>
            <a:ext cx="9180512" cy="587115"/>
            <a:chOff x="0" y="6239537"/>
            <a:chExt cx="9212088" cy="618462"/>
          </a:xfrm>
        </p:grpSpPr>
        <p:pic>
          <p:nvPicPr>
            <p:cNvPr id="15" name="Picture 7"/>
            <p:cNvPicPr>
              <a:picLocks noChangeAspect="1" noChangeArrowheads="1"/>
            </p:cNvPicPr>
            <p:nvPr/>
          </p:nvPicPr>
          <p:blipFill rotWithShape="1">
            <a:blip r:embed="rId12">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Pentagon 15"/>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7" name="Picture 5"/>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0"/>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
        <p:nvSpPr>
          <p:cNvPr id="21" name="Rectangle 20"/>
          <p:cNvSpPr>
            <a:spLocks noChangeArrowheads="1"/>
          </p:cNvSpPr>
          <p:nvPr/>
        </p:nvSpPr>
        <p:spPr bwMode="auto">
          <a:xfrm>
            <a:off x="293421" y="764704"/>
            <a:ext cx="7250379"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58667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898602"/>
            <a:ext cx="5783670" cy="3266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13500000" algn="ctr" rotWithShape="0">
                    <a:schemeClr val="bg2">
                      <a:alpha val="50000"/>
                    </a:schemeClr>
                  </a:outerShdw>
                </a:effectLst>
              </a14:hiddenEffects>
            </a:ext>
          </a:extLst>
        </p:spPr>
      </p:pic>
      <p:pic>
        <p:nvPicPr>
          <p:cNvPr id="85003" name="Picture 11"/>
          <p:cNvPicPr>
            <a:picLocks noChangeAspect="1" noChangeArrowheads="1"/>
          </p:cNvPicPr>
          <p:nvPr/>
        </p:nvPicPr>
        <p:blipFill>
          <a:blip r:embed="rId3"/>
          <a:srcRect/>
          <a:stretch>
            <a:fillRect/>
          </a:stretch>
        </p:blipFill>
        <p:spPr bwMode="auto">
          <a:xfrm>
            <a:off x="323528" y="953120"/>
            <a:ext cx="3600400" cy="3772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996" name="Title 2"/>
          <p:cNvSpPr>
            <a:spLocks noGrp="1"/>
          </p:cNvSpPr>
          <p:nvPr>
            <p:ph type="title"/>
          </p:nvPr>
        </p:nvSpPr>
        <p:spPr>
          <a:xfrm>
            <a:off x="153988" y="125413"/>
            <a:ext cx="8424862" cy="784225"/>
          </a:xfrm>
        </p:spPr>
        <p:txBody>
          <a:bodyPr/>
          <a:lstStyle/>
          <a:p>
            <a:pPr algn="l">
              <a:lnSpc>
                <a:spcPts val="2700"/>
              </a:lnSpc>
            </a:pPr>
            <a:r>
              <a:rPr lang="en-GB" altLang="en-US" sz="2800" b="1" dirty="0" smtClean="0">
                <a:latin typeface="Century Gothic" panose="020B0502020202020204" pitchFamily="34" charset="0"/>
              </a:rPr>
              <a:t>TB care and control are one of the most cost-effective health solutions</a:t>
            </a:r>
          </a:p>
        </p:txBody>
      </p:sp>
      <p:pic>
        <p:nvPicPr>
          <p:cNvPr id="268295" name="Picture 7" descr="Disease Control Priorities in Developing Countries (2nd Edition)"/>
          <p:cNvPicPr>
            <a:picLocks noChangeAspect="1" noChangeArrowheads="1"/>
          </p:cNvPicPr>
          <p:nvPr/>
        </p:nvPicPr>
        <p:blipFill>
          <a:blip r:embed="rId4"/>
          <a:srcRect/>
          <a:stretch>
            <a:fillRect/>
          </a:stretch>
        </p:blipFill>
        <p:spPr bwMode="auto">
          <a:xfrm>
            <a:off x="4716016" y="1124414"/>
            <a:ext cx="1438373" cy="18088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5000" name="TextBox 1"/>
          <p:cNvSpPr txBox="1">
            <a:spLocks noChangeArrowheads="1"/>
          </p:cNvSpPr>
          <p:nvPr/>
        </p:nvSpPr>
        <p:spPr bwMode="auto">
          <a:xfrm>
            <a:off x="6194333" y="2625455"/>
            <a:ext cx="14720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400" b="1" dirty="0" smtClean="0">
                <a:solidFill>
                  <a:srgbClr val="000000"/>
                </a:solidFill>
                <a:latin typeface="Arial Narrow" pitchFamily="34" charset="0"/>
              </a:rPr>
              <a:t>2006</a:t>
            </a:r>
            <a:endParaRPr lang="en-GB" altLang="en-US" sz="1400" b="1" dirty="0">
              <a:solidFill>
                <a:srgbClr val="000000"/>
              </a:solidFill>
              <a:latin typeface="Arial Narrow" pitchFamily="34" charset="0"/>
            </a:endParaRPr>
          </a:p>
        </p:txBody>
      </p:sp>
      <p:pic>
        <p:nvPicPr>
          <p:cNvPr id="85002" name="Picture 10" descr="http://wdronline.worldbank.org/includes/imp_images/booklargecover/WDR_1993_big.jpg"/>
          <p:cNvPicPr>
            <a:picLocks noChangeAspect="1" noChangeArrowheads="1"/>
          </p:cNvPicPr>
          <p:nvPr/>
        </p:nvPicPr>
        <p:blipFill>
          <a:blip r:embed="rId5"/>
          <a:srcRect/>
          <a:stretch>
            <a:fillRect/>
          </a:stretch>
        </p:blipFill>
        <p:spPr bwMode="auto">
          <a:xfrm>
            <a:off x="410470" y="4764608"/>
            <a:ext cx="1206442" cy="14822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Oval 28"/>
          <p:cNvSpPr>
            <a:spLocks noChangeArrowheads="1"/>
          </p:cNvSpPr>
          <p:nvPr/>
        </p:nvSpPr>
        <p:spPr bwMode="auto">
          <a:xfrm>
            <a:off x="1115616" y="1556792"/>
            <a:ext cx="627063" cy="53689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GB" altLang="en-US" sz="3600">
              <a:solidFill>
                <a:srgbClr val="000000"/>
              </a:solidFill>
              <a:latin typeface="Tahoma" pitchFamily="34" charset="0"/>
              <a:cs typeface="Tahoma" pitchFamily="34" charset="0"/>
            </a:endParaRPr>
          </a:p>
        </p:txBody>
      </p:sp>
      <p:sp>
        <p:nvSpPr>
          <p:cNvPr id="85004" name="Oval 28"/>
          <p:cNvSpPr>
            <a:spLocks noChangeArrowheads="1"/>
          </p:cNvSpPr>
          <p:nvPr/>
        </p:nvSpPr>
        <p:spPr bwMode="auto">
          <a:xfrm>
            <a:off x="4355976" y="3501008"/>
            <a:ext cx="1008062" cy="36004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ctr"/>
            <a:endParaRPr lang="en-GB" altLang="en-US" sz="3600">
              <a:solidFill>
                <a:srgbClr val="000000"/>
              </a:solidFill>
              <a:latin typeface="Tahoma" pitchFamily="34" charset="0"/>
              <a:cs typeface="Tahoma" pitchFamily="34" charset="0"/>
            </a:endParaRPr>
          </a:p>
        </p:txBody>
      </p:sp>
      <p:sp>
        <p:nvSpPr>
          <p:cNvPr id="85005" name="TextBox 1"/>
          <p:cNvSpPr txBox="1">
            <a:spLocks noChangeArrowheads="1"/>
          </p:cNvSpPr>
          <p:nvPr/>
        </p:nvSpPr>
        <p:spPr bwMode="auto">
          <a:xfrm>
            <a:off x="1691680" y="4869160"/>
            <a:ext cx="16561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400" b="1" dirty="0">
                <a:solidFill>
                  <a:srgbClr val="000000"/>
                </a:solidFill>
                <a:latin typeface="Calibri" panose="020F0502020204030204" pitchFamily="34" charset="0"/>
                <a:cs typeface="Calibri" panose="020F0502020204030204" pitchFamily="34" charset="0"/>
              </a:rPr>
              <a:t>World Bank, 1993</a:t>
            </a:r>
          </a:p>
          <a:p>
            <a:pPr eaLnBrk="1" hangingPunct="1"/>
            <a:endParaRPr lang="en-GB" altLang="en-US" sz="1400" b="1" dirty="0">
              <a:solidFill>
                <a:srgbClr val="000000"/>
              </a:solidFill>
              <a:latin typeface="Calibri" panose="020F0502020204030204" pitchFamily="34" charset="0"/>
              <a:cs typeface="Calibri" panose="020F0502020204030204" pitchFamily="34" charset="0"/>
            </a:endParaRPr>
          </a:p>
        </p:txBody>
      </p:sp>
      <p:sp>
        <p:nvSpPr>
          <p:cNvPr id="85006" name="TextBox 1"/>
          <p:cNvSpPr txBox="1">
            <a:spLocks noChangeArrowheads="1"/>
          </p:cNvSpPr>
          <p:nvPr/>
        </p:nvSpPr>
        <p:spPr bwMode="auto">
          <a:xfrm>
            <a:off x="8477249" y="5354985"/>
            <a:ext cx="7032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altLang="en-US" sz="1400" b="1" dirty="0">
                <a:solidFill>
                  <a:srgbClr val="000000"/>
                </a:solidFill>
                <a:latin typeface="Arial Narrow" pitchFamily="34" charset="0"/>
              </a:rPr>
              <a:t>2013</a:t>
            </a:r>
          </a:p>
          <a:p>
            <a:pPr eaLnBrk="1" hangingPunct="1"/>
            <a:endParaRPr lang="en-GB" altLang="en-US" sz="1400" b="1" dirty="0">
              <a:solidFill>
                <a:srgbClr val="000000"/>
              </a:solidFill>
              <a:latin typeface="Arial Narrow" pitchFamily="34" charset="0"/>
            </a:endParaRPr>
          </a:p>
        </p:txBody>
      </p:sp>
      <p:sp>
        <p:nvSpPr>
          <p:cNvPr id="17" name="Rectangle 16"/>
          <p:cNvSpPr>
            <a:spLocks noChangeArrowheads="1"/>
          </p:cNvSpPr>
          <p:nvPr/>
        </p:nvSpPr>
        <p:spPr bwMode="auto">
          <a:xfrm>
            <a:off x="293421" y="908720"/>
            <a:ext cx="8535459"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alibri" panose="020F0502020204030204" pitchFamily="34" charset="0"/>
              <a:cs typeface="Calibri" panose="020F0502020204030204" pitchFamily="34" charset="0"/>
            </a:endParaRPr>
          </a:p>
        </p:txBody>
      </p:sp>
      <p:grpSp>
        <p:nvGrpSpPr>
          <p:cNvPr id="18" name="Group 17"/>
          <p:cNvGrpSpPr/>
          <p:nvPr/>
        </p:nvGrpSpPr>
        <p:grpSpPr>
          <a:xfrm>
            <a:off x="2" y="6298279"/>
            <a:ext cx="9180512" cy="587115"/>
            <a:chOff x="0" y="6239537"/>
            <a:chExt cx="9212088" cy="618462"/>
          </a:xfrm>
        </p:grpSpPr>
        <p:pic>
          <p:nvPicPr>
            <p:cNvPr id="19"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Pentagon 1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21"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spTree>
    <p:extLst>
      <p:ext uri="{BB962C8B-B14F-4D97-AF65-F5344CB8AC3E}">
        <p14:creationId xmlns:p14="http://schemas.microsoft.com/office/powerpoint/2010/main" val="2015011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0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50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500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82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50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00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5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0" grpId="0"/>
      <p:bldP spid="2" grpId="0" animBg="1"/>
      <p:bldP spid="85004" grpId="0" animBg="1"/>
      <p:bldP spid="85005" grpId="0"/>
      <p:bldP spid="8500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0942" y="1806672"/>
            <a:ext cx="3632163" cy="464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1920" y="692696"/>
            <a:ext cx="5209186" cy="1380796"/>
          </a:xfrm>
        </p:spPr>
        <p:txBody>
          <a:bodyPr>
            <a:normAutofit/>
          </a:bodyPr>
          <a:lstStyle/>
          <a:p>
            <a:r>
              <a:rPr lang="en-US" sz="2400" b="1" dirty="0" smtClean="0">
                <a:solidFill>
                  <a:schemeClr val="tx1"/>
                </a:solidFill>
                <a:latin typeface="Century Gothic" panose="020B0502020202020204" pitchFamily="34" charset="0"/>
                <a:ea typeface="Tahoma" pitchFamily="34" charset="0"/>
                <a:cs typeface="Calibri" pitchFamily="34" charset="0"/>
              </a:rPr>
              <a:t>Investing in TB is a no-brainer </a:t>
            </a:r>
          </a:p>
        </p:txBody>
      </p:sp>
      <p:sp>
        <p:nvSpPr>
          <p:cNvPr id="4" name="Rectangle 3"/>
          <p:cNvSpPr/>
          <p:nvPr/>
        </p:nvSpPr>
        <p:spPr>
          <a:xfrm>
            <a:off x="222500" y="980728"/>
            <a:ext cx="3773436" cy="954107"/>
          </a:xfrm>
          <a:prstGeom prst="rect">
            <a:avLst/>
          </a:prstGeom>
        </p:spPr>
        <p:txBody>
          <a:bodyPr wrap="square">
            <a:spAutoFit/>
          </a:bodyPr>
          <a:lstStyle/>
          <a:p>
            <a:pPr fontAlgn="base">
              <a:spcBef>
                <a:spcPct val="0"/>
              </a:spcBef>
              <a:spcAft>
                <a:spcPct val="0"/>
              </a:spcAft>
            </a:pPr>
            <a:r>
              <a:rPr lang="en-US" sz="1000" b="1" dirty="0" smtClean="0">
                <a:solidFill>
                  <a:srgbClr val="000000"/>
                </a:solidFill>
                <a:cs typeface="Arial" charset="0"/>
              </a:rPr>
              <a:t>Development - </a:t>
            </a:r>
            <a:r>
              <a:rPr lang="en-US" sz="1000" dirty="0" smtClean="0">
                <a:solidFill>
                  <a:srgbClr val="000000"/>
                </a:solidFill>
                <a:cs typeface="Arial" charset="0"/>
              </a:rPr>
              <a:t>The </a:t>
            </a:r>
            <a:r>
              <a:rPr lang="en-US" sz="1000" dirty="0">
                <a:solidFill>
                  <a:srgbClr val="000000"/>
                </a:solidFill>
                <a:cs typeface="Arial" charset="0"/>
              </a:rPr>
              <a:t>economics of </a:t>
            </a:r>
            <a:r>
              <a:rPr lang="en-US" sz="1000" dirty="0" smtClean="0">
                <a:solidFill>
                  <a:srgbClr val="000000"/>
                </a:solidFill>
                <a:cs typeface="Arial" charset="0"/>
              </a:rPr>
              <a:t>optimism , Jan </a:t>
            </a:r>
            <a:r>
              <a:rPr lang="en-US" sz="1000" dirty="0">
                <a:solidFill>
                  <a:srgbClr val="000000"/>
                </a:solidFill>
                <a:cs typeface="Arial" charset="0"/>
              </a:rPr>
              <a:t>24th </a:t>
            </a:r>
            <a:r>
              <a:rPr lang="en-US" sz="1000" dirty="0" smtClean="0">
                <a:solidFill>
                  <a:srgbClr val="000000"/>
                </a:solidFill>
                <a:cs typeface="Arial" charset="0"/>
              </a:rPr>
              <a:t>2015</a:t>
            </a:r>
          </a:p>
          <a:p>
            <a:pPr fontAlgn="base">
              <a:spcBef>
                <a:spcPct val="0"/>
              </a:spcBef>
              <a:spcAft>
                <a:spcPct val="0"/>
              </a:spcAft>
            </a:pPr>
            <a:endParaRPr lang="en-US" sz="1000" dirty="0">
              <a:solidFill>
                <a:srgbClr val="000000"/>
              </a:solidFill>
              <a:cs typeface="Arial" charset="0"/>
            </a:endParaRPr>
          </a:p>
          <a:p>
            <a:pPr fontAlgn="base">
              <a:spcBef>
                <a:spcPct val="0"/>
              </a:spcBef>
              <a:spcAft>
                <a:spcPct val="0"/>
              </a:spcAft>
            </a:pPr>
            <a:r>
              <a:rPr lang="en-US" sz="1200" b="1" dirty="0" smtClean="0">
                <a:solidFill>
                  <a:srgbClr val="000000"/>
                </a:solidFill>
                <a:cs typeface="Arial" charset="0"/>
              </a:rPr>
              <a:t>The </a:t>
            </a:r>
            <a:r>
              <a:rPr lang="en-US" sz="1200" b="1" dirty="0">
                <a:solidFill>
                  <a:srgbClr val="000000"/>
                </a:solidFill>
                <a:cs typeface="Arial" charset="0"/>
              </a:rPr>
              <a:t>debate heats up about what goals the world should set itself for </a:t>
            </a:r>
            <a:r>
              <a:rPr lang="en-US" sz="1200" b="1" dirty="0" smtClean="0">
                <a:solidFill>
                  <a:srgbClr val="000000"/>
                </a:solidFill>
                <a:cs typeface="Arial" charset="0"/>
              </a:rPr>
              <a:t>2030</a:t>
            </a:r>
          </a:p>
          <a:p>
            <a:pPr fontAlgn="base">
              <a:spcBef>
                <a:spcPct val="0"/>
              </a:spcBef>
              <a:spcAft>
                <a:spcPct val="0"/>
              </a:spcAft>
            </a:pPr>
            <a:endParaRPr lang="en-US" sz="1200" b="1" dirty="0">
              <a:solidFill>
                <a:srgbClr val="000000"/>
              </a:solidFill>
              <a:cs typeface="Arial" charset="0"/>
            </a:endParaRPr>
          </a:p>
        </p:txBody>
      </p:sp>
      <p:sp>
        <p:nvSpPr>
          <p:cNvPr id="2" name="Oval 1"/>
          <p:cNvSpPr/>
          <p:nvPr/>
        </p:nvSpPr>
        <p:spPr>
          <a:xfrm>
            <a:off x="35496" y="4365097"/>
            <a:ext cx="3240360" cy="432048"/>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2" name="Picture 2" descr="https://encrypted-tbn2.gstatic.com/images?q=tbn:ANd9GcRsNk2OqafUJRYYLzrJGRqfOHUGuyF-d6guVzuPj6TIpyoU58_Yb-3MQJ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5818" y="1700808"/>
            <a:ext cx="1008112" cy="49024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0" y="6298265"/>
            <a:ext cx="9180512" cy="587115"/>
            <a:chOff x="0" y="6239537"/>
            <a:chExt cx="9212088" cy="618462"/>
          </a:xfrm>
        </p:grpSpPr>
        <p:pic>
          <p:nvPicPr>
            <p:cNvPr id="14" name="Picture 7"/>
            <p:cNvPicPr>
              <a:picLocks noChangeAspect="1" noChangeArrowheads="1"/>
            </p:cNvPicPr>
            <p:nvPr/>
          </p:nvPicPr>
          <p:blipFill rotWithShape="1">
            <a:blip r:embed="rId4">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Pentagon 14"/>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16"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sp>
        <p:nvSpPr>
          <p:cNvPr id="21" name="Title 1"/>
          <p:cNvSpPr txBox="1">
            <a:spLocks/>
          </p:cNvSpPr>
          <p:nvPr/>
        </p:nvSpPr>
        <p:spPr bwMode="auto">
          <a:xfrm>
            <a:off x="179512" y="-112036"/>
            <a:ext cx="8640960" cy="138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3200" b="1" dirty="0" smtClean="0">
                <a:solidFill>
                  <a:srgbClr val="000000"/>
                </a:solidFill>
                <a:latin typeface="Century Gothic" panose="020B0502020202020204" pitchFamily="34" charset="0"/>
                <a:ea typeface="Tahoma" pitchFamily="34" charset="0"/>
                <a:cs typeface="Calibri" pitchFamily="34" charset="0"/>
              </a:rPr>
              <a:t>Getting more value from </a:t>
            </a:r>
            <a:r>
              <a:rPr lang="en-US" sz="3200" b="1" dirty="0" smtClean="0">
                <a:solidFill>
                  <a:srgbClr val="FF0000"/>
                </a:solidFill>
                <a:latin typeface="Century Gothic" panose="020B0502020202020204" pitchFamily="34" charset="0"/>
                <a:ea typeface="Tahoma" pitchFamily="34" charset="0"/>
                <a:cs typeface="Calibri" pitchFamily="34" charset="0"/>
              </a:rPr>
              <a:t>TB investments</a:t>
            </a:r>
          </a:p>
        </p:txBody>
      </p:sp>
      <p:sp>
        <p:nvSpPr>
          <p:cNvPr id="6" name="Chevron 5"/>
          <p:cNvSpPr/>
          <p:nvPr/>
        </p:nvSpPr>
        <p:spPr>
          <a:xfrm rot="5400000">
            <a:off x="6056906" y="1529531"/>
            <a:ext cx="630587" cy="1152128"/>
          </a:xfrm>
          <a:prstGeom prst="chevr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000000"/>
              </a:solidFill>
            </a:endParaRPr>
          </a:p>
        </p:txBody>
      </p:sp>
      <p:sp>
        <p:nvSpPr>
          <p:cNvPr id="22" name="Title 1"/>
          <p:cNvSpPr txBox="1">
            <a:spLocks/>
          </p:cNvSpPr>
          <p:nvPr/>
        </p:nvSpPr>
        <p:spPr bwMode="auto">
          <a:xfrm>
            <a:off x="3995936" y="2192220"/>
            <a:ext cx="5209186" cy="138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dirty="0" smtClean="0">
                <a:solidFill>
                  <a:srgbClr val="000000"/>
                </a:solidFill>
                <a:latin typeface="Century Gothic" panose="020B0502020202020204" pitchFamily="34" charset="0"/>
                <a:ea typeface="Tahoma" pitchFamily="34" charset="0"/>
                <a:cs typeface="Calibri" pitchFamily="34" charset="0"/>
              </a:rPr>
              <a:t>Smart investment of resources in innovations could yield higher benefits </a:t>
            </a:r>
          </a:p>
        </p:txBody>
      </p:sp>
      <p:sp>
        <p:nvSpPr>
          <p:cNvPr id="23" name="TextBox 22"/>
          <p:cNvSpPr txBox="1"/>
          <p:nvPr/>
        </p:nvSpPr>
        <p:spPr>
          <a:xfrm>
            <a:off x="4625397" y="3642983"/>
            <a:ext cx="3744416" cy="2215991"/>
          </a:xfrm>
          <a:prstGeom prst="rect">
            <a:avLst/>
          </a:prstGeom>
          <a:noFill/>
        </p:spPr>
        <p:txBody>
          <a:bodyPr wrap="square" rtlCol="0">
            <a:spAutoFit/>
          </a:bodyPr>
          <a:lstStyle/>
          <a:p>
            <a:pPr algn="ctr" fontAlgn="base">
              <a:spcBef>
                <a:spcPct val="0"/>
              </a:spcBef>
              <a:spcAft>
                <a:spcPct val="0"/>
              </a:spcAft>
            </a:pPr>
            <a:r>
              <a:rPr lang="en-US" sz="2400" b="1" dirty="0">
                <a:solidFill>
                  <a:srgbClr val="FF0000"/>
                </a:solidFill>
                <a:latin typeface="Century Gothic" panose="020B0502020202020204" pitchFamily="34" charset="0"/>
                <a:cs typeface="Arial" charset="0"/>
              </a:rPr>
              <a:t>If you always do what you always did, you will always get what you always got.</a:t>
            </a:r>
            <a:r>
              <a:rPr lang="en-US" sz="2400" b="1" dirty="0">
                <a:solidFill>
                  <a:srgbClr val="000000"/>
                </a:solidFill>
                <a:latin typeface="Century Gothic" panose="020B0502020202020204" pitchFamily="34" charset="0"/>
                <a:cs typeface="Arial" charset="0"/>
              </a:rPr>
              <a:t> </a:t>
            </a:r>
            <a:endParaRPr lang="en-US" sz="2400" b="1" dirty="0" smtClean="0">
              <a:solidFill>
                <a:srgbClr val="000000"/>
              </a:solidFill>
              <a:latin typeface="Century Gothic" panose="020B0502020202020204" pitchFamily="34" charset="0"/>
              <a:cs typeface="Arial" charset="0"/>
            </a:endParaRPr>
          </a:p>
          <a:p>
            <a:pPr algn="ctr" fontAlgn="base">
              <a:spcBef>
                <a:spcPct val="0"/>
              </a:spcBef>
              <a:spcAft>
                <a:spcPct val="0"/>
              </a:spcAft>
            </a:pPr>
            <a:endParaRPr lang="en-US" sz="1400" b="1" dirty="0" smtClean="0">
              <a:solidFill>
                <a:srgbClr val="0066FF"/>
              </a:solidFill>
              <a:latin typeface="Century Gothic" panose="020B0502020202020204" pitchFamily="34" charset="0"/>
              <a:cs typeface="Arial" charset="0"/>
            </a:endParaRPr>
          </a:p>
          <a:p>
            <a:pPr algn="ctr" fontAlgn="base">
              <a:spcBef>
                <a:spcPct val="0"/>
              </a:spcBef>
              <a:spcAft>
                <a:spcPct val="0"/>
              </a:spcAft>
            </a:pPr>
            <a:r>
              <a:rPr lang="en-US" sz="1400" b="1" dirty="0">
                <a:solidFill>
                  <a:srgbClr val="0066FF"/>
                </a:solidFill>
                <a:latin typeface="Century Gothic" panose="020B0502020202020204" pitchFamily="34" charset="0"/>
                <a:cs typeface="Arial" charset="0"/>
              </a:rPr>
              <a:t>Henry </a:t>
            </a:r>
            <a:r>
              <a:rPr lang="en-US" sz="1400" b="1" dirty="0" smtClean="0">
                <a:solidFill>
                  <a:srgbClr val="0066FF"/>
                </a:solidFill>
                <a:latin typeface="Century Gothic" panose="020B0502020202020204" pitchFamily="34" charset="0"/>
                <a:cs typeface="Arial" charset="0"/>
              </a:rPr>
              <a:t>Ford or </a:t>
            </a:r>
            <a:r>
              <a:rPr lang="en-US" sz="1400" b="1" dirty="0">
                <a:solidFill>
                  <a:srgbClr val="0066FF"/>
                </a:solidFill>
                <a:latin typeface="Century Gothic" panose="020B0502020202020204" pitchFamily="34" charset="0"/>
                <a:cs typeface="Arial" charset="0"/>
              </a:rPr>
              <a:t>Mark </a:t>
            </a:r>
            <a:r>
              <a:rPr lang="en-US" sz="1400" b="1" dirty="0" smtClean="0">
                <a:solidFill>
                  <a:srgbClr val="0066FF"/>
                </a:solidFill>
                <a:latin typeface="Century Gothic" panose="020B0502020202020204" pitchFamily="34" charset="0"/>
                <a:cs typeface="Arial" charset="0"/>
              </a:rPr>
              <a:t>Twain or Albert Einstein</a:t>
            </a:r>
            <a:r>
              <a:rPr lang="en-US" sz="1400" b="1" dirty="0">
                <a:solidFill>
                  <a:srgbClr val="0066FF"/>
                </a:solidFill>
                <a:latin typeface="Century Gothic" panose="020B0502020202020204" pitchFamily="34" charset="0"/>
                <a:cs typeface="Arial" charset="0"/>
              </a:rPr>
              <a:t> </a:t>
            </a:r>
            <a:r>
              <a:rPr lang="en-US" sz="1400" b="1" dirty="0" smtClean="0">
                <a:solidFill>
                  <a:srgbClr val="0066FF"/>
                </a:solidFill>
                <a:latin typeface="Century Gothic" panose="020B0502020202020204" pitchFamily="34" charset="0"/>
                <a:cs typeface="Arial" charset="0"/>
              </a:rPr>
              <a:t>or Anthony Robbins…</a:t>
            </a:r>
            <a:endParaRPr lang="en-GB" sz="1400" b="1" dirty="0">
              <a:solidFill>
                <a:srgbClr val="0066FF"/>
              </a:solidFill>
              <a:latin typeface="Century Gothic" panose="020B0502020202020204" pitchFamily="34" charset="0"/>
              <a:cs typeface="Arial" charset="0"/>
            </a:endParaRPr>
          </a:p>
        </p:txBody>
      </p:sp>
      <p:sp>
        <p:nvSpPr>
          <p:cNvPr id="28" name="Rectangle 27"/>
          <p:cNvSpPr>
            <a:spLocks noChangeArrowheads="1"/>
          </p:cNvSpPr>
          <p:nvPr/>
        </p:nvSpPr>
        <p:spPr bwMode="auto">
          <a:xfrm>
            <a:off x="293421" y="889670"/>
            <a:ext cx="8535459" cy="45719"/>
          </a:xfrm>
          <a:prstGeom prst="rect">
            <a:avLst/>
          </a:prstGeom>
          <a:solidFill>
            <a:srgbClr val="0093D5"/>
          </a:solidFill>
          <a:ln>
            <a:noFill/>
          </a:ln>
          <a:extLst/>
        </p:spPr>
        <p:txBody>
          <a:bodyPr rot="0" vert="horz" wrap="square" lIns="91440" tIns="45720" rIns="91440" bIns="45720" anchor="t" anchorCtr="0" upright="1">
            <a:noAutofit/>
          </a:bodyPr>
          <a:lstStyle/>
          <a:p>
            <a:endParaRPr lang="en-US">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2954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P spid="2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07" y="-27384"/>
            <a:ext cx="3029155"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6895" y="5867980"/>
            <a:ext cx="3961050" cy="369332"/>
          </a:xfrm>
          <a:prstGeom prst="rect">
            <a:avLst/>
          </a:prstGeom>
          <a:noFill/>
        </p:spPr>
        <p:txBody>
          <a:bodyPr wrap="square" rtlCol="0">
            <a:spAutoFit/>
          </a:bodyPr>
          <a:lstStyle/>
          <a:p>
            <a:pPr fontAlgn="base">
              <a:spcBef>
                <a:spcPct val="0"/>
              </a:spcBef>
              <a:spcAft>
                <a:spcPct val="0"/>
              </a:spcAft>
            </a:pPr>
            <a:r>
              <a:rPr lang="en-GB" i="1" dirty="0" smtClean="0">
                <a:solidFill>
                  <a:prstClr val="black"/>
                </a:solidFill>
                <a:cs typeface="Arial" charset="0"/>
              </a:rPr>
              <a:t>My thanks to all my GTB colleagues</a:t>
            </a:r>
            <a:endParaRPr lang="en-GB" i="1" dirty="0">
              <a:solidFill>
                <a:prstClr val="black"/>
              </a:solidFill>
              <a:cs typeface="Arial" charset="0"/>
            </a:endParaRPr>
          </a:p>
        </p:txBody>
      </p:sp>
      <p:grpSp>
        <p:nvGrpSpPr>
          <p:cNvPr id="8" name="Group 7"/>
          <p:cNvGrpSpPr/>
          <p:nvPr/>
        </p:nvGrpSpPr>
        <p:grpSpPr>
          <a:xfrm>
            <a:off x="0" y="6298265"/>
            <a:ext cx="9180512" cy="587115"/>
            <a:chOff x="0" y="6239537"/>
            <a:chExt cx="9212088" cy="618462"/>
          </a:xfrm>
        </p:grpSpPr>
        <p:pic>
          <p:nvPicPr>
            <p:cNvPr id="9" name="Picture 7"/>
            <p:cNvPicPr>
              <a:picLocks noChangeAspect="1" noChangeArrowheads="1"/>
            </p:cNvPicPr>
            <p:nvPr/>
          </p:nvPicPr>
          <p:blipFill rotWithShape="1">
            <a:blip r:embed="rId4">
              <a:extLst>
                <a:ext uri="{28A0092B-C50C-407E-A947-70E740481C1C}">
                  <a14:useLocalDpi xmlns:a14="http://schemas.microsoft.com/office/drawing/2010/main"/>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entagon 9"/>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prstClr val="white"/>
                </a:solidFill>
              </a:endParaRPr>
            </a:p>
          </p:txBody>
        </p:sp>
        <p:pic>
          <p:nvPicPr>
            <p:cNvPr id="11"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7424" y="6366209"/>
              <a:ext cx="1358968" cy="415941"/>
            </a:xfrm>
            <a:prstGeom prst="rect">
              <a:avLst/>
            </a:prstGeom>
          </p:spPr>
        </p:pic>
      </p:grpSp>
      <p:pic>
        <p:nvPicPr>
          <p:cNvPr id="1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85985" y="1808671"/>
            <a:ext cx="1568483" cy="21963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3"/>
          <p:cNvSpPr txBox="1">
            <a:spLocks noChangeArrowheads="1"/>
          </p:cNvSpPr>
          <p:nvPr/>
        </p:nvSpPr>
        <p:spPr bwMode="auto">
          <a:xfrm>
            <a:off x="2508593" y="1339021"/>
            <a:ext cx="544778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GB" altLang="en-US" sz="6000" b="1" dirty="0" smtClean="0">
                <a:solidFill>
                  <a:srgbClr val="000000"/>
                </a:solidFill>
                <a:latin typeface="Century Gothic" panose="020B0502020202020204" pitchFamily="34" charset="0"/>
                <a:cs typeface="Tahoma" pitchFamily="34" charset="0"/>
              </a:rPr>
              <a:t>Let us</a:t>
            </a:r>
          </a:p>
          <a:p>
            <a:pPr algn="ctr" eaLnBrk="1" fontAlgn="base" hangingPunct="1">
              <a:spcBef>
                <a:spcPct val="0"/>
              </a:spcBef>
              <a:spcAft>
                <a:spcPct val="0"/>
              </a:spcAft>
            </a:pPr>
            <a:r>
              <a:rPr lang="en-GB" altLang="en-US" sz="6000" b="1" dirty="0" smtClean="0">
                <a:solidFill>
                  <a:srgbClr val="000000"/>
                </a:solidFill>
                <a:latin typeface="Century Gothic" panose="020B0502020202020204" pitchFamily="34" charset="0"/>
                <a:cs typeface="Tahoma" pitchFamily="34" charset="0"/>
              </a:rPr>
              <a:t>UNITE TO</a:t>
            </a:r>
          </a:p>
          <a:p>
            <a:pPr algn="ctr" eaLnBrk="1" fontAlgn="base" hangingPunct="1">
              <a:spcBef>
                <a:spcPct val="0"/>
              </a:spcBef>
              <a:spcAft>
                <a:spcPct val="0"/>
              </a:spcAft>
            </a:pPr>
            <a:r>
              <a:rPr lang="en-GB" altLang="en-US" sz="8000" b="1" dirty="0" smtClean="0">
                <a:solidFill>
                  <a:srgbClr val="0093D5"/>
                </a:solidFill>
                <a:latin typeface="Century Gothic" panose="020B0502020202020204" pitchFamily="34" charset="0"/>
                <a:cs typeface="Tahoma" pitchFamily="34" charset="0"/>
              </a:rPr>
              <a:t>END</a:t>
            </a:r>
            <a:r>
              <a:rPr lang="en-GB" altLang="en-US" sz="8000" b="1" dirty="0" smtClean="0">
                <a:solidFill>
                  <a:srgbClr val="FF0000"/>
                </a:solidFill>
                <a:latin typeface="Century Gothic" panose="020B0502020202020204" pitchFamily="34" charset="0"/>
                <a:cs typeface="Tahoma" pitchFamily="34" charset="0"/>
              </a:rPr>
              <a:t> TB</a:t>
            </a:r>
            <a:endParaRPr lang="en-US" altLang="en-US" sz="8000" b="1" dirty="0">
              <a:solidFill>
                <a:srgbClr val="FF0000"/>
              </a:solidFill>
              <a:latin typeface="Century Gothic" panose="020B0502020202020204" pitchFamily="34" charset="0"/>
              <a:cs typeface="Tahoma" pitchFamily="34" charset="0"/>
            </a:endParaRPr>
          </a:p>
        </p:txBody>
      </p:sp>
      <p:pic>
        <p:nvPicPr>
          <p:cNvPr id="14" name="Picture 13" descr="3_colour_200x155"/>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4428955" y="4653136"/>
            <a:ext cx="1943289" cy="1211376"/>
          </a:xfrm>
          <a:prstGeom prst="rect">
            <a:avLst/>
          </a:prstGeom>
          <a:noFill/>
          <a:ln>
            <a:noFill/>
          </a:ln>
        </p:spPr>
      </p:pic>
    </p:spTree>
    <p:extLst>
      <p:ext uri="{BB962C8B-B14F-4D97-AF65-F5344CB8AC3E}">
        <p14:creationId xmlns:p14="http://schemas.microsoft.com/office/powerpoint/2010/main" val="10147329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4624"/>
            <a:ext cx="8352928" cy="1224136"/>
          </a:xfrm>
        </p:spPr>
        <p:txBody>
          <a:bodyPr anchor="t">
            <a:noAutofit/>
          </a:bodyPr>
          <a:lstStyle/>
          <a:p>
            <a:pPr algn="l"/>
            <a:r>
              <a:rPr lang="en-GB" sz="3600" b="1" dirty="0" smtClean="0">
                <a:solidFill>
                  <a:schemeClr val="accent2"/>
                </a:solidFill>
                <a:latin typeface="Century Gothic" panose="020B0502020202020204" pitchFamily="34" charset="0"/>
                <a:cs typeface="Calibri" panose="020F0502020204030204" pitchFamily="34" charset="0"/>
              </a:rPr>
              <a:t>TB burden in 2015 </a:t>
            </a:r>
            <a:r>
              <a:rPr lang="en-GB" sz="2400" b="1" dirty="0" smtClean="0">
                <a:solidFill>
                  <a:srgbClr val="002060"/>
                </a:solidFill>
                <a:latin typeface="Century Gothic" panose="020B0502020202020204" pitchFamily="34" charset="0"/>
                <a:cs typeface="Calibri" panose="020F0502020204030204" pitchFamily="34" charset="0"/>
              </a:rPr>
              <a:t>larger than previously estimated</a:t>
            </a:r>
            <a:r>
              <a:rPr lang="en-GB" sz="2400" b="1" dirty="0" smtClean="0">
                <a:solidFill>
                  <a:srgbClr val="002060"/>
                </a:solidFill>
                <a:latin typeface="Century Gothic" panose="020B0502020202020204" pitchFamily="34" charset="0"/>
              </a:rPr>
              <a:t> thanks to revised estimates for India </a:t>
            </a:r>
            <a:endParaRPr lang="en-GB" sz="2400" b="1" dirty="0">
              <a:solidFill>
                <a:srgbClr val="002060"/>
              </a:solidFill>
              <a:latin typeface="Century Gothic" panose="020B0502020202020204" pitchFamily="34" charset="0"/>
            </a:endParaRPr>
          </a:p>
        </p:txBody>
      </p:sp>
      <p:sp>
        <p:nvSpPr>
          <p:cNvPr id="6" name="TextBox 5"/>
          <p:cNvSpPr txBox="1"/>
          <p:nvPr/>
        </p:nvSpPr>
        <p:spPr>
          <a:xfrm>
            <a:off x="681070" y="1556792"/>
            <a:ext cx="2098651" cy="461665"/>
          </a:xfrm>
          <a:prstGeom prst="rect">
            <a:avLst/>
          </a:prstGeom>
          <a:noFill/>
        </p:spPr>
        <p:txBody>
          <a:bodyPr wrap="none" rtlCol="0">
            <a:spAutoFit/>
          </a:bodyPr>
          <a:lstStyle/>
          <a:p>
            <a:pPr fontAlgn="base">
              <a:spcBef>
                <a:spcPct val="0"/>
              </a:spcBef>
              <a:spcAft>
                <a:spcPct val="0"/>
              </a:spcAft>
            </a:pPr>
            <a:r>
              <a:rPr lang="en-GB" sz="2400" b="1" dirty="0" smtClean="0">
                <a:solidFill>
                  <a:srgbClr val="000000"/>
                </a:solidFill>
              </a:rPr>
              <a:t>TB incidence</a:t>
            </a:r>
            <a:endParaRPr lang="en-GB" sz="2400" b="1" dirty="0">
              <a:solidFill>
                <a:srgbClr val="000000"/>
              </a:solidFill>
            </a:endParaRPr>
          </a:p>
        </p:txBody>
      </p:sp>
      <p:sp>
        <p:nvSpPr>
          <p:cNvPr id="10" name="TextBox 9"/>
          <p:cNvSpPr txBox="1"/>
          <p:nvPr/>
        </p:nvSpPr>
        <p:spPr>
          <a:xfrm>
            <a:off x="5209218" y="1556792"/>
            <a:ext cx="1672253" cy="461665"/>
          </a:xfrm>
          <a:prstGeom prst="rect">
            <a:avLst/>
          </a:prstGeom>
          <a:noFill/>
        </p:spPr>
        <p:txBody>
          <a:bodyPr wrap="none" rtlCol="0">
            <a:spAutoFit/>
          </a:bodyPr>
          <a:lstStyle/>
          <a:p>
            <a:pPr fontAlgn="base">
              <a:spcBef>
                <a:spcPct val="0"/>
              </a:spcBef>
              <a:spcAft>
                <a:spcPct val="0"/>
              </a:spcAft>
            </a:pPr>
            <a:r>
              <a:rPr lang="en-GB" sz="2400" b="1" dirty="0" smtClean="0">
                <a:solidFill>
                  <a:srgbClr val="000000"/>
                </a:solidFill>
              </a:rPr>
              <a:t>TB deaths</a:t>
            </a: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718" y="2118901"/>
            <a:ext cx="3707910" cy="308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069" y="2169597"/>
            <a:ext cx="4033547" cy="296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015747" y="2420410"/>
            <a:ext cx="633507" cy="369332"/>
          </a:xfrm>
          <a:prstGeom prst="rect">
            <a:avLst/>
          </a:prstGeom>
          <a:noFill/>
        </p:spPr>
        <p:txBody>
          <a:bodyPr wrap="none" rtlCol="0">
            <a:spAutoFit/>
          </a:bodyPr>
          <a:lstStyle/>
          <a:p>
            <a:pPr fontAlgn="base">
              <a:spcBef>
                <a:spcPct val="0"/>
              </a:spcBef>
              <a:spcAft>
                <a:spcPct val="0"/>
              </a:spcAft>
            </a:pPr>
            <a:r>
              <a:rPr lang="en-GB" b="1" dirty="0" smtClean="0">
                <a:solidFill>
                  <a:srgbClr val="000000"/>
                </a:solidFill>
              </a:rPr>
              <a:t>10.4</a:t>
            </a:r>
            <a:endParaRPr lang="en-GB" b="1" dirty="0">
              <a:solidFill>
                <a:srgbClr val="000000"/>
              </a:solidFill>
            </a:endParaRPr>
          </a:p>
        </p:txBody>
      </p:sp>
      <p:sp>
        <p:nvSpPr>
          <p:cNvPr id="14" name="TextBox 13"/>
          <p:cNvSpPr txBox="1"/>
          <p:nvPr/>
        </p:nvSpPr>
        <p:spPr>
          <a:xfrm>
            <a:off x="4079868" y="4199578"/>
            <a:ext cx="505267" cy="369332"/>
          </a:xfrm>
          <a:prstGeom prst="rect">
            <a:avLst/>
          </a:prstGeom>
          <a:noFill/>
        </p:spPr>
        <p:txBody>
          <a:bodyPr wrap="none" rtlCol="0">
            <a:spAutoFit/>
          </a:bodyPr>
          <a:lstStyle/>
          <a:p>
            <a:pPr fontAlgn="base">
              <a:spcBef>
                <a:spcPct val="0"/>
              </a:spcBef>
              <a:spcAft>
                <a:spcPct val="0"/>
              </a:spcAft>
            </a:pPr>
            <a:r>
              <a:rPr lang="en-GB" b="1" dirty="0" smtClean="0">
                <a:solidFill>
                  <a:srgbClr val="000000"/>
                </a:solidFill>
              </a:rPr>
              <a:t>1.2</a:t>
            </a:r>
            <a:endParaRPr lang="en-GB" b="1" dirty="0">
              <a:solidFill>
                <a:srgbClr val="000000"/>
              </a:solidFill>
            </a:endParaRPr>
          </a:p>
        </p:txBody>
      </p:sp>
      <p:sp>
        <p:nvSpPr>
          <p:cNvPr id="8" name="TextBox 7"/>
          <p:cNvSpPr txBox="1"/>
          <p:nvPr/>
        </p:nvSpPr>
        <p:spPr>
          <a:xfrm>
            <a:off x="7145014" y="2462726"/>
            <a:ext cx="1415644" cy="338554"/>
          </a:xfrm>
          <a:prstGeom prst="rect">
            <a:avLst/>
          </a:prstGeom>
          <a:solidFill>
            <a:schemeClr val="bg1"/>
          </a:solidFill>
        </p:spPr>
        <p:txBody>
          <a:bodyPr wrap="none" rtlCol="0">
            <a:spAutoFit/>
          </a:bodyPr>
          <a:lstStyle/>
          <a:p>
            <a:pPr fontAlgn="base">
              <a:spcBef>
                <a:spcPct val="0"/>
              </a:spcBef>
              <a:spcAft>
                <a:spcPct val="0"/>
              </a:spcAft>
            </a:pPr>
            <a:r>
              <a:rPr lang="en-GB" sz="1600" b="1" dirty="0" smtClean="0">
                <a:solidFill>
                  <a:srgbClr val="000000"/>
                </a:solidFill>
              </a:rPr>
              <a:t>HIV-negative</a:t>
            </a:r>
            <a:endParaRPr lang="en-GB" sz="1600" b="1" dirty="0">
              <a:solidFill>
                <a:srgbClr val="000000"/>
              </a:solidFill>
            </a:endParaRPr>
          </a:p>
        </p:txBody>
      </p:sp>
      <p:sp>
        <p:nvSpPr>
          <p:cNvPr id="16" name="TextBox 15"/>
          <p:cNvSpPr txBox="1"/>
          <p:nvPr/>
        </p:nvSpPr>
        <p:spPr>
          <a:xfrm>
            <a:off x="6360151" y="4341563"/>
            <a:ext cx="1359539" cy="338554"/>
          </a:xfrm>
          <a:prstGeom prst="rect">
            <a:avLst/>
          </a:prstGeom>
          <a:solidFill>
            <a:schemeClr val="bg1"/>
          </a:solidFill>
        </p:spPr>
        <p:txBody>
          <a:bodyPr wrap="none" rtlCol="0">
            <a:spAutoFit/>
          </a:bodyPr>
          <a:lstStyle/>
          <a:p>
            <a:pPr fontAlgn="base">
              <a:spcBef>
                <a:spcPct val="0"/>
              </a:spcBef>
              <a:spcAft>
                <a:spcPct val="0"/>
              </a:spcAft>
            </a:pPr>
            <a:r>
              <a:rPr lang="en-GB" sz="1600" b="1" dirty="0" smtClean="0">
                <a:solidFill>
                  <a:srgbClr val="000000"/>
                </a:solidFill>
              </a:rPr>
              <a:t>HIV-positive</a:t>
            </a:r>
            <a:endParaRPr lang="en-GB" sz="1600" b="1" dirty="0">
              <a:solidFill>
                <a:srgbClr val="000000"/>
              </a:solidFill>
            </a:endParaRPr>
          </a:p>
        </p:txBody>
      </p:sp>
      <p:sp>
        <p:nvSpPr>
          <p:cNvPr id="17" name="TextBox 16"/>
          <p:cNvSpPr txBox="1"/>
          <p:nvPr/>
        </p:nvSpPr>
        <p:spPr>
          <a:xfrm>
            <a:off x="8537222" y="2943647"/>
            <a:ext cx="505267" cy="369332"/>
          </a:xfrm>
          <a:prstGeom prst="rect">
            <a:avLst/>
          </a:prstGeom>
          <a:noFill/>
        </p:spPr>
        <p:txBody>
          <a:bodyPr wrap="none" rtlCol="0">
            <a:spAutoFit/>
          </a:bodyPr>
          <a:lstStyle/>
          <a:p>
            <a:pPr fontAlgn="base">
              <a:spcBef>
                <a:spcPct val="0"/>
              </a:spcBef>
              <a:spcAft>
                <a:spcPct val="0"/>
              </a:spcAft>
            </a:pPr>
            <a:r>
              <a:rPr lang="en-GB" b="1" dirty="0" smtClean="0">
                <a:solidFill>
                  <a:srgbClr val="000000"/>
                </a:solidFill>
              </a:rPr>
              <a:t>1.4</a:t>
            </a:r>
            <a:endParaRPr lang="en-GB" b="1" dirty="0">
              <a:solidFill>
                <a:srgbClr val="000000"/>
              </a:solidFill>
            </a:endParaRPr>
          </a:p>
        </p:txBody>
      </p:sp>
      <p:sp>
        <p:nvSpPr>
          <p:cNvPr id="18" name="TextBox 17"/>
          <p:cNvSpPr txBox="1"/>
          <p:nvPr/>
        </p:nvSpPr>
        <p:spPr>
          <a:xfrm>
            <a:off x="8544568" y="4266153"/>
            <a:ext cx="505267" cy="369332"/>
          </a:xfrm>
          <a:prstGeom prst="rect">
            <a:avLst/>
          </a:prstGeom>
          <a:noFill/>
        </p:spPr>
        <p:txBody>
          <a:bodyPr wrap="none" rtlCol="0">
            <a:spAutoFit/>
          </a:bodyPr>
          <a:lstStyle/>
          <a:p>
            <a:pPr fontAlgn="base">
              <a:spcBef>
                <a:spcPct val="0"/>
              </a:spcBef>
              <a:spcAft>
                <a:spcPct val="0"/>
              </a:spcAft>
            </a:pPr>
            <a:r>
              <a:rPr lang="en-GB" b="1" dirty="0">
                <a:solidFill>
                  <a:srgbClr val="000000"/>
                </a:solidFill>
              </a:rPr>
              <a:t>0</a:t>
            </a:r>
            <a:r>
              <a:rPr lang="en-GB" b="1" dirty="0" smtClean="0">
                <a:solidFill>
                  <a:srgbClr val="000000"/>
                </a:solidFill>
              </a:rPr>
              <a:t>.4</a:t>
            </a:r>
            <a:endParaRPr lang="en-GB" b="1" dirty="0">
              <a:solidFill>
                <a:srgbClr val="000000"/>
              </a:solidFill>
            </a:endParaRPr>
          </a:p>
        </p:txBody>
      </p:sp>
      <p:sp>
        <p:nvSpPr>
          <p:cNvPr id="9" name="TextBox 8"/>
          <p:cNvSpPr txBox="1"/>
          <p:nvPr/>
        </p:nvSpPr>
        <p:spPr>
          <a:xfrm>
            <a:off x="474236" y="5008991"/>
            <a:ext cx="4083169" cy="338554"/>
          </a:xfrm>
          <a:prstGeom prst="rect">
            <a:avLst/>
          </a:prstGeom>
          <a:solidFill>
            <a:schemeClr val="bg1"/>
          </a:solidFill>
        </p:spPr>
        <p:txBody>
          <a:bodyPr wrap="none" rtlCol="0">
            <a:spAutoFit/>
          </a:bodyPr>
          <a:lstStyle/>
          <a:p>
            <a:pPr fontAlgn="base">
              <a:spcBef>
                <a:spcPct val="0"/>
              </a:spcBef>
              <a:spcAft>
                <a:spcPct val="0"/>
              </a:spcAft>
            </a:pPr>
            <a:r>
              <a:rPr lang="en-GB" sz="1600" b="1" dirty="0" smtClean="0">
                <a:solidFill>
                  <a:srgbClr val="000000"/>
                </a:solidFill>
              </a:rPr>
              <a:t>2000            2005            2010            2015</a:t>
            </a:r>
            <a:endParaRPr lang="en-GB" sz="1600" b="1" dirty="0">
              <a:solidFill>
                <a:srgbClr val="000000"/>
              </a:solidFill>
            </a:endParaRPr>
          </a:p>
        </p:txBody>
      </p:sp>
      <p:sp>
        <p:nvSpPr>
          <p:cNvPr id="20" name="TextBox 19"/>
          <p:cNvSpPr txBox="1"/>
          <p:nvPr/>
        </p:nvSpPr>
        <p:spPr>
          <a:xfrm>
            <a:off x="5150562" y="5036749"/>
            <a:ext cx="3910045" cy="338554"/>
          </a:xfrm>
          <a:prstGeom prst="rect">
            <a:avLst/>
          </a:prstGeom>
          <a:solidFill>
            <a:schemeClr val="bg1"/>
          </a:solidFill>
        </p:spPr>
        <p:txBody>
          <a:bodyPr wrap="none" rtlCol="0">
            <a:spAutoFit/>
          </a:bodyPr>
          <a:lstStyle/>
          <a:p>
            <a:pPr fontAlgn="base">
              <a:spcBef>
                <a:spcPct val="0"/>
              </a:spcBef>
              <a:spcAft>
                <a:spcPct val="0"/>
              </a:spcAft>
            </a:pPr>
            <a:r>
              <a:rPr lang="en-GB" sz="1600" b="1" dirty="0" smtClean="0">
                <a:solidFill>
                  <a:srgbClr val="000000"/>
                </a:solidFill>
              </a:rPr>
              <a:t>2000          2005           2010          2015</a:t>
            </a:r>
            <a:endParaRPr lang="en-GB" sz="1600" b="1" dirty="0">
              <a:solidFill>
                <a:srgbClr val="000000"/>
              </a:solidFill>
            </a:endParaRPr>
          </a:p>
        </p:txBody>
      </p:sp>
      <p:sp>
        <p:nvSpPr>
          <p:cNvPr id="11" name="TextBox 10"/>
          <p:cNvSpPr txBox="1"/>
          <p:nvPr/>
        </p:nvSpPr>
        <p:spPr>
          <a:xfrm flipV="1">
            <a:off x="-18206" y="2713501"/>
            <a:ext cx="492443" cy="1214042"/>
          </a:xfrm>
          <a:prstGeom prst="rect">
            <a:avLst/>
          </a:prstGeom>
          <a:noFill/>
        </p:spPr>
        <p:txBody>
          <a:bodyPr vert="eaVert" wrap="square" rtlCol="0">
            <a:spAutoFit/>
          </a:bodyPr>
          <a:lstStyle/>
          <a:p>
            <a:pPr fontAlgn="base">
              <a:spcBef>
                <a:spcPct val="0"/>
              </a:spcBef>
              <a:spcAft>
                <a:spcPct val="0"/>
              </a:spcAft>
            </a:pPr>
            <a:r>
              <a:rPr lang="en-GB" sz="2000" b="1" dirty="0" smtClean="0">
                <a:solidFill>
                  <a:srgbClr val="FF0000"/>
                </a:solidFill>
              </a:rPr>
              <a:t>Millions</a:t>
            </a:r>
            <a:endParaRPr lang="en-GB" sz="2000" b="1" dirty="0">
              <a:solidFill>
                <a:srgbClr val="FF0000"/>
              </a:solidFill>
            </a:endParaRPr>
          </a:p>
        </p:txBody>
      </p:sp>
      <p:sp>
        <p:nvSpPr>
          <p:cNvPr id="15" name="TextBox 14"/>
          <p:cNvSpPr txBox="1"/>
          <p:nvPr/>
        </p:nvSpPr>
        <p:spPr>
          <a:xfrm>
            <a:off x="330491" y="2628221"/>
            <a:ext cx="412292" cy="338554"/>
          </a:xfrm>
          <a:prstGeom prst="rect">
            <a:avLst/>
          </a:prstGeom>
          <a:solidFill>
            <a:schemeClr val="bg1"/>
          </a:solidFill>
        </p:spPr>
        <p:txBody>
          <a:bodyPr wrap="none" rtlCol="0">
            <a:spAutoFit/>
          </a:bodyPr>
          <a:lstStyle/>
          <a:p>
            <a:pPr fontAlgn="base">
              <a:spcBef>
                <a:spcPct val="0"/>
              </a:spcBef>
              <a:spcAft>
                <a:spcPct val="0"/>
              </a:spcAft>
            </a:pPr>
            <a:r>
              <a:rPr lang="en-GB" sz="1600" b="1" dirty="0" smtClean="0">
                <a:solidFill>
                  <a:srgbClr val="000000"/>
                </a:solidFill>
              </a:rPr>
              <a:t>10</a:t>
            </a:r>
            <a:endParaRPr lang="en-GB" sz="1600" b="1" dirty="0">
              <a:solidFill>
                <a:srgbClr val="000000"/>
              </a:solidFill>
            </a:endParaRPr>
          </a:p>
        </p:txBody>
      </p:sp>
      <p:sp>
        <p:nvSpPr>
          <p:cNvPr id="25" name="TextBox 24"/>
          <p:cNvSpPr txBox="1"/>
          <p:nvPr/>
        </p:nvSpPr>
        <p:spPr>
          <a:xfrm>
            <a:off x="415757" y="3582187"/>
            <a:ext cx="298480" cy="338554"/>
          </a:xfrm>
          <a:prstGeom prst="rect">
            <a:avLst/>
          </a:prstGeom>
          <a:solidFill>
            <a:schemeClr val="bg1"/>
          </a:solidFill>
        </p:spPr>
        <p:txBody>
          <a:bodyPr wrap="none" rtlCol="0">
            <a:spAutoFit/>
          </a:bodyPr>
          <a:lstStyle/>
          <a:p>
            <a:pPr fontAlgn="base">
              <a:spcBef>
                <a:spcPct val="0"/>
              </a:spcBef>
              <a:spcAft>
                <a:spcPct val="0"/>
              </a:spcAft>
            </a:pPr>
            <a:r>
              <a:rPr lang="en-GB" sz="1600" b="1" dirty="0">
                <a:solidFill>
                  <a:srgbClr val="000000"/>
                </a:solidFill>
              </a:rPr>
              <a:t>5</a:t>
            </a:r>
          </a:p>
        </p:txBody>
      </p:sp>
      <p:sp>
        <p:nvSpPr>
          <p:cNvPr id="26" name="TextBox 25"/>
          <p:cNvSpPr txBox="1"/>
          <p:nvPr/>
        </p:nvSpPr>
        <p:spPr>
          <a:xfrm>
            <a:off x="447167" y="4572770"/>
            <a:ext cx="312906" cy="369332"/>
          </a:xfrm>
          <a:prstGeom prst="rect">
            <a:avLst/>
          </a:prstGeom>
          <a:solidFill>
            <a:schemeClr val="bg1"/>
          </a:solidFill>
        </p:spPr>
        <p:txBody>
          <a:bodyPr wrap="none" rtlCol="0">
            <a:spAutoFit/>
          </a:bodyPr>
          <a:lstStyle/>
          <a:p>
            <a:pPr fontAlgn="base">
              <a:spcBef>
                <a:spcPct val="0"/>
              </a:spcBef>
              <a:spcAft>
                <a:spcPct val="0"/>
              </a:spcAft>
            </a:pPr>
            <a:r>
              <a:rPr lang="en-GB" b="1" dirty="0" smtClean="0">
                <a:solidFill>
                  <a:srgbClr val="000000"/>
                </a:solidFill>
              </a:rPr>
              <a:t>0</a:t>
            </a:r>
            <a:endParaRPr lang="en-GB" b="1" dirty="0">
              <a:solidFill>
                <a:srgbClr val="000000"/>
              </a:solidFill>
            </a:endParaRPr>
          </a:p>
        </p:txBody>
      </p:sp>
      <p:sp>
        <p:nvSpPr>
          <p:cNvPr id="27" name="TextBox 26"/>
          <p:cNvSpPr txBox="1"/>
          <p:nvPr/>
        </p:nvSpPr>
        <p:spPr>
          <a:xfrm>
            <a:off x="4966873" y="2169200"/>
            <a:ext cx="298480" cy="338554"/>
          </a:xfrm>
          <a:prstGeom prst="rect">
            <a:avLst/>
          </a:prstGeom>
          <a:solidFill>
            <a:schemeClr val="bg1"/>
          </a:solidFill>
        </p:spPr>
        <p:txBody>
          <a:bodyPr wrap="none" rtlCol="0">
            <a:spAutoFit/>
          </a:bodyPr>
          <a:lstStyle/>
          <a:p>
            <a:pPr fontAlgn="base">
              <a:spcBef>
                <a:spcPct val="0"/>
              </a:spcBef>
              <a:spcAft>
                <a:spcPct val="0"/>
              </a:spcAft>
            </a:pPr>
            <a:r>
              <a:rPr lang="en-GB" sz="1600" b="1" dirty="0" smtClean="0">
                <a:solidFill>
                  <a:srgbClr val="000000"/>
                </a:solidFill>
              </a:rPr>
              <a:t>2</a:t>
            </a:r>
            <a:endParaRPr lang="en-GB" sz="1600" b="1" dirty="0">
              <a:solidFill>
                <a:srgbClr val="000000"/>
              </a:solidFill>
            </a:endParaRPr>
          </a:p>
        </p:txBody>
      </p:sp>
      <p:sp>
        <p:nvSpPr>
          <p:cNvPr id="28" name="TextBox 27"/>
          <p:cNvSpPr txBox="1"/>
          <p:nvPr/>
        </p:nvSpPr>
        <p:spPr>
          <a:xfrm>
            <a:off x="4820110" y="2821568"/>
            <a:ext cx="470000" cy="338554"/>
          </a:xfrm>
          <a:prstGeom prst="rect">
            <a:avLst/>
          </a:prstGeom>
          <a:solidFill>
            <a:schemeClr val="bg1"/>
          </a:solidFill>
        </p:spPr>
        <p:txBody>
          <a:bodyPr wrap="none" rtlCol="0">
            <a:spAutoFit/>
          </a:bodyPr>
          <a:lstStyle/>
          <a:p>
            <a:pPr fontAlgn="base">
              <a:spcBef>
                <a:spcPct val="0"/>
              </a:spcBef>
              <a:spcAft>
                <a:spcPct val="0"/>
              </a:spcAft>
            </a:pPr>
            <a:r>
              <a:rPr lang="en-GB" sz="1600" b="1" dirty="0" smtClean="0">
                <a:solidFill>
                  <a:srgbClr val="000000"/>
                </a:solidFill>
              </a:rPr>
              <a:t>1.5</a:t>
            </a:r>
            <a:endParaRPr lang="en-GB" sz="1600" b="1" dirty="0">
              <a:solidFill>
                <a:srgbClr val="000000"/>
              </a:solidFill>
            </a:endParaRPr>
          </a:p>
        </p:txBody>
      </p:sp>
      <p:sp>
        <p:nvSpPr>
          <p:cNvPr id="29" name="TextBox 28"/>
          <p:cNvSpPr txBox="1"/>
          <p:nvPr/>
        </p:nvSpPr>
        <p:spPr>
          <a:xfrm>
            <a:off x="4975704" y="3475625"/>
            <a:ext cx="298480" cy="338554"/>
          </a:xfrm>
          <a:prstGeom prst="rect">
            <a:avLst/>
          </a:prstGeom>
          <a:solidFill>
            <a:schemeClr val="bg1"/>
          </a:solidFill>
        </p:spPr>
        <p:txBody>
          <a:bodyPr wrap="none" rtlCol="0">
            <a:spAutoFit/>
          </a:bodyPr>
          <a:lstStyle/>
          <a:p>
            <a:pPr fontAlgn="base">
              <a:spcBef>
                <a:spcPct val="0"/>
              </a:spcBef>
              <a:spcAft>
                <a:spcPct val="0"/>
              </a:spcAft>
            </a:pPr>
            <a:r>
              <a:rPr lang="en-GB" sz="1600" b="1" dirty="0" smtClean="0">
                <a:solidFill>
                  <a:srgbClr val="000000"/>
                </a:solidFill>
              </a:rPr>
              <a:t>1</a:t>
            </a:r>
            <a:endParaRPr lang="en-GB" sz="1600" b="1" dirty="0">
              <a:solidFill>
                <a:srgbClr val="000000"/>
              </a:solidFill>
            </a:endParaRPr>
          </a:p>
        </p:txBody>
      </p:sp>
      <p:sp>
        <p:nvSpPr>
          <p:cNvPr id="30" name="TextBox 29"/>
          <p:cNvSpPr txBox="1"/>
          <p:nvPr/>
        </p:nvSpPr>
        <p:spPr>
          <a:xfrm>
            <a:off x="4832732" y="4118648"/>
            <a:ext cx="470000" cy="338554"/>
          </a:xfrm>
          <a:prstGeom prst="rect">
            <a:avLst/>
          </a:prstGeom>
          <a:solidFill>
            <a:schemeClr val="bg1"/>
          </a:solidFill>
        </p:spPr>
        <p:txBody>
          <a:bodyPr wrap="none" rtlCol="0">
            <a:spAutoFit/>
          </a:bodyPr>
          <a:lstStyle/>
          <a:p>
            <a:pPr fontAlgn="base">
              <a:spcBef>
                <a:spcPct val="0"/>
              </a:spcBef>
              <a:spcAft>
                <a:spcPct val="0"/>
              </a:spcAft>
            </a:pPr>
            <a:r>
              <a:rPr lang="en-GB" sz="1600" b="1" dirty="0" smtClean="0">
                <a:solidFill>
                  <a:srgbClr val="000000"/>
                </a:solidFill>
              </a:rPr>
              <a:t>0.5</a:t>
            </a:r>
            <a:endParaRPr lang="en-GB" sz="1600" b="1" dirty="0">
              <a:solidFill>
                <a:srgbClr val="000000"/>
              </a:solidFill>
            </a:endParaRPr>
          </a:p>
        </p:txBody>
      </p:sp>
      <p:sp>
        <p:nvSpPr>
          <p:cNvPr id="31" name="TextBox 30"/>
          <p:cNvSpPr txBox="1"/>
          <p:nvPr/>
        </p:nvSpPr>
        <p:spPr>
          <a:xfrm>
            <a:off x="4964818" y="4711683"/>
            <a:ext cx="312906" cy="369332"/>
          </a:xfrm>
          <a:prstGeom prst="rect">
            <a:avLst/>
          </a:prstGeom>
          <a:solidFill>
            <a:schemeClr val="bg1"/>
          </a:solidFill>
        </p:spPr>
        <p:txBody>
          <a:bodyPr wrap="none" rtlCol="0">
            <a:spAutoFit/>
          </a:bodyPr>
          <a:lstStyle/>
          <a:p>
            <a:pPr fontAlgn="base">
              <a:spcBef>
                <a:spcPct val="0"/>
              </a:spcBef>
              <a:spcAft>
                <a:spcPct val="0"/>
              </a:spcAft>
            </a:pPr>
            <a:r>
              <a:rPr lang="en-GB" b="1" dirty="0" smtClean="0">
                <a:solidFill>
                  <a:srgbClr val="000000"/>
                </a:solidFill>
              </a:rPr>
              <a:t>0</a:t>
            </a:r>
            <a:endParaRPr lang="en-GB" b="1" dirty="0">
              <a:solidFill>
                <a:srgbClr val="000000"/>
              </a:solidFill>
            </a:endParaRPr>
          </a:p>
        </p:txBody>
      </p:sp>
      <p:sp>
        <p:nvSpPr>
          <p:cNvPr id="32" name="TextBox 31"/>
          <p:cNvSpPr txBox="1"/>
          <p:nvPr/>
        </p:nvSpPr>
        <p:spPr>
          <a:xfrm>
            <a:off x="1372332" y="4093017"/>
            <a:ext cx="2707536" cy="338554"/>
          </a:xfrm>
          <a:prstGeom prst="rect">
            <a:avLst/>
          </a:prstGeom>
          <a:solidFill>
            <a:schemeClr val="bg1"/>
          </a:solidFill>
        </p:spPr>
        <p:txBody>
          <a:bodyPr wrap="none" rtlCol="0">
            <a:spAutoFit/>
          </a:bodyPr>
          <a:lstStyle/>
          <a:p>
            <a:pPr fontAlgn="base">
              <a:spcBef>
                <a:spcPct val="0"/>
              </a:spcBef>
              <a:spcAft>
                <a:spcPct val="0"/>
              </a:spcAft>
            </a:pPr>
            <a:r>
              <a:rPr lang="en-GB" sz="1600" b="1" dirty="0" smtClean="0">
                <a:solidFill>
                  <a:srgbClr val="000000"/>
                </a:solidFill>
              </a:rPr>
              <a:t>HIV-positive (11% in 2015)</a:t>
            </a:r>
            <a:endParaRPr lang="en-GB" sz="1600" b="1" dirty="0">
              <a:solidFill>
                <a:srgbClr val="000000"/>
              </a:solidFill>
            </a:endParaRPr>
          </a:p>
        </p:txBody>
      </p:sp>
      <p:sp>
        <p:nvSpPr>
          <p:cNvPr id="3" name="TextBox 2"/>
          <p:cNvSpPr txBox="1"/>
          <p:nvPr/>
        </p:nvSpPr>
        <p:spPr>
          <a:xfrm>
            <a:off x="1187624" y="5661248"/>
            <a:ext cx="6558206" cy="369332"/>
          </a:xfrm>
          <a:prstGeom prst="rect">
            <a:avLst/>
          </a:prstGeom>
          <a:noFill/>
        </p:spPr>
        <p:txBody>
          <a:bodyPr wrap="none" rtlCol="0">
            <a:spAutoFit/>
          </a:bodyPr>
          <a:lstStyle/>
          <a:p>
            <a:pPr fontAlgn="base">
              <a:spcBef>
                <a:spcPct val="0"/>
              </a:spcBef>
              <a:spcAft>
                <a:spcPct val="0"/>
              </a:spcAft>
            </a:pPr>
            <a:r>
              <a:rPr lang="en-GB" b="1" dirty="0" smtClean="0">
                <a:solidFill>
                  <a:srgbClr val="FF0000"/>
                </a:solidFill>
              </a:rPr>
              <a:t>Accumulating evidence from survey and surveillance data</a:t>
            </a:r>
            <a:endParaRPr lang="en-GB" b="1" dirty="0">
              <a:solidFill>
                <a:srgbClr val="FF0000"/>
              </a:solidFill>
            </a:endParaRPr>
          </a:p>
        </p:txBody>
      </p:sp>
      <p:sp>
        <p:nvSpPr>
          <p:cNvPr id="33" name="TextBox 32"/>
          <p:cNvSpPr txBox="1"/>
          <p:nvPr/>
        </p:nvSpPr>
        <p:spPr>
          <a:xfrm>
            <a:off x="1387435" y="2358116"/>
            <a:ext cx="659924" cy="338554"/>
          </a:xfrm>
          <a:prstGeom prst="rect">
            <a:avLst/>
          </a:prstGeom>
          <a:noFill/>
        </p:spPr>
        <p:txBody>
          <a:bodyPr wrap="none" rtlCol="0">
            <a:spAutoFit/>
          </a:bodyPr>
          <a:lstStyle/>
          <a:p>
            <a:pPr fontAlgn="base">
              <a:spcBef>
                <a:spcPct val="0"/>
              </a:spcBef>
              <a:spcAft>
                <a:spcPct val="0"/>
              </a:spcAft>
            </a:pPr>
            <a:r>
              <a:rPr lang="en-GB" sz="1600" b="1" dirty="0" smtClean="0">
                <a:solidFill>
                  <a:srgbClr val="000000"/>
                </a:solidFill>
              </a:rPr>
              <a:t>Total</a:t>
            </a:r>
            <a:endParaRPr lang="en-GB" sz="1600" b="1" dirty="0">
              <a:solidFill>
                <a:srgbClr val="000000"/>
              </a:solidFill>
            </a:endParaRPr>
          </a:p>
        </p:txBody>
      </p:sp>
      <p:grpSp>
        <p:nvGrpSpPr>
          <p:cNvPr id="34" name="Group 33"/>
          <p:cNvGrpSpPr/>
          <p:nvPr/>
        </p:nvGrpSpPr>
        <p:grpSpPr>
          <a:xfrm>
            <a:off x="-36512" y="6298269"/>
            <a:ext cx="9180512" cy="587115"/>
            <a:chOff x="0" y="6239537"/>
            <a:chExt cx="9212088" cy="618462"/>
          </a:xfrm>
        </p:grpSpPr>
        <p:pic>
          <p:nvPicPr>
            <p:cNvPr id="35"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Pentagon 35"/>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37"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cxnSp>
        <p:nvCxnSpPr>
          <p:cNvPr id="40" name="Straight Connector 39"/>
          <p:cNvCxnSpPr/>
          <p:nvPr/>
        </p:nvCxnSpPr>
        <p:spPr>
          <a:xfrm flipV="1">
            <a:off x="0" y="1331982"/>
            <a:ext cx="9154386" cy="8786"/>
          </a:xfrm>
          <a:prstGeom prst="line">
            <a:avLst/>
          </a:prstGeom>
          <a:ln w="38100">
            <a:solidFill>
              <a:srgbClr val="008EC0"/>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0597" y="116632"/>
            <a:ext cx="1055899" cy="1055899"/>
          </a:xfrm>
          <a:prstGeom prst="rect">
            <a:avLst/>
          </a:prstGeom>
        </p:spPr>
      </p:pic>
    </p:spTree>
    <p:extLst>
      <p:ext uri="{BB962C8B-B14F-4D97-AF65-F5344CB8AC3E}">
        <p14:creationId xmlns:p14="http://schemas.microsoft.com/office/powerpoint/2010/main" val="192462034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384"/>
            <a:ext cx="8606687" cy="1224136"/>
          </a:xfrm>
        </p:spPr>
        <p:txBody>
          <a:bodyPr anchor="t">
            <a:noAutofit/>
          </a:bodyPr>
          <a:lstStyle/>
          <a:p>
            <a:pPr algn="l"/>
            <a:r>
              <a:rPr lang="en-GB" sz="3600" b="1" dirty="0" smtClean="0">
                <a:solidFill>
                  <a:schemeClr val="accent2"/>
                </a:solidFill>
                <a:latin typeface="Century Gothic" panose="020B0502020202020204" pitchFamily="34" charset="0"/>
                <a:cs typeface="Calibri" panose="020F0502020204030204" pitchFamily="34" charset="0"/>
              </a:rPr>
              <a:t>TB one of top 10 causes of death worldwide, ranks now above HIV</a:t>
            </a:r>
            <a:endParaRPr lang="en-GB" sz="3600" b="1" dirty="0">
              <a:solidFill>
                <a:srgbClr val="FF0000"/>
              </a:solidFill>
              <a:latin typeface="Century Gothic" panose="020B0502020202020204" pitchFamily="34" charset="0"/>
              <a:cs typeface="Calibri" panose="020F0502020204030204" pitchFamily="34" charset="0"/>
            </a:endParaRPr>
          </a:p>
        </p:txBody>
      </p:sp>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968" y="2636912"/>
            <a:ext cx="3359197" cy="135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54430" y="1163933"/>
            <a:ext cx="4809735" cy="5237413"/>
            <a:chOff x="-54430" y="1268760"/>
            <a:chExt cx="4809735" cy="5237413"/>
          </a:xfrm>
        </p:grpSpPr>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048" y="1268760"/>
              <a:ext cx="3184063"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196602" y="6136841"/>
              <a:ext cx="1890261" cy="369332"/>
            </a:xfrm>
            <a:prstGeom prst="rect">
              <a:avLst/>
            </a:prstGeom>
            <a:noFill/>
          </p:spPr>
          <p:txBody>
            <a:bodyPr wrap="none" rtlCol="0">
              <a:spAutoFit/>
            </a:bodyPr>
            <a:lstStyle/>
            <a:p>
              <a:pPr fontAlgn="base">
                <a:spcBef>
                  <a:spcPct val="0"/>
                </a:spcBef>
                <a:spcAft>
                  <a:spcPct val="0"/>
                </a:spcAft>
              </a:pPr>
              <a:r>
                <a:rPr lang="en-GB" b="1" dirty="0" smtClean="0">
                  <a:solidFill>
                    <a:srgbClr val="FF0000"/>
                  </a:solidFill>
                </a:rPr>
                <a:t>Millions in 2012</a:t>
              </a:r>
              <a:endParaRPr lang="en-GB" b="1" dirty="0">
                <a:solidFill>
                  <a:srgbClr val="FF0000"/>
                </a:solidFill>
              </a:endParaRPr>
            </a:p>
          </p:txBody>
        </p:sp>
        <p:sp>
          <p:nvSpPr>
            <p:cNvPr id="5" name="TextBox 4"/>
            <p:cNvSpPr txBox="1"/>
            <p:nvPr/>
          </p:nvSpPr>
          <p:spPr>
            <a:xfrm>
              <a:off x="974991" y="3157251"/>
              <a:ext cx="457176" cy="338554"/>
            </a:xfrm>
            <a:prstGeom prst="rect">
              <a:avLst/>
            </a:prstGeom>
            <a:noFill/>
          </p:spPr>
          <p:txBody>
            <a:bodyPr wrap="none" rtlCol="0">
              <a:spAutoFit/>
            </a:bodyPr>
            <a:lstStyle/>
            <a:p>
              <a:pPr fontAlgn="base">
                <a:spcBef>
                  <a:spcPct val="0"/>
                </a:spcBef>
                <a:spcAft>
                  <a:spcPct val="0"/>
                </a:spcAft>
              </a:pPr>
              <a:r>
                <a:rPr lang="en-GB" sz="1600" b="1" dirty="0" smtClean="0">
                  <a:solidFill>
                    <a:srgbClr val="FF0000"/>
                  </a:solidFill>
                </a:rPr>
                <a:t>TB</a:t>
              </a:r>
              <a:endParaRPr lang="en-GB" sz="1600" b="1" dirty="0">
                <a:solidFill>
                  <a:srgbClr val="FF0000"/>
                </a:solidFill>
              </a:endParaRPr>
            </a:p>
          </p:txBody>
        </p:sp>
        <p:sp>
          <p:nvSpPr>
            <p:cNvPr id="15" name="TextBox 14"/>
            <p:cNvSpPr txBox="1"/>
            <p:nvPr/>
          </p:nvSpPr>
          <p:spPr>
            <a:xfrm>
              <a:off x="419805" y="4890933"/>
              <a:ext cx="1072730" cy="338554"/>
            </a:xfrm>
            <a:prstGeom prst="rect">
              <a:avLst/>
            </a:prstGeom>
            <a:noFill/>
          </p:spPr>
          <p:txBody>
            <a:bodyPr wrap="none" rtlCol="0">
              <a:spAutoFit/>
            </a:bodyPr>
            <a:lstStyle/>
            <a:p>
              <a:pPr fontAlgn="base">
                <a:spcBef>
                  <a:spcPct val="0"/>
                </a:spcBef>
                <a:spcAft>
                  <a:spcPct val="0"/>
                </a:spcAft>
              </a:pPr>
              <a:r>
                <a:rPr lang="en-GB" sz="1600" b="1" dirty="0" smtClean="0">
                  <a:solidFill>
                    <a:srgbClr val="FF0000"/>
                  </a:solidFill>
                </a:rPr>
                <a:t>HIV/AIDS</a:t>
              </a:r>
              <a:endParaRPr lang="en-GB" sz="1600" b="1" dirty="0">
                <a:solidFill>
                  <a:srgbClr val="FF0000"/>
                </a:solidFill>
              </a:endParaRPr>
            </a:p>
          </p:txBody>
        </p:sp>
        <p:sp>
          <p:nvSpPr>
            <p:cNvPr id="16" name="TextBox 15"/>
            <p:cNvSpPr txBox="1"/>
            <p:nvPr/>
          </p:nvSpPr>
          <p:spPr>
            <a:xfrm>
              <a:off x="561337" y="4458885"/>
              <a:ext cx="930063" cy="307777"/>
            </a:xfrm>
            <a:prstGeom prst="rect">
              <a:avLst/>
            </a:prstGeom>
            <a:noFill/>
          </p:spPr>
          <p:txBody>
            <a:bodyPr wrap="none" rtlCol="0">
              <a:spAutoFit/>
            </a:bodyPr>
            <a:lstStyle/>
            <a:p>
              <a:pPr fontAlgn="base">
                <a:spcBef>
                  <a:spcPct val="0"/>
                </a:spcBef>
                <a:spcAft>
                  <a:spcPct val="0"/>
                </a:spcAft>
              </a:pPr>
              <a:r>
                <a:rPr lang="en-GB" sz="1400" b="1" dirty="0" smtClean="0">
                  <a:solidFill>
                    <a:srgbClr val="000000"/>
                  </a:solidFill>
                </a:rPr>
                <a:t>Diabetes</a:t>
              </a:r>
              <a:endParaRPr lang="en-GB" sz="1400" b="1" dirty="0">
                <a:solidFill>
                  <a:srgbClr val="000000"/>
                </a:solidFill>
              </a:endParaRPr>
            </a:p>
          </p:txBody>
        </p:sp>
        <p:sp>
          <p:nvSpPr>
            <p:cNvPr id="17" name="TextBox 16"/>
            <p:cNvSpPr txBox="1"/>
            <p:nvPr/>
          </p:nvSpPr>
          <p:spPr>
            <a:xfrm>
              <a:off x="191199" y="5312095"/>
              <a:ext cx="1317990" cy="307777"/>
            </a:xfrm>
            <a:prstGeom prst="rect">
              <a:avLst/>
            </a:prstGeom>
            <a:noFill/>
          </p:spPr>
          <p:txBody>
            <a:bodyPr wrap="none" rtlCol="0">
              <a:spAutoFit/>
            </a:bodyPr>
            <a:lstStyle/>
            <a:p>
              <a:pPr fontAlgn="base">
                <a:spcBef>
                  <a:spcPct val="0"/>
                </a:spcBef>
                <a:spcAft>
                  <a:spcPct val="0"/>
                </a:spcAft>
              </a:pPr>
              <a:r>
                <a:rPr lang="en-GB" sz="1400" b="1" dirty="0" smtClean="0">
                  <a:solidFill>
                    <a:srgbClr val="000000"/>
                  </a:solidFill>
                </a:rPr>
                <a:t>Road injuries</a:t>
              </a:r>
              <a:endParaRPr lang="en-GB" sz="1400" b="1" dirty="0">
                <a:solidFill>
                  <a:srgbClr val="000000"/>
                </a:solidFill>
              </a:endParaRPr>
            </a:p>
          </p:txBody>
        </p:sp>
        <p:sp>
          <p:nvSpPr>
            <p:cNvPr id="18" name="TextBox 17"/>
            <p:cNvSpPr txBox="1"/>
            <p:nvPr/>
          </p:nvSpPr>
          <p:spPr>
            <a:xfrm>
              <a:off x="177017" y="1314802"/>
              <a:ext cx="1398140" cy="523220"/>
            </a:xfrm>
            <a:prstGeom prst="rect">
              <a:avLst/>
            </a:prstGeom>
            <a:noFill/>
          </p:spPr>
          <p:txBody>
            <a:bodyPr wrap="none" rtlCol="0">
              <a:spAutoFit/>
            </a:bodyPr>
            <a:lstStyle/>
            <a:p>
              <a:pPr fontAlgn="base">
                <a:spcBef>
                  <a:spcPct val="0"/>
                </a:spcBef>
                <a:spcAft>
                  <a:spcPct val="0"/>
                </a:spcAft>
              </a:pPr>
              <a:r>
                <a:rPr lang="en-GB" sz="1400" b="1" dirty="0" smtClean="0">
                  <a:solidFill>
                    <a:srgbClr val="000000"/>
                  </a:solidFill>
                </a:rPr>
                <a:t>      Ischaemic </a:t>
              </a:r>
            </a:p>
            <a:p>
              <a:pPr fontAlgn="base">
                <a:spcBef>
                  <a:spcPct val="0"/>
                </a:spcBef>
                <a:spcAft>
                  <a:spcPct val="0"/>
                </a:spcAft>
              </a:pPr>
              <a:r>
                <a:rPr lang="en-GB" sz="1400" b="1" dirty="0" smtClean="0">
                  <a:solidFill>
                    <a:srgbClr val="000000"/>
                  </a:solidFill>
                </a:rPr>
                <a:t>heart disease</a:t>
              </a:r>
              <a:endParaRPr lang="en-GB" sz="1400" b="1" dirty="0">
                <a:solidFill>
                  <a:srgbClr val="000000"/>
                </a:solidFill>
              </a:endParaRPr>
            </a:p>
          </p:txBody>
        </p:sp>
        <p:sp>
          <p:nvSpPr>
            <p:cNvPr id="19" name="TextBox 18"/>
            <p:cNvSpPr txBox="1"/>
            <p:nvPr/>
          </p:nvSpPr>
          <p:spPr>
            <a:xfrm>
              <a:off x="795764" y="1838022"/>
              <a:ext cx="742511" cy="307777"/>
            </a:xfrm>
            <a:prstGeom prst="rect">
              <a:avLst/>
            </a:prstGeom>
            <a:noFill/>
          </p:spPr>
          <p:txBody>
            <a:bodyPr wrap="none" rtlCol="0">
              <a:spAutoFit/>
            </a:bodyPr>
            <a:lstStyle/>
            <a:p>
              <a:pPr fontAlgn="base">
                <a:spcBef>
                  <a:spcPct val="0"/>
                </a:spcBef>
                <a:spcAft>
                  <a:spcPct val="0"/>
                </a:spcAft>
              </a:pPr>
              <a:r>
                <a:rPr lang="en-GB" sz="1400" b="1" dirty="0" smtClean="0">
                  <a:solidFill>
                    <a:srgbClr val="000000"/>
                  </a:solidFill>
                </a:rPr>
                <a:t>Stroke</a:t>
              </a:r>
              <a:endParaRPr lang="en-GB" sz="1400" b="1" dirty="0">
                <a:solidFill>
                  <a:srgbClr val="000000"/>
                </a:solidFill>
              </a:endParaRPr>
            </a:p>
          </p:txBody>
        </p:sp>
        <p:sp>
          <p:nvSpPr>
            <p:cNvPr id="20" name="TextBox 19"/>
            <p:cNvSpPr txBox="1"/>
            <p:nvPr/>
          </p:nvSpPr>
          <p:spPr>
            <a:xfrm>
              <a:off x="364478" y="2189039"/>
              <a:ext cx="1217540" cy="523220"/>
            </a:xfrm>
            <a:prstGeom prst="rect">
              <a:avLst/>
            </a:prstGeom>
            <a:noFill/>
          </p:spPr>
          <p:txBody>
            <a:bodyPr wrap="square" rtlCol="0">
              <a:spAutoFit/>
            </a:bodyPr>
            <a:lstStyle/>
            <a:p>
              <a:pPr fontAlgn="base">
                <a:spcBef>
                  <a:spcPct val="0"/>
                </a:spcBef>
                <a:spcAft>
                  <a:spcPct val="0"/>
                </a:spcAft>
              </a:pPr>
              <a:r>
                <a:rPr lang="en-GB" sz="1400" b="1" dirty="0" smtClean="0">
                  <a:solidFill>
                    <a:srgbClr val="000000"/>
                  </a:solidFill>
                </a:rPr>
                <a:t>Lower resp.  </a:t>
              </a:r>
            </a:p>
            <a:p>
              <a:pPr fontAlgn="base">
                <a:spcBef>
                  <a:spcPct val="0"/>
                </a:spcBef>
                <a:spcAft>
                  <a:spcPct val="0"/>
                </a:spcAft>
              </a:pPr>
              <a:r>
                <a:rPr lang="en-GB" sz="1400" b="1" dirty="0" smtClean="0">
                  <a:solidFill>
                    <a:srgbClr val="000000"/>
                  </a:solidFill>
                </a:rPr>
                <a:t>infections</a:t>
              </a:r>
              <a:endParaRPr lang="en-GB" sz="1400" b="1" dirty="0">
                <a:solidFill>
                  <a:srgbClr val="000000"/>
                </a:solidFill>
              </a:endParaRPr>
            </a:p>
          </p:txBody>
        </p:sp>
        <p:sp>
          <p:nvSpPr>
            <p:cNvPr id="21" name="TextBox 20"/>
            <p:cNvSpPr txBox="1"/>
            <p:nvPr/>
          </p:nvSpPr>
          <p:spPr>
            <a:xfrm>
              <a:off x="742200" y="2730693"/>
              <a:ext cx="704039" cy="307777"/>
            </a:xfrm>
            <a:prstGeom prst="rect">
              <a:avLst/>
            </a:prstGeom>
            <a:noFill/>
          </p:spPr>
          <p:txBody>
            <a:bodyPr wrap="none" rtlCol="0">
              <a:spAutoFit/>
            </a:bodyPr>
            <a:lstStyle/>
            <a:p>
              <a:pPr fontAlgn="base">
                <a:spcBef>
                  <a:spcPct val="0"/>
                </a:spcBef>
                <a:spcAft>
                  <a:spcPct val="0"/>
                </a:spcAft>
              </a:pPr>
              <a:r>
                <a:rPr lang="en-GB" sz="1400" b="1" dirty="0" smtClean="0">
                  <a:solidFill>
                    <a:srgbClr val="000000"/>
                  </a:solidFill>
                </a:rPr>
                <a:t>COPD</a:t>
              </a:r>
              <a:endParaRPr lang="en-GB" sz="1400" b="1" dirty="0">
                <a:solidFill>
                  <a:srgbClr val="000000"/>
                </a:solidFill>
              </a:endParaRPr>
            </a:p>
          </p:txBody>
        </p:sp>
        <p:sp>
          <p:nvSpPr>
            <p:cNvPr id="22" name="TextBox 21"/>
            <p:cNvSpPr txBox="1"/>
            <p:nvPr/>
          </p:nvSpPr>
          <p:spPr>
            <a:xfrm>
              <a:off x="526498" y="3940465"/>
              <a:ext cx="956215" cy="523220"/>
            </a:xfrm>
            <a:prstGeom prst="rect">
              <a:avLst/>
            </a:prstGeom>
            <a:noFill/>
          </p:spPr>
          <p:txBody>
            <a:bodyPr wrap="square" rtlCol="0">
              <a:spAutoFit/>
            </a:bodyPr>
            <a:lstStyle/>
            <a:p>
              <a:pPr fontAlgn="base">
                <a:spcBef>
                  <a:spcPct val="0"/>
                </a:spcBef>
                <a:spcAft>
                  <a:spcPct val="0"/>
                </a:spcAft>
              </a:pPr>
              <a:r>
                <a:rPr lang="en-GB" sz="1400" b="1" dirty="0" smtClean="0">
                  <a:solidFill>
                    <a:srgbClr val="000000"/>
                  </a:solidFill>
                </a:rPr>
                <a:t>Diarrheal </a:t>
              </a:r>
            </a:p>
            <a:p>
              <a:pPr fontAlgn="base">
                <a:spcBef>
                  <a:spcPct val="0"/>
                </a:spcBef>
                <a:spcAft>
                  <a:spcPct val="0"/>
                </a:spcAft>
              </a:pPr>
              <a:r>
                <a:rPr lang="en-GB" sz="1400" b="1" dirty="0" smtClean="0">
                  <a:solidFill>
                    <a:srgbClr val="000000"/>
                  </a:solidFill>
                </a:rPr>
                <a:t>diseases</a:t>
              </a:r>
              <a:endParaRPr lang="en-GB" sz="1400" b="1" dirty="0">
                <a:solidFill>
                  <a:srgbClr val="000000"/>
                </a:solidFill>
              </a:endParaRPr>
            </a:p>
          </p:txBody>
        </p:sp>
        <p:sp>
          <p:nvSpPr>
            <p:cNvPr id="23" name="TextBox 22"/>
            <p:cNvSpPr txBox="1"/>
            <p:nvPr/>
          </p:nvSpPr>
          <p:spPr>
            <a:xfrm>
              <a:off x="-54430" y="3483282"/>
              <a:ext cx="1763688" cy="523220"/>
            </a:xfrm>
            <a:prstGeom prst="rect">
              <a:avLst/>
            </a:prstGeom>
            <a:noFill/>
          </p:spPr>
          <p:txBody>
            <a:bodyPr wrap="square" rtlCol="0">
              <a:spAutoFit/>
            </a:bodyPr>
            <a:lstStyle/>
            <a:p>
              <a:pPr fontAlgn="base">
                <a:spcBef>
                  <a:spcPct val="0"/>
                </a:spcBef>
                <a:spcAft>
                  <a:spcPct val="0"/>
                </a:spcAft>
              </a:pPr>
              <a:r>
                <a:rPr lang="en-GB" sz="1400" b="1" dirty="0" smtClean="0">
                  <a:solidFill>
                    <a:srgbClr val="000000"/>
                  </a:solidFill>
                </a:rPr>
                <a:t>Cancer: tracheal, bronchus, lung</a:t>
              </a:r>
              <a:endParaRPr lang="en-GB" sz="1400" b="1" dirty="0">
                <a:solidFill>
                  <a:srgbClr val="000000"/>
                </a:solidFill>
              </a:endParaRPr>
            </a:p>
          </p:txBody>
        </p:sp>
        <p:sp>
          <p:nvSpPr>
            <p:cNvPr id="24" name="TextBox 23"/>
            <p:cNvSpPr txBox="1"/>
            <p:nvPr/>
          </p:nvSpPr>
          <p:spPr>
            <a:xfrm>
              <a:off x="1353412" y="5831738"/>
              <a:ext cx="3401893" cy="338554"/>
            </a:xfrm>
            <a:prstGeom prst="rect">
              <a:avLst/>
            </a:prstGeom>
            <a:solidFill>
              <a:schemeClr val="bg1"/>
            </a:solidFill>
          </p:spPr>
          <p:txBody>
            <a:bodyPr wrap="none" rtlCol="0">
              <a:spAutoFit/>
            </a:bodyPr>
            <a:lstStyle/>
            <a:p>
              <a:pPr fontAlgn="base">
                <a:spcBef>
                  <a:spcPct val="0"/>
                </a:spcBef>
                <a:spcAft>
                  <a:spcPct val="0"/>
                </a:spcAft>
              </a:pPr>
              <a:r>
                <a:rPr lang="en-GB" sz="1600" b="1" dirty="0" smtClean="0">
                  <a:solidFill>
                    <a:srgbClr val="000000"/>
                  </a:solidFill>
                </a:rPr>
                <a:t>0     1     2     3     4     5     6    7    8</a:t>
              </a:r>
              <a:endParaRPr lang="en-GB" sz="1600" b="1" dirty="0">
                <a:solidFill>
                  <a:srgbClr val="000000"/>
                </a:solidFill>
              </a:endParaRPr>
            </a:p>
          </p:txBody>
        </p:sp>
      </p:grpSp>
      <p:sp>
        <p:nvSpPr>
          <p:cNvPr id="25" name="TextBox 24"/>
          <p:cNvSpPr txBox="1"/>
          <p:nvPr/>
        </p:nvSpPr>
        <p:spPr>
          <a:xfrm>
            <a:off x="5165678" y="2865517"/>
            <a:ext cx="457176" cy="338554"/>
          </a:xfrm>
          <a:prstGeom prst="rect">
            <a:avLst/>
          </a:prstGeom>
          <a:noFill/>
        </p:spPr>
        <p:txBody>
          <a:bodyPr wrap="none" rtlCol="0">
            <a:spAutoFit/>
          </a:bodyPr>
          <a:lstStyle/>
          <a:p>
            <a:pPr fontAlgn="base">
              <a:spcBef>
                <a:spcPct val="0"/>
              </a:spcBef>
              <a:spcAft>
                <a:spcPct val="0"/>
              </a:spcAft>
            </a:pPr>
            <a:r>
              <a:rPr lang="en-GB" sz="1600" b="1" dirty="0" smtClean="0">
                <a:solidFill>
                  <a:srgbClr val="FF0000"/>
                </a:solidFill>
              </a:rPr>
              <a:t>TB</a:t>
            </a:r>
            <a:endParaRPr lang="en-GB" sz="1600" b="1" dirty="0">
              <a:solidFill>
                <a:srgbClr val="FF0000"/>
              </a:solidFill>
            </a:endParaRPr>
          </a:p>
        </p:txBody>
      </p:sp>
      <p:sp>
        <p:nvSpPr>
          <p:cNvPr id="26" name="TextBox 25"/>
          <p:cNvSpPr txBox="1"/>
          <p:nvPr/>
        </p:nvSpPr>
        <p:spPr>
          <a:xfrm>
            <a:off x="4658984" y="3461352"/>
            <a:ext cx="1072730" cy="338554"/>
          </a:xfrm>
          <a:prstGeom prst="rect">
            <a:avLst/>
          </a:prstGeom>
          <a:noFill/>
        </p:spPr>
        <p:txBody>
          <a:bodyPr wrap="none" rtlCol="0">
            <a:spAutoFit/>
          </a:bodyPr>
          <a:lstStyle/>
          <a:p>
            <a:pPr fontAlgn="base">
              <a:spcBef>
                <a:spcPct val="0"/>
              </a:spcBef>
              <a:spcAft>
                <a:spcPct val="0"/>
              </a:spcAft>
            </a:pPr>
            <a:r>
              <a:rPr lang="en-GB" sz="1600" b="1" dirty="0" smtClean="0">
                <a:solidFill>
                  <a:srgbClr val="FF0000"/>
                </a:solidFill>
              </a:rPr>
              <a:t>HIV/AIDS</a:t>
            </a:r>
            <a:endParaRPr lang="en-GB" sz="1600" b="1" dirty="0">
              <a:solidFill>
                <a:srgbClr val="FF0000"/>
              </a:solidFill>
            </a:endParaRPr>
          </a:p>
        </p:txBody>
      </p:sp>
      <p:sp>
        <p:nvSpPr>
          <p:cNvPr id="27" name="TextBox 26"/>
          <p:cNvSpPr txBox="1"/>
          <p:nvPr/>
        </p:nvSpPr>
        <p:spPr>
          <a:xfrm>
            <a:off x="5537321" y="3988922"/>
            <a:ext cx="3579826" cy="338554"/>
          </a:xfrm>
          <a:prstGeom prst="rect">
            <a:avLst/>
          </a:prstGeom>
          <a:solidFill>
            <a:schemeClr val="bg1"/>
          </a:solidFill>
        </p:spPr>
        <p:txBody>
          <a:bodyPr wrap="none" rtlCol="0">
            <a:spAutoFit/>
          </a:bodyPr>
          <a:lstStyle/>
          <a:p>
            <a:pPr fontAlgn="base">
              <a:spcBef>
                <a:spcPct val="0"/>
              </a:spcBef>
              <a:spcAft>
                <a:spcPct val="0"/>
              </a:spcAft>
            </a:pPr>
            <a:r>
              <a:rPr lang="en-GB" sz="1600" b="1" dirty="0" smtClean="0">
                <a:solidFill>
                  <a:srgbClr val="000000"/>
                </a:solidFill>
              </a:rPr>
              <a:t>0               0.5               1               1.5</a:t>
            </a:r>
            <a:endParaRPr lang="en-GB" sz="1600" b="1" dirty="0">
              <a:solidFill>
                <a:srgbClr val="000000"/>
              </a:solidFill>
            </a:endParaRPr>
          </a:p>
        </p:txBody>
      </p:sp>
      <p:sp>
        <p:nvSpPr>
          <p:cNvPr id="28" name="TextBox 27"/>
          <p:cNvSpPr txBox="1"/>
          <p:nvPr/>
        </p:nvSpPr>
        <p:spPr>
          <a:xfrm>
            <a:off x="6444208" y="4413843"/>
            <a:ext cx="1890261" cy="369332"/>
          </a:xfrm>
          <a:prstGeom prst="rect">
            <a:avLst/>
          </a:prstGeom>
          <a:noFill/>
        </p:spPr>
        <p:txBody>
          <a:bodyPr wrap="none" rtlCol="0">
            <a:spAutoFit/>
          </a:bodyPr>
          <a:lstStyle/>
          <a:p>
            <a:pPr fontAlgn="base">
              <a:spcBef>
                <a:spcPct val="0"/>
              </a:spcBef>
              <a:spcAft>
                <a:spcPct val="0"/>
              </a:spcAft>
            </a:pPr>
            <a:r>
              <a:rPr lang="en-GB" b="1" dirty="0" smtClean="0">
                <a:solidFill>
                  <a:srgbClr val="FF0000"/>
                </a:solidFill>
              </a:rPr>
              <a:t>Millions in 2015</a:t>
            </a:r>
            <a:endParaRPr lang="en-GB" b="1" dirty="0">
              <a:solidFill>
                <a:srgbClr val="FF0000"/>
              </a:solidFill>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6621" y="5588448"/>
            <a:ext cx="730186" cy="332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300192" y="5486876"/>
            <a:ext cx="2376264" cy="535640"/>
          </a:xfrm>
          <a:prstGeom prst="rect">
            <a:avLst/>
          </a:prstGeom>
          <a:noFill/>
        </p:spPr>
        <p:txBody>
          <a:bodyPr wrap="square" rtlCol="0">
            <a:spAutoFit/>
          </a:bodyPr>
          <a:lstStyle/>
          <a:p>
            <a:pPr fontAlgn="base">
              <a:spcBef>
                <a:spcPct val="0"/>
              </a:spcBef>
              <a:spcAft>
                <a:spcPct val="0"/>
              </a:spcAft>
            </a:pPr>
            <a:r>
              <a:rPr lang="en-GB" sz="1400" b="1" dirty="0" smtClean="0">
                <a:solidFill>
                  <a:srgbClr val="000000"/>
                </a:solidFill>
              </a:rPr>
              <a:t>Deaths from TB among HIV-positive people</a:t>
            </a:r>
            <a:endParaRPr lang="en-GB" sz="1400" b="1" dirty="0">
              <a:solidFill>
                <a:srgbClr val="000000"/>
              </a:solidFill>
            </a:endParaRPr>
          </a:p>
        </p:txBody>
      </p:sp>
      <p:grpSp>
        <p:nvGrpSpPr>
          <p:cNvPr id="29" name="Group 28"/>
          <p:cNvGrpSpPr/>
          <p:nvPr/>
        </p:nvGrpSpPr>
        <p:grpSpPr>
          <a:xfrm>
            <a:off x="-26126" y="6322383"/>
            <a:ext cx="9180512" cy="587115"/>
            <a:chOff x="0" y="6239537"/>
            <a:chExt cx="9212088" cy="618462"/>
          </a:xfrm>
        </p:grpSpPr>
        <p:pic>
          <p:nvPicPr>
            <p:cNvPr id="30"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613" r="16685"/>
            <a:stretch/>
          </p:blipFill>
          <p:spPr bwMode="auto">
            <a:xfrm>
              <a:off x="107263" y="6239538"/>
              <a:ext cx="9104825" cy="61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Pentagon 30"/>
            <p:cNvSpPr/>
            <p:nvPr/>
          </p:nvSpPr>
          <p:spPr>
            <a:xfrm>
              <a:off x="0" y="6239537"/>
              <a:ext cx="6300192" cy="618462"/>
            </a:xfrm>
            <a:prstGeom prst="homePlate">
              <a:avLst/>
            </a:prstGeom>
            <a:solidFill>
              <a:srgbClr val="009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a:solidFill>
                  <a:srgbClr val="FFFFFF"/>
                </a:solidFill>
              </a:endParaRPr>
            </a:p>
          </p:txBody>
        </p:sp>
        <p:pic>
          <p:nvPicPr>
            <p:cNvPr id="32"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131" t="6778" r="43934" b="-1"/>
            <a:stretch/>
          </p:blipFill>
          <p:spPr bwMode="auto">
            <a:xfrm>
              <a:off x="6756143" y="6357001"/>
              <a:ext cx="1241497" cy="42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45009" y="6257966"/>
              <a:ext cx="1774166" cy="52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424" y="6366209"/>
              <a:ext cx="1358968" cy="415941"/>
            </a:xfrm>
            <a:prstGeom prst="rect">
              <a:avLst/>
            </a:prstGeom>
          </p:spPr>
        </p:pic>
      </p:grpSp>
      <p:cxnSp>
        <p:nvCxnSpPr>
          <p:cNvPr id="35" name="Straight Connector 34"/>
          <p:cNvCxnSpPr/>
          <p:nvPr/>
        </p:nvCxnSpPr>
        <p:spPr>
          <a:xfrm flipV="1">
            <a:off x="0" y="1105311"/>
            <a:ext cx="9154386" cy="8786"/>
          </a:xfrm>
          <a:prstGeom prst="line">
            <a:avLst/>
          </a:prstGeom>
          <a:ln w="38100">
            <a:solidFill>
              <a:srgbClr val="008EC0"/>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80597" y="44624"/>
            <a:ext cx="1055899" cy="1055899"/>
          </a:xfrm>
          <a:prstGeom prst="rect">
            <a:avLst/>
          </a:prstGeom>
        </p:spPr>
      </p:pic>
    </p:spTree>
    <p:extLst>
      <p:ext uri="{BB962C8B-B14F-4D97-AF65-F5344CB8AC3E}">
        <p14:creationId xmlns:p14="http://schemas.microsoft.com/office/powerpoint/2010/main" val="4168807520"/>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FIND - Content">
  <a:themeElements>
    <a:clrScheme name="FIND">
      <a:dk1>
        <a:sysClr val="windowText" lastClr="000000"/>
      </a:dk1>
      <a:lt1>
        <a:sysClr val="window" lastClr="FFFFFF"/>
      </a:lt1>
      <a:dk2>
        <a:srgbClr val="5A2259"/>
      </a:dk2>
      <a:lt2>
        <a:srgbClr val="EEF1F2"/>
      </a:lt2>
      <a:accent1>
        <a:srgbClr val="5A2259"/>
      </a:accent1>
      <a:accent2>
        <a:srgbClr val="43ABB6"/>
      </a:accent2>
      <a:accent3>
        <a:srgbClr val="D3553F"/>
      </a:accent3>
      <a:accent4>
        <a:srgbClr val="F79646"/>
      </a:accent4>
      <a:accent5>
        <a:srgbClr val="8C9EAB"/>
      </a:accent5>
      <a:accent6>
        <a:srgbClr val="F79646"/>
      </a:accent6>
      <a:hlink>
        <a:srgbClr val="43ABB6"/>
      </a:hlink>
      <a:folHlink>
        <a:srgbClr val="5A2259"/>
      </a:folHlink>
    </a:clrScheme>
    <a:fontScheme name="Randonnée">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Custom Design">
  <a:themeElements>
    <a:clrScheme name="082713_1">
      <a:dk1>
        <a:sysClr val="windowText" lastClr="000000"/>
      </a:dk1>
      <a:lt1>
        <a:srgbClr val="FFFFFF"/>
      </a:lt1>
      <a:dk2>
        <a:srgbClr val="002B52"/>
      </a:dk2>
      <a:lt2>
        <a:srgbClr val="0064A4"/>
      </a:lt2>
      <a:accent1>
        <a:srgbClr val="002B52"/>
      </a:accent1>
      <a:accent2>
        <a:srgbClr val="0064A4"/>
      </a:accent2>
      <a:accent3>
        <a:srgbClr val="79206E"/>
      </a:accent3>
      <a:accent4>
        <a:srgbClr val="2D1C65"/>
      </a:accent4>
      <a:accent5>
        <a:srgbClr val="FFFFFE"/>
      </a:accent5>
      <a:accent6>
        <a:srgbClr val="FFFFFE"/>
      </a:accent6>
      <a:hlink>
        <a:srgbClr val="FFFFFE"/>
      </a:hlink>
      <a:folHlink>
        <a:srgbClr val="FFFFFE"/>
      </a:folHlink>
    </a:clrScheme>
    <a:fontScheme name="Aeras them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3_Office Theme">
  <a:themeElements>
    <a:clrScheme name="Bright Carbon">
      <a:dk1>
        <a:sysClr val="windowText" lastClr="000000"/>
      </a:dk1>
      <a:lt1>
        <a:sysClr val="window" lastClr="FFFFFF"/>
      </a:lt1>
      <a:dk2>
        <a:srgbClr val="1F497D"/>
      </a:dk2>
      <a:lt2>
        <a:srgbClr val="EEECE1"/>
      </a:lt2>
      <a:accent1>
        <a:srgbClr val="BD1A8D"/>
      </a:accent1>
      <a:accent2>
        <a:srgbClr val="009FDA"/>
      </a:accent2>
      <a:accent3>
        <a:srgbClr val="FFC20E"/>
      </a:accent3>
      <a:accent4>
        <a:srgbClr val="5F0D48"/>
      </a:accent4>
      <a:accent5>
        <a:srgbClr val="0FA52C"/>
      </a:accent5>
      <a:accent6>
        <a:srgbClr val="7F7F7F"/>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0">
              <a:schemeClr val="accent2"/>
            </a:gs>
            <a:gs pos="100000">
              <a:schemeClr val="accent2">
                <a:lumMod val="75000"/>
              </a:schemeClr>
            </a:gs>
          </a:gsLst>
          <a:lin ang="5400000" scaled="1"/>
          <a:tileRect/>
        </a:gradFill>
        <a:ln w="22225" algn="ctr">
          <a:noFill/>
          <a:prstDash val="sysDot"/>
          <a:miter lim="800000"/>
          <a:headEnd/>
          <a:tailEnd/>
        </a:ln>
        <a:effectLst>
          <a:outerShdw blurRad="50800" dist="38100" dir="5400000" algn="t" rotWithShape="0">
            <a:prstClr val="black">
              <a:alpha val="23000"/>
            </a:prstClr>
          </a:outerShdw>
        </a:effectLst>
      </a:spPr>
      <a:bodyPr wrap="none" anchor="ctr"/>
      <a:lstStyle>
        <a:defPPr>
          <a:defRPr dirty="0"/>
        </a:defPPr>
      </a:lstStyle>
    </a:sp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Office Theme">
  <a:themeElements>
    <a:clrScheme name="Bright Carbon">
      <a:dk1>
        <a:sysClr val="windowText" lastClr="000000"/>
      </a:dk1>
      <a:lt1>
        <a:sysClr val="window" lastClr="FFFFFF"/>
      </a:lt1>
      <a:dk2>
        <a:srgbClr val="1F497D"/>
      </a:dk2>
      <a:lt2>
        <a:srgbClr val="EEECE1"/>
      </a:lt2>
      <a:accent1>
        <a:srgbClr val="BD1A8D"/>
      </a:accent1>
      <a:accent2>
        <a:srgbClr val="009FDA"/>
      </a:accent2>
      <a:accent3>
        <a:srgbClr val="FFC20E"/>
      </a:accent3>
      <a:accent4>
        <a:srgbClr val="5F0D48"/>
      </a:accent4>
      <a:accent5>
        <a:srgbClr val="0FA52C"/>
      </a:accent5>
      <a:accent6>
        <a:srgbClr val="7F7F7F"/>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0">
              <a:schemeClr val="accent2"/>
            </a:gs>
            <a:gs pos="100000">
              <a:schemeClr val="accent2">
                <a:lumMod val="75000"/>
              </a:schemeClr>
            </a:gs>
          </a:gsLst>
          <a:lin ang="5400000" scaled="1"/>
          <a:tileRect/>
        </a:gradFill>
        <a:ln w="22225" algn="ctr">
          <a:noFill/>
          <a:prstDash val="sysDot"/>
          <a:miter lim="800000"/>
          <a:headEnd/>
          <a:tailEnd/>
        </a:ln>
        <a:effectLst>
          <a:outerShdw blurRad="50800" dist="38100" dir="5400000" algn="t" rotWithShape="0">
            <a:prstClr val="black">
              <a:alpha val="23000"/>
            </a:prstClr>
          </a:outerShdw>
        </a:effectLst>
      </a:spPr>
      <a:bodyPr wrap="none" anchor="ctr"/>
      <a:lstStyle>
        <a:defPPr>
          <a:defRPr dirty="0"/>
        </a:defPPr>
      </a:lstStyle>
    </a:spDef>
  </a:objectDefaults>
  <a:extraClrSchemeLst/>
</a:theme>
</file>

<file path=ppt/theme/theme16.xml><?xml version="1.0" encoding="utf-8"?>
<a:theme xmlns:a="http://schemas.openxmlformats.org/drawingml/2006/main" name="6_Custom Design">
  <a:themeElements>
    <a:clrScheme name="082713_1">
      <a:dk1>
        <a:sysClr val="windowText" lastClr="000000"/>
      </a:dk1>
      <a:lt1>
        <a:srgbClr val="FFFFFF"/>
      </a:lt1>
      <a:dk2>
        <a:srgbClr val="002B52"/>
      </a:dk2>
      <a:lt2>
        <a:srgbClr val="0064A4"/>
      </a:lt2>
      <a:accent1>
        <a:srgbClr val="002B52"/>
      </a:accent1>
      <a:accent2>
        <a:srgbClr val="0064A4"/>
      </a:accent2>
      <a:accent3>
        <a:srgbClr val="79206E"/>
      </a:accent3>
      <a:accent4>
        <a:srgbClr val="2D1C65"/>
      </a:accent4>
      <a:accent5>
        <a:srgbClr val="FFFFFE"/>
      </a:accent5>
      <a:accent6>
        <a:srgbClr val="FFFFFE"/>
      </a:accent6>
      <a:hlink>
        <a:srgbClr val="FFFFFE"/>
      </a:hlink>
      <a:folHlink>
        <a:srgbClr val="FFFFFE"/>
      </a:folHlink>
    </a:clrScheme>
    <a:fontScheme name="Aeras them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Custom Design">
  <a:themeElements>
    <a:clrScheme name="082713_1">
      <a:dk1>
        <a:sysClr val="windowText" lastClr="000000"/>
      </a:dk1>
      <a:lt1>
        <a:srgbClr val="FFFFFF"/>
      </a:lt1>
      <a:dk2>
        <a:srgbClr val="002B52"/>
      </a:dk2>
      <a:lt2>
        <a:srgbClr val="0064A4"/>
      </a:lt2>
      <a:accent1>
        <a:srgbClr val="002B52"/>
      </a:accent1>
      <a:accent2>
        <a:srgbClr val="0064A4"/>
      </a:accent2>
      <a:accent3>
        <a:srgbClr val="79206E"/>
      </a:accent3>
      <a:accent4>
        <a:srgbClr val="2D1C65"/>
      </a:accent4>
      <a:accent5>
        <a:srgbClr val="FFFFFE"/>
      </a:accent5>
      <a:accent6>
        <a:srgbClr val="FFFFFE"/>
      </a:accent6>
      <a:hlink>
        <a:srgbClr val="FFFFFE"/>
      </a:hlink>
      <a:folHlink>
        <a:srgbClr val="FFFFFE"/>
      </a:folHlink>
    </a:clrScheme>
    <a:fontScheme name="Aeras them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7_Custom Design">
  <a:themeElements>
    <a:clrScheme name="082713_1">
      <a:dk1>
        <a:sysClr val="windowText" lastClr="000000"/>
      </a:dk1>
      <a:lt1>
        <a:srgbClr val="FFFFFF"/>
      </a:lt1>
      <a:dk2>
        <a:srgbClr val="002B52"/>
      </a:dk2>
      <a:lt2>
        <a:srgbClr val="0064A4"/>
      </a:lt2>
      <a:accent1>
        <a:srgbClr val="002B52"/>
      </a:accent1>
      <a:accent2>
        <a:srgbClr val="0064A4"/>
      </a:accent2>
      <a:accent3>
        <a:srgbClr val="79206E"/>
      </a:accent3>
      <a:accent4>
        <a:srgbClr val="2D1C65"/>
      </a:accent4>
      <a:accent5>
        <a:srgbClr val="FFFFFE"/>
      </a:accent5>
      <a:accent6>
        <a:srgbClr val="FFFFFE"/>
      </a:accent6>
      <a:hlink>
        <a:srgbClr val="FFFFFE"/>
      </a:hlink>
      <a:folHlink>
        <a:srgbClr val="FFFFFE"/>
      </a:folHlink>
    </a:clrScheme>
    <a:fontScheme name="Aeras theme">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ahoma" pitchFamily="34" charset="0"/>
            <a:cs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ahoma" pitchFamily="34" charset="0"/>
            <a:cs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ahoma" pitchFamily="34" charset="0"/>
            <a:cs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ahoma" pitchFamily="34" charset="0"/>
            <a:cs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5531</TotalTime>
  <Words>3812</Words>
  <Application>Microsoft Office PowerPoint</Application>
  <PresentationFormat>On-screen Show (4:3)</PresentationFormat>
  <Paragraphs>794</Paragraphs>
  <Slides>76</Slides>
  <Notes>31</Notes>
  <HiddenSlides>0</HiddenSlides>
  <MMClips>0</MMClips>
  <ScaleCrop>false</ScaleCrop>
  <HeadingPairs>
    <vt:vector size="6" baseType="variant">
      <vt:variant>
        <vt:lpstr>Theme</vt:lpstr>
      </vt:variant>
      <vt:variant>
        <vt:i4>29</vt:i4>
      </vt:variant>
      <vt:variant>
        <vt:lpstr>Embedded OLE Servers</vt:lpstr>
      </vt:variant>
      <vt:variant>
        <vt:i4>2</vt:i4>
      </vt:variant>
      <vt:variant>
        <vt:lpstr>Slide Titles</vt:lpstr>
      </vt:variant>
      <vt:variant>
        <vt:i4>76</vt:i4>
      </vt:variant>
    </vt:vector>
  </HeadingPairs>
  <TitlesOfParts>
    <vt:vector size="107" baseType="lpstr">
      <vt:lpstr>1_Office Theme</vt:lpstr>
      <vt:lpstr>5_Office Theme</vt:lpstr>
      <vt:lpstr>1_Default Design</vt:lpstr>
      <vt:lpstr>2_Office Theme</vt:lpstr>
      <vt:lpstr>5_Default Design</vt:lpstr>
      <vt:lpstr>6_Default Design</vt:lpstr>
      <vt:lpstr>6_Office Theme</vt:lpstr>
      <vt:lpstr>2_Default Design</vt:lpstr>
      <vt:lpstr>Custom Design</vt:lpstr>
      <vt:lpstr>FIND - Content</vt:lpstr>
      <vt:lpstr>5_Custom Design</vt:lpstr>
      <vt:lpstr>13_Office Theme</vt:lpstr>
      <vt:lpstr>Office Theme</vt:lpstr>
      <vt:lpstr>10_Default Design</vt:lpstr>
      <vt:lpstr>14_Office Theme</vt:lpstr>
      <vt:lpstr>6_Custom Design</vt:lpstr>
      <vt:lpstr>3_Default Design</vt:lpstr>
      <vt:lpstr>4_Custom Design</vt:lpstr>
      <vt:lpstr>9_Office Theme</vt:lpstr>
      <vt:lpstr>15_Office Theme</vt:lpstr>
      <vt:lpstr>12_Office Theme</vt:lpstr>
      <vt:lpstr>7_Office Theme</vt:lpstr>
      <vt:lpstr>7_Custom Design</vt:lpstr>
      <vt:lpstr>4_Office Theme</vt:lpstr>
      <vt:lpstr>4_Default Design</vt:lpstr>
      <vt:lpstr>7_Default Design</vt:lpstr>
      <vt:lpstr>8_Default Design</vt:lpstr>
      <vt:lpstr>1_Custom Design</vt:lpstr>
      <vt:lpstr>9_Default Design</vt:lpstr>
      <vt:lpstr>Chart</vt:lpstr>
      <vt:lpstr>Equation.DSMT4</vt:lpstr>
      <vt:lpstr>Tuberculosis in 2016 Burden, challenges, innovations</vt:lpstr>
      <vt:lpstr>PowerPoint Presentation</vt:lpstr>
      <vt:lpstr>PowerPoint Presentation</vt:lpstr>
      <vt:lpstr>PowerPoint Presentation</vt:lpstr>
      <vt:lpstr>PowerPoint Presentation</vt:lpstr>
      <vt:lpstr>PowerPoint Presentation</vt:lpstr>
      <vt:lpstr>PowerPoint Presentation</vt:lpstr>
      <vt:lpstr>TB burden in 2015 larger than previously estimated thanks to revised estimates for India </vt:lpstr>
      <vt:lpstr>TB one of top 10 causes of death worldwide, ranks now above HIV</vt:lpstr>
      <vt:lpstr>PowerPoint Presentation</vt:lpstr>
      <vt:lpstr>TB burden 2015  6 countries = 60% of cases</vt:lpstr>
      <vt:lpstr>PowerPoint Presentation</vt:lpstr>
      <vt:lpstr>PowerPoint Presentation</vt:lpstr>
      <vt:lpstr>PowerPoint Presentation</vt:lpstr>
      <vt:lpstr>Challenges: Priorities for action 2016 </vt:lpstr>
      <vt:lpstr>Case notifications increasing but large incidence/notification gap </vt:lpstr>
      <vt:lpstr>10 countries = 77% of the gap</vt:lpstr>
      <vt:lpstr>PowerPoint Presentation</vt:lpstr>
      <vt:lpstr>MDR/RR-TB: 3 countries, 45% cases</vt:lpstr>
      <vt:lpstr>MDR-TB and RR-TB treatment enrolments increasing but large gaps persist </vt:lpstr>
      <vt:lpstr>Tackling the AMR crisis</vt:lpstr>
      <vt:lpstr>PowerPoint Presentation</vt:lpstr>
      <vt:lpstr>PowerPoint Presentation</vt:lpstr>
      <vt:lpstr>PowerPoint Presentation</vt:lpstr>
      <vt:lpstr>PowerPoint Presentation</vt:lpstr>
      <vt:lpstr>Moving from halting TB to ending TB by 2030 </vt:lpstr>
      <vt:lpstr>67th World Health Assembly, Geneva, May 2014</vt:lpstr>
      <vt:lpstr>PowerPoint Presentation</vt:lpstr>
      <vt:lpstr>PowerPoint Presentation</vt:lpstr>
      <vt:lpstr>PowerPoint Presentation</vt:lpstr>
      <vt:lpstr>PowerPoint Presentation</vt:lpstr>
      <vt:lpstr>Innovations and Research are critical to  break the trajectory of the TB epidemic</vt:lpstr>
      <vt:lpstr>PowerPoint Presentation</vt:lpstr>
      <vt:lpstr>PowerPoint Presentation</vt:lpstr>
      <vt:lpstr> </vt:lpstr>
      <vt:lpstr> </vt:lpstr>
      <vt:lpstr> </vt:lpstr>
      <vt:lpstr>PowerPoint Presentation</vt:lpstr>
      <vt:lpstr>PowerPoint Presentation</vt:lpstr>
      <vt:lpstr>Policy change towards  Universal Health Coverage</vt:lpstr>
      <vt:lpstr>PowerPoint Presentation</vt:lpstr>
      <vt:lpstr>Composition of TB related costs, on average</vt:lpstr>
      <vt:lpstr>Summary of catastrophic expenditure in  20 studies (10 Africa, 9 Asia, 1 EMR)</vt:lpstr>
      <vt:lpstr>Mean cost as percentage of yearly household per capita income</vt:lpstr>
      <vt:lpstr>Poverty-disease trap</vt:lpstr>
      <vt:lpstr>GDP per capita predicts TB incidence (2015 data)</vt:lpstr>
      <vt:lpstr>PowerPoint Presentation</vt:lpstr>
      <vt:lpstr>Population attributable fraction: Selected Risk Factors &amp; Determinants</vt:lpstr>
      <vt:lpstr>PowerPoint Presentation</vt:lpstr>
      <vt:lpstr>PowerPoint Presentation</vt:lpstr>
      <vt:lpstr>PowerPoint Presentation</vt:lpstr>
      <vt:lpstr>PowerPoint Presentation</vt:lpstr>
      <vt:lpstr>Global TB Drug Pipeline 2016 1</vt:lpstr>
      <vt:lpstr>PowerPoint Presentation</vt:lpstr>
      <vt:lpstr>Recommendations for MDR-TB treatment, 2016 Shorter regimen</vt:lpstr>
      <vt:lpstr>The global vaccine pipeline, 2016</vt:lpstr>
      <vt:lpstr>PowerPoint Presentation</vt:lpstr>
      <vt:lpstr>Global Action Framework on TB research</vt:lpstr>
      <vt:lpstr>Looking ahead…</vt:lpstr>
      <vt:lpstr>PowerPoint Presentation</vt:lpstr>
      <vt:lpstr>PowerPoint Presentation</vt:lpstr>
      <vt:lpstr>PowerPoint Presentation</vt:lpstr>
      <vt:lpstr>PowerPoint Presentation</vt:lpstr>
      <vt:lpstr>PowerPoint Presentation</vt:lpstr>
      <vt:lpstr>Internet of Things for TB Current Connected Diagnostic Platforms</vt:lpstr>
      <vt:lpstr>Precision in TB diagnosis and treatment</vt:lpstr>
      <vt:lpstr>PowerPoint Presentation</vt:lpstr>
      <vt:lpstr>Precision in TB preventive therapy</vt:lpstr>
      <vt:lpstr>TB digital health applications already  harness the power of big data</vt:lpstr>
      <vt:lpstr>PowerPoint Presentation</vt:lpstr>
      <vt:lpstr>PowerPoint Presentation</vt:lpstr>
      <vt:lpstr>PowerPoint Presentation</vt:lpstr>
      <vt:lpstr>NIKSHAY e-surveillance system</vt:lpstr>
      <vt:lpstr>TB care and control are one of the most cost-effective health solutions</vt:lpstr>
      <vt:lpstr>Investing in TB is a no-brainer </vt:lpstr>
      <vt:lpstr>PowerPoint Presentation</vt:lpstr>
    </vt:vector>
  </TitlesOfParts>
  <Company>WHO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DIAS, Hannah Monica</dc:creator>
  <cp:lastModifiedBy>RAVIGLIONE, Mario</cp:lastModifiedBy>
  <cp:revision>83</cp:revision>
  <dcterms:created xsi:type="dcterms:W3CDTF">2015-08-14T13:33:28Z</dcterms:created>
  <dcterms:modified xsi:type="dcterms:W3CDTF">2016-10-25T22:52:19Z</dcterms:modified>
</cp:coreProperties>
</file>